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41705-5192-4A46-9420-D583F46ED1C8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E0ED5-253C-4BC2-B5C6-1C3233E679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0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357290" y="3871938"/>
            <a:ext cx="6400800" cy="16002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长安区第二中学      张晓华</a:t>
            </a:r>
            <a:endParaRPr lang="zh-CN" altLang="en-US" sz="3200" b="1" dirty="0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zh-CN" dirty="0" smtClean="0"/>
              <a:t>2020</a:t>
            </a:r>
            <a:r>
              <a:rPr lang="zh-CN" altLang="en-US" dirty="0" smtClean="0"/>
              <a:t>年理综全国二卷物理</a:t>
            </a:r>
            <a:r>
              <a:rPr altLang="zh-CN" dirty="0" smtClean="0"/>
              <a:t>25</a:t>
            </a:r>
            <a:r>
              <a:rPr lang="zh-CN" altLang="en-US" dirty="0" smtClean="0"/>
              <a:t>题分析</a:t>
            </a:r>
            <a:endParaRPr lang="zh-CN" altLang="en-US" dirty="0"/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385910" y="4614882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长安区第一中学      史敏迪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>
            <a:spLocks noChangeArrowheads="1"/>
          </p:cNvSpPr>
          <p:nvPr/>
        </p:nvSpPr>
        <p:spPr bwMode="auto">
          <a:xfrm>
            <a:off x="571472" y="285728"/>
            <a:ext cx="8204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latin typeface="Times New Roman" pitchFamily="18" charset="0"/>
              </a:rPr>
              <a:t>【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2015</a:t>
            </a:r>
            <a:r>
              <a:rPr lang="zh-CN" altLang="en-US" b="1" dirty="0">
                <a:solidFill>
                  <a:srgbClr val="000000"/>
                </a:solidFill>
                <a:latin typeface="Times New Roman" pitchFamily="18" charset="0"/>
              </a:rPr>
              <a:t>年全国一卷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25</a:t>
            </a:r>
            <a:r>
              <a:rPr lang="zh-CN" altLang="zh-CN" dirty="0">
                <a:solidFill>
                  <a:srgbClr val="000000"/>
                </a:solidFill>
              </a:rPr>
              <a:t>．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(20</a:t>
            </a:r>
            <a:r>
              <a:rPr lang="zh-CN" altLang="zh-CN" dirty="0">
                <a:solidFill>
                  <a:srgbClr val="000000"/>
                </a:solidFill>
              </a:rPr>
              <a:t>分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) 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zh-CN" altLang="zh-CN" dirty="0">
                <a:solidFill>
                  <a:srgbClr val="000000"/>
                </a:solidFill>
              </a:rPr>
              <a:t>一长木板置于粗糙水平地面上，木板左端放置一小物块；在木板右方有一墙壁，木板右端与墙壁的距离为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4.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5 m</a:t>
            </a:r>
            <a:r>
              <a:rPr lang="zh-CN" altLang="zh-CN" dirty="0">
                <a:solidFill>
                  <a:srgbClr val="000000"/>
                </a:solidFill>
              </a:rPr>
              <a:t>，如图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(a)</a:t>
            </a:r>
            <a:r>
              <a:rPr lang="zh-CN" altLang="zh-CN" dirty="0">
                <a:solidFill>
                  <a:srgbClr val="000000"/>
                </a:solidFill>
              </a:rPr>
              <a:t>所示。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t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zh-CN" altLang="zh-CN" dirty="0">
                <a:solidFill>
                  <a:srgbClr val="000000"/>
                </a:solidFill>
              </a:rPr>
              <a:t>时刻开始，小物块与木板一起以共同速度向右运动，直至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t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s</a:t>
            </a:r>
            <a:r>
              <a:rPr lang="zh-CN" altLang="zh-CN" dirty="0">
                <a:solidFill>
                  <a:srgbClr val="000000"/>
                </a:solidFill>
              </a:rPr>
              <a:t>时木板与墙壁碰撞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zh-CN" dirty="0">
                <a:solidFill>
                  <a:srgbClr val="000000"/>
                </a:solidFill>
              </a:rPr>
              <a:t>碰撞时间极短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zh-CN" dirty="0">
                <a:solidFill>
                  <a:srgbClr val="000000"/>
                </a:solidFill>
              </a:rPr>
              <a:t>。碰撞前后木板速度大小不变，方向相反；运动过程中小物块始终未离开木板。已知碰撞后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s</a:t>
            </a:r>
            <a:r>
              <a:rPr lang="zh-CN" altLang="zh-CN" dirty="0">
                <a:solidFill>
                  <a:srgbClr val="000000"/>
                </a:solidFill>
              </a:rPr>
              <a:t>时间内小物块的</a:t>
            </a:r>
            <a:r>
              <a:rPr lang="en-US" altLang="zh-CN" i="1" dirty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zh-CN" altLang="zh-CN" i="1" dirty="0">
                <a:solidFill>
                  <a:srgbClr val="000000"/>
                </a:solidFill>
                <a:latin typeface="Times New Roman" pitchFamily="18" charset="0"/>
              </a:rPr>
              <a:t>－</a:t>
            </a:r>
            <a:r>
              <a:rPr lang="en-US" altLang="zh-CN" i="1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zh-CN" altLang="zh-CN" dirty="0">
                <a:solidFill>
                  <a:srgbClr val="000000"/>
                </a:solidFill>
              </a:rPr>
              <a:t>图线如图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(b)</a:t>
            </a:r>
            <a:r>
              <a:rPr lang="zh-CN" altLang="zh-CN" dirty="0">
                <a:solidFill>
                  <a:srgbClr val="000000"/>
                </a:solidFill>
              </a:rPr>
              <a:t>所示。木板的质量是小物块质量的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l5</a:t>
            </a:r>
            <a:r>
              <a:rPr lang="zh-CN" altLang="zh-CN" dirty="0">
                <a:solidFill>
                  <a:srgbClr val="000000"/>
                </a:solidFill>
              </a:rPr>
              <a:t>倍，重力加速度大小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zh-CN" altLang="zh-CN" dirty="0">
                <a:solidFill>
                  <a:srgbClr val="000000"/>
                </a:solidFill>
              </a:rPr>
              <a:t>取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10 m</a:t>
            </a:r>
            <a:r>
              <a:rPr lang="zh-CN" altLang="zh-CN" dirty="0">
                <a:solidFill>
                  <a:srgbClr val="000000"/>
                </a:solidFill>
              </a:rPr>
              <a:t>／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altLang="zh-CN" baseline="30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</a:rPr>
              <a:t>。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5" name="图片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654300"/>
            <a:ext cx="27003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3116"/>
            <a:ext cx="19780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框 102"/>
          <p:cNvSpPr txBox="1">
            <a:spLocks noChangeArrowheads="1"/>
          </p:cNvSpPr>
          <p:nvPr/>
        </p:nvSpPr>
        <p:spPr bwMode="auto">
          <a:xfrm>
            <a:off x="500034" y="3450741"/>
            <a:ext cx="821537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zh-CN" sz="16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zh-CN" altLang="zh-CN" dirty="0">
                <a:solidFill>
                  <a:srgbClr val="000000"/>
                </a:solidFill>
              </a:rPr>
              <a:t>求：</a:t>
            </a:r>
            <a:endParaRPr lang="en-US" altLang="zh-CN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zh-CN" dirty="0">
                <a:solidFill>
                  <a:srgbClr val="000000"/>
                </a:solidFill>
              </a:rPr>
              <a:t>木板与地面间的动摩擦因数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μ</a:t>
            </a:r>
            <a:r>
              <a:rPr lang="en-US" altLang="zh-CN" baseline="-25000" dirty="0">
                <a:solidFill>
                  <a:srgbClr val="000000"/>
                </a:solidFill>
                <a:latin typeface="宋体" pitchFamily="2" charset="-122"/>
              </a:rPr>
              <a:t>1</a:t>
            </a:r>
            <a:r>
              <a:rPr lang="zh-CN" altLang="zh-CN" dirty="0">
                <a:solidFill>
                  <a:srgbClr val="000000"/>
                </a:solidFill>
              </a:rPr>
              <a:t>及小物块与木板间的动摩擦因数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μ</a:t>
            </a:r>
            <a:r>
              <a:rPr lang="en-US" altLang="zh-CN" baseline="-25000" dirty="0">
                <a:solidFill>
                  <a:srgbClr val="000000"/>
                </a:solidFill>
                <a:latin typeface="宋体" pitchFamily="2" charset="-122"/>
              </a:rPr>
              <a:t>2</a:t>
            </a:r>
            <a:r>
              <a:rPr lang="zh-CN" altLang="zh-CN" dirty="0">
                <a:solidFill>
                  <a:srgbClr val="000000"/>
                </a:solidFill>
              </a:rPr>
              <a:t>；</a:t>
            </a:r>
            <a:endParaRPr lang="en-US" altLang="zh-CN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zh-CN" dirty="0">
                <a:solidFill>
                  <a:srgbClr val="000000"/>
                </a:solidFill>
              </a:rPr>
              <a:t>木板的最小长度；</a:t>
            </a:r>
            <a:endParaRPr lang="en-US" altLang="zh-CN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 (3)</a:t>
            </a:r>
            <a:r>
              <a:rPr lang="zh-CN" altLang="zh-CN" dirty="0">
                <a:solidFill>
                  <a:srgbClr val="000000"/>
                </a:solidFill>
              </a:rPr>
              <a:t>木板右端离墙壁的最终距离。</a:t>
            </a:r>
            <a:endParaRPr lang="en-US" altLang="zh-CN" dirty="0">
              <a:solidFill>
                <a:srgbClr val="000000"/>
              </a:solidFill>
              <a:latin typeface="宋体" pitchFamily="2" charset="-122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</a:rPr>
              <a:t> </a:t>
            </a:r>
            <a:endParaRPr lang="zh-CN" altLang="en-US" sz="1600" dirty="0"/>
          </a:p>
        </p:txBody>
      </p:sp>
      <p:sp>
        <p:nvSpPr>
          <p:cNvPr id="8" name="文本框 4"/>
          <p:cNvSpPr txBox="1">
            <a:spLocks noChangeArrowheads="1"/>
          </p:cNvSpPr>
          <p:nvPr/>
        </p:nvSpPr>
        <p:spPr bwMode="auto">
          <a:xfrm>
            <a:off x="798513" y="4957763"/>
            <a:ext cx="75469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/>
              <a:t>       </a:t>
            </a:r>
            <a:r>
              <a:rPr lang="zh-CN" altLang="en-US" b="1" dirty="0"/>
              <a:t>本题是</a:t>
            </a:r>
            <a:r>
              <a:rPr lang="en-US" altLang="zh-CN" b="1" dirty="0"/>
              <a:t>2015</a:t>
            </a:r>
            <a:r>
              <a:rPr lang="zh-CN" altLang="en-US" b="1" dirty="0"/>
              <a:t>年全国一卷（陕西用卷），物块与木板的的运动过程与今年</a:t>
            </a:r>
            <a:r>
              <a:rPr lang="en-US" altLang="zh-CN" b="1" dirty="0"/>
              <a:t>25</a:t>
            </a:r>
            <a:r>
              <a:rPr lang="zh-CN" altLang="en-US" b="1" dirty="0"/>
              <a:t>题中小球与圆管运动中，圆管从开始到第一次碰后至最大高度运动过程非常相似：先一起匀变速，然后木板（圆管）碰撞反向（弹性碰撞）减速，物块（球）先匀减至速度为零然后反向匀加，与木板（管）共速后一起匀减至速度为零。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14282" y="357166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5720" y="428604"/>
            <a:ext cx="2656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Times New Roman" pitchFamily="18" charset="0"/>
              </a:rPr>
              <a:t>四、备考建议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42910" y="1619254"/>
            <a:ext cx="688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itchFamily="18" charset="0"/>
              </a:rPr>
              <a:t>1</a:t>
            </a:r>
            <a:r>
              <a:rPr lang="zh-CN" altLang="en-US" sz="2400" dirty="0">
                <a:latin typeface="Times New Roman" pitchFamily="18" charset="0"/>
              </a:rPr>
              <a:t>、注重对学生解决力学问题基本功的训练与巩固</a:t>
            </a:r>
            <a:r>
              <a:rPr lang="en-US" altLang="zh-CN" sz="2400" dirty="0">
                <a:latin typeface="Times New Roman" pitchFamily="18" charset="0"/>
              </a:rPr>
              <a:t>;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42910" y="2378079"/>
            <a:ext cx="8010555" cy="113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</a:rPr>
              <a:t>2</a:t>
            </a:r>
            <a:r>
              <a:rPr lang="zh-CN" altLang="en-US" sz="2400" dirty="0">
                <a:latin typeface="Times New Roman" pitchFamily="18" charset="0"/>
              </a:rPr>
              <a:t>、加强学生对运动过程独立</a:t>
            </a:r>
            <a:r>
              <a:rPr lang="zh-CN" altLang="en-US" sz="2400" dirty="0">
                <a:latin typeface="Times New Roman" pitchFamily="18" charset="0"/>
                <a:sym typeface="宋体" charset="-122"/>
              </a:rPr>
              <a:t>分析</a:t>
            </a:r>
            <a:r>
              <a:rPr lang="zh-CN" altLang="en-US" sz="2400" dirty="0">
                <a:latin typeface="Times New Roman" pitchFamily="18" charset="0"/>
              </a:rPr>
              <a:t>和动力学关系及运动规律选择的能力的培养</a:t>
            </a:r>
            <a:r>
              <a:rPr lang="en-US" altLang="zh-CN" sz="2400" dirty="0">
                <a:latin typeface="Times New Roman" pitchFamily="18" charset="0"/>
              </a:rPr>
              <a:t>;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42910" y="3896029"/>
            <a:ext cx="7502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itchFamily="18" charset="0"/>
              </a:rPr>
              <a:t>3</a:t>
            </a:r>
            <a:r>
              <a:rPr lang="zh-CN" altLang="en-US" sz="2400" dirty="0">
                <a:latin typeface="Times New Roman" pitchFamily="18" charset="0"/>
              </a:rPr>
              <a:t>、加强学生运用数学方法解决物理问题的能力的培养</a:t>
            </a:r>
            <a:r>
              <a:rPr lang="en-US" altLang="zh-CN" sz="2400" dirty="0">
                <a:latin typeface="Times New Roman" pitchFamily="18" charset="0"/>
              </a:rPr>
              <a:t>;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42910" y="4857760"/>
            <a:ext cx="79391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itchFamily="18" charset="0"/>
              </a:rPr>
              <a:t>4</a:t>
            </a:r>
            <a:r>
              <a:rPr lang="zh-CN" altLang="en-US" sz="2400" dirty="0">
                <a:latin typeface="Times New Roman" pitchFamily="18" charset="0"/>
              </a:rPr>
              <a:t>、注重高考题的研究，包括考点、方法、模型、</a:t>
            </a:r>
            <a:r>
              <a:rPr lang="zh-CN" altLang="en-US" sz="2400" dirty="0" smtClean="0">
                <a:latin typeface="Times New Roman" pitchFamily="18" charset="0"/>
              </a:rPr>
              <a:t>考</a:t>
            </a:r>
            <a:r>
              <a:rPr lang="zh-CN" altLang="en-US" sz="2400" dirty="0" smtClean="0">
                <a:latin typeface="Times New Roman" pitchFamily="18" charset="0"/>
              </a:rPr>
              <a:t>查</a:t>
            </a:r>
            <a:r>
              <a:rPr lang="zh-CN" altLang="en-US" sz="2400" dirty="0" smtClean="0">
                <a:latin typeface="Times New Roman" pitchFamily="18" charset="0"/>
              </a:rPr>
              <a:t>意图</a:t>
            </a:r>
            <a:r>
              <a:rPr lang="zh-CN" altLang="en-US" sz="2400" dirty="0">
                <a:latin typeface="Times New Roman" pitchFamily="18" charset="0"/>
              </a:rPr>
              <a:t>等方面的研究，并且可以将更早期高考题作为研究对象</a:t>
            </a:r>
            <a:r>
              <a:rPr lang="en-US" altLang="zh-CN" sz="24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42844" y="357166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41633" y="1142984"/>
            <a:ext cx="8715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25.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分）如图，一竖直圆管质量为</a:t>
            </a:r>
            <a:r>
              <a:rPr lang="en-US" altLang="zh-CN" sz="2400" dirty="0" smtClean="0"/>
              <a:t>M</a:t>
            </a:r>
            <a:r>
              <a:rPr lang="zh-CN" altLang="en-US" sz="2400" dirty="0" smtClean="0"/>
              <a:t>，下端距水平地面的高度为</a:t>
            </a:r>
            <a:r>
              <a:rPr lang="en-US" altLang="zh-CN" sz="2400" dirty="0" smtClean="0"/>
              <a:t>H</a:t>
            </a:r>
            <a:r>
              <a:rPr lang="zh-CN" altLang="en-US" sz="2400" dirty="0" smtClean="0"/>
              <a:t>，顶端塞有一质量为</a:t>
            </a:r>
            <a:r>
              <a:rPr lang="en-US" altLang="zh-CN" sz="2400" dirty="0" smtClean="0"/>
              <a:t>m</a:t>
            </a:r>
            <a:r>
              <a:rPr lang="zh-CN" altLang="en-US" sz="2400" dirty="0" smtClean="0"/>
              <a:t>的小球。圆管由静止自由下落，与地面发生多次弹性碰撞，且每次碰撞时间均极短；在运动过程中，管始终保持竖直。已知</a:t>
            </a:r>
            <a:r>
              <a:rPr lang="en-US" altLang="zh-CN" sz="2400" dirty="0" smtClean="0"/>
              <a:t>M=4m</a:t>
            </a:r>
            <a:r>
              <a:rPr lang="zh-CN" altLang="en-US" sz="2400" dirty="0" smtClean="0"/>
              <a:t>，球和管之间的滑动摩擦力大小为</a:t>
            </a:r>
            <a:r>
              <a:rPr lang="en-US" altLang="zh-CN" sz="2400" dirty="0" smtClean="0"/>
              <a:t>4mg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g</a:t>
            </a:r>
            <a:r>
              <a:rPr lang="zh-CN" altLang="en-US" sz="2400" dirty="0" smtClean="0"/>
              <a:t>为重力加速度的大小，不计空气阻力。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214282" y="3489284"/>
            <a:ext cx="68306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）求管第一次与地面碰撞后的瞬间，管和球各自的加速度大小；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58369" y="4534595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）管第一次落地弹起后，在上升过程中球没有从管中滑出，求管上升的最大高度；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14282" y="5429264"/>
            <a:ext cx="7045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）管第二次落地弹起的上升过程中。球仍没有从管中划出。求圆管长度应满足的条件</a:t>
            </a:r>
            <a:endParaRPr lang="zh-CN" alt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1507" y="3000372"/>
            <a:ext cx="173370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42844" y="428604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 smtClean="0"/>
              <a:t>一、</a:t>
            </a:r>
            <a:r>
              <a:rPr lang="zh-CN" altLang="en-US" sz="3200" b="1" dirty="0" smtClean="0"/>
              <a:t>试题解析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圆角矩形 51"/>
          <p:cNvSpPr/>
          <p:nvPr/>
        </p:nvSpPr>
        <p:spPr>
          <a:xfrm>
            <a:off x="5214942" y="2285992"/>
            <a:ext cx="3571900" cy="1071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7158" y="428604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）管第一次落地弹起的瞬间，小球仍然向下运动。设此时管的加速度大小为    ，方向向下；球的加速度大小为   ，方向向上；球与管之间的摩擦力大小为</a:t>
            </a:r>
            <a:r>
              <a:rPr lang="en-US" altLang="zh-CN" sz="2000" dirty="0" smtClean="0"/>
              <a:t>   </a:t>
            </a:r>
            <a:r>
              <a:rPr lang="zh-CN" altLang="en-US" sz="2000" dirty="0" smtClean="0"/>
              <a:t>，由牛顿运动定律有</a:t>
            </a:r>
            <a:endParaRPr lang="zh-CN" alt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4143372" y="157161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①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143372" y="207167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②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357686" y="307181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③</a:t>
            </a:r>
            <a:endParaRPr lang="zh-CN" altLang="en-US" dirty="0"/>
          </a:p>
        </p:txBody>
      </p:sp>
      <p:pic>
        <p:nvPicPr>
          <p:cNvPr id="12" name="图片 11" descr="https://wkphoto.cdn.bcebos.com/a686c9177f3e6709914325832bc79f3df8dc550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13" descr="https://wkphoto.cdn.bcebos.com/c8177f3e6709c93d29b16e8b8f3df8dcd100540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00240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3775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/>
              <a:t>联立①②式并代入题给数据，得</a:t>
            </a:r>
          </a:p>
        </p:txBody>
      </p:sp>
      <p:pic>
        <p:nvPicPr>
          <p:cNvPr id="16" name="图片 15" descr="https://wkphoto.cdn.bcebos.com/e824b899a9014c08d7a548d91a7b02087bf4f43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000372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00035" y="3643314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）管第一次碰地前与球的速度大小相同。由运动学公式，碰地前的瞬间它们的速度大小均为</a:t>
            </a:r>
          </a:p>
        </p:txBody>
      </p:sp>
      <p:pic>
        <p:nvPicPr>
          <p:cNvPr id="46" name="图片 45" descr="https://wkphoto.cdn.bcebos.com/7e3e6709c93d70cf61b9ca71e8dcd100baa12b0e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4357694"/>
            <a:ext cx="1466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4214810" y="4357694"/>
            <a:ext cx="550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 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④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285720" y="4929198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/>
              <a:t>      方向均向下。管弹起的瞬间，管的速度反向，球的速度方向依然向下。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/>
              <a:t>     设自弹起时经过时间</a:t>
            </a:r>
            <a:r>
              <a:rPr lang="en-US" altLang="zh-CN" sz="2000" dirty="0" smtClean="0"/>
              <a:t>t1</a:t>
            </a:r>
            <a:r>
              <a:rPr lang="zh-CN" altLang="en-US" sz="2000" dirty="0" smtClean="0"/>
              <a:t>，管与小球的速度刚好相同。取向上为正方向 ，由运动学公式</a:t>
            </a:r>
          </a:p>
        </p:txBody>
      </p:sp>
      <p:pic>
        <p:nvPicPr>
          <p:cNvPr id="49" name="图片 48" descr="https://wkphoto.cdn.bcebos.com/6609c93d70cf3bc7c443ad90c100baa1cd112a0e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6000768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4643438" y="6000768"/>
            <a:ext cx="622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⑤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57818" y="235743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考查对受力及运动的分析能力，和对牛顿运动定律的应用能力，比较基础。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20" name="图片 19" descr="https://wkphoto.cdn.bcebos.com/29381f30e924b8991ea219447e061d950a7bf634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714356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https://wkphoto.cdn.bcebos.com/1e30e924b899a901f4ab3b4a0d950a7b0208f534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685784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图片 21" descr="https://wkphoto.cdn.bcebos.com/d0c8a786c9177f3e30779c7160cf3bc79f3d560e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42" y="1000108"/>
            <a:ext cx="304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055" grpId="0"/>
      <p:bldP spid="1056" grpId="0"/>
      <p:bldP spid="1057" grpId="0"/>
      <p:bldP spid="1058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42942" y="285728"/>
            <a:ext cx="4000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2000" dirty="0" smtClean="0"/>
              <a:t>联立③④⑤式得</a:t>
            </a:r>
          </a:p>
        </p:txBody>
      </p:sp>
      <p:pic>
        <p:nvPicPr>
          <p:cNvPr id="34" name="图片 33" descr="https://wkphoto.cdn.bcebos.com/b999a9014c086e06a7365f3712087bf40ad1cb3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152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5072066" y="785794"/>
            <a:ext cx="514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⑥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5393" name="图片 10" descr="https://wkphoto.cdn.bcebos.com/c83d70cf3bc79f3da4a2844caaa1cd11728b29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7100" y="1643050"/>
            <a:ext cx="304800" cy="457200"/>
          </a:xfrm>
          <a:prstGeom prst="rect">
            <a:avLst/>
          </a:prstGeom>
          <a:noFill/>
        </p:spPr>
      </p:pic>
      <p:pic>
        <p:nvPicPr>
          <p:cNvPr id="15392" name="图片 11" descr="https://wkphoto.cdn.bcebos.com/a8014c086e061d95b1d857446bf40ad162d9ca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4702" y="1643050"/>
            <a:ext cx="306163" cy="357190"/>
          </a:xfrm>
          <a:prstGeom prst="rect">
            <a:avLst/>
          </a:prstGeom>
          <a:noFill/>
        </p:spPr>
      </p:pic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71504" y="1643050"/>
            <a:ext cx="3571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 smtClean="0"/>
              <a:t>设此时管下端的高度为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3500462" y="1643050"/>
            <a:ext cx="128588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</a:t>
            </a:r>
            <a:r>
              <a:rPr lang="zh-CN" altLang="en-US" sz="2000" dirty="0" smtClean="0"/>
              <a:t>速度为</a:t>
            </a: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5000660" y="1600130"/>
            <a:ext cx="314324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。</a:t>
            </a:r>
            <a:r>
              <a:rPr lang="zh-CN" altLang="en-US" sz="2000" dirty="0" smtClean="0"/>
              <a:t>由运动学公式可得</a:t>
            </a:r>
          </a:p>
        </p:txBody>
      </p:sp>
      <p:pic>
        <p:nvPicPr>
          <p:cNvPr id="42" name="图片 41" descr="https://wkphoto.cdn.bcebos.com/71cf3bc79f3df8dc8c7eefeddd11728b4710280e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2285992"/>
            <a:ext cx="2000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图片 42" descr="https://wkphoto.cdn.bcebos.com/4d086e061d950a7bbeab2eb81ad162d9f2d3c93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3071810"/>
            <a:ext cx="14287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857620" y="2500306"/>
            <a:ext cx="587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⑦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857620" y="3143248"/>
            <a:ext cx="51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⑧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71472" y="3857628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由③④⑥⑧式可判断此时</a:t>
            </a:r>
            <a:endParaRPr lang="zh-CN" altLang="en-US" dirty="0"/>
          </a:p>
        </p:txBody>
      </p:sp>
      <p:pic>
        <p:nvPicPr>
          <p:cNvPr id="47" name="图片 46" descr="https://wkphoto.cdn.bcebos.com/1c950a7b02087bf4b4723795e2d3572c11dfcf34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857628"/>
            <a:ext cx="647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0" name="图片 15" descr="https://wkphoto.cdn.bcebos.com/0b7b02087bf40ad1dd7aa79f472c11dfa9ecce3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3899812"/>
            <a:ext cx="338138" cy="386444"/>
          </a:xfrm>
          <a:prstGeom prst="rect">
            <a:avLst/>
          </a:prstGeom>
          <a:noFill/>
        </p:spPr>
      </p:pic>
      <p:pic>
        <p:nvPicPr>
          <p:cNvPr id="15399" name="图片 16" descr="https://wkphoto.cdn.bcebos.com/3ac79f3df8dcd100e4df985d628b4710b9122f0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9598" y="4429132"/>
            <a:ext cx="333377" cy="500066"/>
          </a:xfrm>
          <a:prstGeom prst="rect">
            <a:avLst/>
          </a:prstGeom>
          <a:noFill/>
        </p:spPr>
      </p:pic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857620" y="3857628"/>
            <a:ext cx="3262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此时，管与小球将以加速度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7215206" y="3857628"/>
            <a:ext cx="1214446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减速上升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1071570" y="4386212"/>
            <a:ext cx="4000496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，到达最高点。由运动学公式有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54" name="图片 53" descr="https://wkphoto.cdn.bcebos.com/03087bf40ad162d93270026001dfa9ec8a13cd34.jpg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3108" y="4929198"/>
            <a:ext cx="10858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714744" y="5143512"/>
            <a:ext cx="587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宋体" pitchFamily="2" charset="-122"/>
              </a:rPr>
              <a:t>  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⑨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71472" y="600076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设管第一次落地弹起后上升的最大高度为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5405" name="图片 18" descr="https://wkphoto.cdn.bcebos.com/9e3df8dcd100baa1926f27c75710b912c8fc2e0e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39942" y="6000768"/>
            <a:ext cx="375050" cy="428628"/>
          </a:xfrm>
          <a:prstGeom prst="rect">
            <a:avLst/>
          </a:prstGeom>
          <a:noFill/>
        </p:spPr>
      </p:pic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643570" y="6000768"/>
            <a:ext cx="85722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，则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072066" y="2571744"/>
            <a:ext cx="3571900" cy="1071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214942" y="2643182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运动过程相对复杂，对空间想象能力要求较高，同时也是对基本模型的考查。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5786446" y="4714884"/>
            <a:ext cx="3071834" cy="857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857884" y="485776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考查运动过程的分析及运动学基本公式的选择和应用 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圆角矩形 31"/>
          <p:cNvSpPr/>
          <p:nvPr/>
        </p:nvSpPr>
        <p:spPr>
          <a:xfrm>
            <a:off x="6143636" y="5786454"/>
            <a:ext cx="2500330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6858016" y="3643314"/>
            <a:ext cx="1643074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https://wkphoto.cdn.bcebos.com/f9dcd100baa1cd1112f5125ca912c8fcc3ce2d0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8550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214942" y="42855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 ⑩</a:t>
            </a:r>
            <a:endParaRPr lang="zh-CN" alt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000054"/>
            <a:ext cx="3262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联立③④⑥⑦⑧⑨⑩式可得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7" name="图片 6" descr="https://wkphoto.cdn.bcebos.com/d000baa1cd11728b266eec5ed8fcc3cec3fd2c0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357244"/>
            <a:ext cx="1390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214942" y="157155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⑪</a:t>
            </a:r>
            <a:endParaRPr lang="zh-CN" altLang="en-US" dirty="0"/>
          </a:p>
        </p:txBody>
      </p:sp>
      <p:pic>
        <p:nvPicPr>
          <p:cNvPr id="16387" name="图片 21" descr="https://wkphoto.cdn.bcebos.com/7af40ad162d9f2d3968f4493b9ec8a136327cc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143062"/>
            <a:ext cx="304800" cy="457200"/>
          </a:xfrm>
          <a:prstGeom prst="rect">
            <a:avLst/>
          </a:prstGeom>
          <a:noFill/>
        </p:spPr>
      </p:pic>
      <p:pic>
        <p:nvPicPr>
          <p:cNvPr id="16386" name="图片 22" descr="https://wkphoto.cdn.bcebos.com/0bd162d9f2d3572cd37cfca09a13632762d0c33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9652" y="2171634"/>
            <a:ext cx="400050" cy="4572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28596" y="2214554"/>
            <a:ext cx="52084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（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3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）设第一次弹起过程中球相对管的位移为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715008" y="2171634"/>
            <a:ext cx="278608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。在管开始下落到上升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214414" y="2714620"/>
            <a:ext cx="342899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这一过程中，由动能定理有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4" name="图片 13" descr="https://wkphoto.cdn.bcebos.com/63d9f2d3572c11df6a4fdf5f732762d0f703c23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3190882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500826" y="3214686"/>
            <a:ext cx="492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微软雅黑" pitchFamily="34" charset="-122"/>
                <a:cs typeface="Cambria Math" pitchFamily="18" charset="0"/>
              </a:rPr>
              <a:t>⑫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4348" y="3833824"/>
            <a:ext cx="3621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联立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微软雅黑" pitchFamily="34" charset="-122"/>
                <a:cs typeface="Cambria Math" pitchFamily="18" charset="0"/>
              </a:rPr>
              <a:t>⑪⑫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宋体" pitchFamily="2" charset="-122"/>
                <a:cs typeface="微软雅黑" pitchFamily="34" charset="-122"/>
              </a:rPr>
              <a:t>式并代入题给数据得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7" name="图片 16" descr="https://wkphoto.cdn.bcebos.com/bba1cd11728b4710db6c9db0d3cec3fdfc03230e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148148"/>
            <a:ext cx="11811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微软雅黑" pitchFamily="34" charset="-122"/>
                <a:cs typeface="Times New Roman" pitchFamily="18" charset="0"/>
              </a:rPr>
              <a:t> 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6393" name="图片 25" descr="https://wkphoto.cdn.bcebos.com/11385343fbf2b2116c6de532da8065380cd78e0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4291024"/>
            <a:ext cx="357158" cy="408181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00034" y="5072074"/>
            <a:ext cx="84296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同理可推得，管与球从再次下落到第二次弹起至最高点的过程中，球与管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000" dirty="0" smtClean="0">
              <a:solidFill>
                <a:srgbClr val="333333"/>
              </a:solidFill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的相对位移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6396" name="图片 26" descr="https://wkphoto.cdn.bcebos.com/f3d3572c11dfa9ec4eb0366b72d0f703918fc13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38308" y="5615006"/>
            <a:ext cx="304800" cy="457200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143108" y="5672096"/>
            <a:ext cx="35719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为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4" name="图片 23" descr="https://wkphoto.cdn.bcebos.com/cc11728b4710b912ab829682d3fdfc039245220e.jpg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5786454"/>
            <a:ext cx="1219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图片 24" descr="https://wkphoto.cdn.bcebos.com/faf2b2119313b07ecbff30741cd7912397dd8c0f.jp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72066" y="6019814"/>
            <a:ext cx="428628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6858016" y="370261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考查功能关系的应用。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8" name="图片 21" descr="https://wkphoto.cdn.bcebos.com/7af40ad162d9f2d3968f4493b9ec8a136327cc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286256"/>
            <a:ext cx="376238" cy="564357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6286512" y="585789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考查分析、推理能力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7" grpId="0" animBg="1"/>
      <p:bldP spid="16388" grpId="0"/>
      <p:bldP spid="16389" grpId="0" animBg="1"/>
      <p:bldP spid="16390" grpId="0" animBg="1"/>
      <p:bldP spid="16391" grpId="0"/>
      <p:bldP spid="16392" grpId="0"/>
      <p:bldP spid="16397" grpId="0"/>
      <p:bldP spid="26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圆角矩形 32"/>
          <p:cNvSpPr/>
          <p:nvPr/>
        </p:nvSpPr>
        <p:spPr>
          <a:xfrm>
            <a:off x="214282" y="2357430"/>
            <a:ext cx="8643998" cy="4357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428604"/>
            <a:ext cx="8429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设圆管长度为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L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，管第二次落地弹起后的上升过程中，球不会滑出管外的条件是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5" name="图片 4" descr="https://wkphoto.cdn.bcebos.com/738b4710b912c8fca7b096b1ec039245d688210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92867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https://wkphoto.cdn.bcebos.com/d53f8794a4c27d1ebfbf5bb80bd5ad6eddc4383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00108"/>
            <a:ext cx="32861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1643050"/>
            <a:ext cx="4112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联立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微软雅黑" pitchFamily="34" charset="-122"/>
                <a:cs typeface="Cambria Math" pitchFamily="18" charset="0"/>
              </a:rPr>
              <a:t>⑪⑬⑭⑮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宋体" pitchFamily="2" charset="-122"/>
                <a:cs typeface="微软雅黑" pitchFamily="34" charset="-122"/>
              </a:rPr>
              <a:t>式，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L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应满足条件为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8" name="图片 7" descr="https://wkphoto.cdn.bcebos.com/4610b912c8fcc3cea683a94f8245d688d43f200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500174"/>
            <a:ext cx="1371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642910" y="2571744"/>
            <a:ext cx="5636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设从第一次落地弹起到共速，球下落的位移为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h</a:t>
            </a:r>
            <a:r>
              <a:rPr lang="en-US" altLang="zh-CN" b="1" baseline="-25000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，则</a:t>
            </a:r>
            <a:endParaRPr lang="en-US" altLang="zh-CN" dirty="0" smtClean="0"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zh-CN" altLang="en-US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3071810"/>
            <a:ext cx="2643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h</a:t>
            </a:r>
            <a:r>
              <a:rPr kumimoji="0" lang="en-US" altLang="zh-CN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= -v</a:t>
            </a:r>
            <a:r>
              <a:rPr kumimoji="0" lang="en-US" altLang="zh-C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0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t + 1/2a</a:t>
            </a:r>
            <a:r>
              <a:rPr kumimoji="0" lang="en-US" altLang="zh-C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t</a:t>
            </a:r>
            <a:r>
              <a:rPr kumimoji="0" lang="en-US" altLang="zh-C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en-US" altLang="zh-CN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371475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该过程中二者的相对位移        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571868" y="3643314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∆</a:t>
            </a:r>
            <a:r>
              <a:rPr lang="en-US" altLang="zh-CN" sz="2400" b="1" dirty="0" smtClean="0"/>
              <a:t>h</a:t>
            </a:r>
            <a:r>
              <a:rPr lang="en-US" altLang="zh-CN" sz="2400" b="1" baseline="-25000" dirty="0" smtClean="0"/>
              <a:t>1</a:t>
            </a:r>
            <a:r>
              <a:rPr lang="en-US" altLang="zh-CN" sz="2400" b="1" dirty="0" smtClean="0"/>
              <a:t>=h</a:t>
            </a:r>
            <a:r>
              <a:rPr lang="en-US" altLang="zh-CN" sz="2400" b="1" baseline="-25000" dirty="0" smtClean="0"/>
              <a:t>1</a:t>
            </a:r>
            <a:r>
              <a:rPr lang="en-US" altLang="zh-CN" sz="2400" b="1" dirty="0" smtClean="0"/>
              <a:t>+h</a:t>
            </a:r>
            <a:r>
              <a:rPr lang="en-US" altLang="zh-CN" sz="2400" b="1" baseline="-25000" dirty="0" smtClean="0"/>
              <a:t>2</a:t>
            </a:r>
            <a:endParaRPr lang="zh-CN" altLang="en-US" sz="2400" b="1" baseline="-25000" dirty="0"/>
          </a:p>
        </p:txBody>
      </p:sp>
      <p:sp>
        <p:nvSpPr>
          <p:cNvPr id="11" name="矩形 10"/>
          <p:cNvSpPr/>
          <p:nvPr/>
        </p:nvSpPr>
        <p:spPr>
          <a:xfrm>
            <a:off x="5143504" y="314324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⒃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214942" y="370261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⒄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71472" y="4143380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联立⑺ ⒃ ⒄式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,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得   </a:t>
            </a:r>
          </a:p>
        </p:txBody>
      </p:sp>
      <p:sp>
        <p:nvSpPr>
          <p:cNvPr id="14" name="矩形 13"/>
          <p:cNvSpPr/>
          <p:nvPr/>
        </p:nvSpPr>
        <p:spPr>
          <a:xfrm>
            <a:off x="2714612" y="4071942"/>
            <a:ext cx="1630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∆</a:t>
            </a:r>
            <a:r>
              <a:rPr lang="en-US" altLang="zh-CN" sz="2400" b="1" dirty="0" smtClean="0"/>
              <a:t>h</a:t>
            </a:r>
            <a:r>
              <a:rPr lang="en-US" altLang="zh-CN" sz="2400" b="1" baseline="-25000" dirty="0" smtClean="0"/>
              <a:t>1</a:t>
            </a:r>
            <a:r>
              <a:rPr lang="en-US" altLang="zh-CN" sz="2400" b="1" dirty="0" smtClean="0"/>
              <a:t>=  4/5 H</a:t>
            </a:r>
            <a:endParaRPr lang="zh-CN" altLang="en-US" sz="2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7158" y="457200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同理可推得，从第二次落地弹起到共速，管与球的相对位移</a:t>
            </a:r>
          </a:p>
        </p:txBody>
      </p:sp>
      <p:sp>
        <p:nvSpPr>
          <p:cNvPr id="22" name="矩形 21"/>
          <p:cNvSpPr/>
          <p:nvPr/>
        </p:nvSpPr>
        <p:spPr>
          <a:xfrm>
            <a:off x="6500826" y="4500570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∆</a:t>
            </a:r>
            <a:r>
              <a:rPr lang="en-US" altLang="zh-CN" sz="2400" b="1" dirty="0" smtClean="0"/>
              <a:t>h</a:t>
            </a:r>
            <a:r>
              <a:rPr lang="en-US" altLang="zh-CN" sz="2400" b="1" baseline="-25000" dirty="0" smtClean="0"/>
              <a:t>2</a:t>
            </a:r>
            <a:r>
              <a:rPr lang="en-US" altLang="zh-CN" sz="2400" b="1" dirty="0" smtClean="0"/>
              <a:t>=  4/5H</a:t>
            </a:r>
            <a:r>
              <a:rPr lang="en-US" altLang="zh-CN" sz="2400" b="1" baseline="-25000" dirty="0" smtClean="0"/>
              <a:t>1</a:t>
            </a:r>
            <a:endParaRPr lang="zh-CN" altLang="en-US" sz="2400" baseline="-25000" dirty="0"/>
          </a:p>
        </p:txBody>
      </p:sp>
      <p:sp>
        <p:nvSpPr>
          <p:cNvPr id="24" name="矩形 23"/>
          <p:cNvSpPr/>
          <p:nvPr/>
        </p:nvSpPr>
        <p:spPr>
          <a:xfrm>
            <a:off x="8429652" y="457200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⒆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214942" y="407194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⒅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85720" y="5068685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设圆管长度为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L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，管第二次落地弹起后的上升过程中，球不会滑出管外的条件是</a:t>
            </a:r>
          </a:p>
        </p:txBody>
      </p:sp>
      <p:sp>
        <p:nvSpPr>
          <p:cNvPr id="27" name="矩形 26"/>
          <p:cNvSpPr/>
          <p:nvPr/>
        </p:nvSpPr>
        <p:spPr>
          <a:xfrm>
            <a:off x="1861564" y="5572140"/>
            <a:ext cx="130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∆</a:t>
            </a:r>
            <a:r>
              <a:rPr lang="en-US" altLang="zh-CN" sz="2400" b="1" dirty="0" smtClean="0"/>
              <a:t>h</a:t>
            </a:r>
            <a:r>
              <a:rPr lang="en-US" altLang="zh-CN" sz="2400" b="1" baseline="-25000" dirty="0" smtClean="0"/>
              <a:t>1</a:t>
            </a:r>
            <a:r>
              <a:rPr lang="en-US" altLang="zh-CN" sz="2400" b="1" dirty="0" smtClean="0"/>
              <a:t>+</a:t>
            </a:r>
            <a:r>
              <a:rPr lang="zh-CN" altLang="en-US" sz="2400" b="1" dirty="0" smtClean="0"/>
              <a:t> ∆</a:t>
            </a:r>
            <a:r>
              <a:rPr lang="en-US" altLang="zh-CN" sz="2400" b="1" dirty="0" smtClean="0"/>
              <a:t>h</a:t>
            </a:r>
            <a:r>
              <a:rPr lang="en-US" altLang="zh-CN" sz="2400" b="1" baseline="-25000" dirty="0" smtClean="0"/>
              <a:t>2</a:t>
            </a:r>
            <a:endParaRPr lang="zh-CN" altLang="en-US" sz="2400" dirty="0"/>
          </a:p>
        </p:txBody>
      </p:sp>
      <p:sp>
        <p:nvSpPr>
          <p:cNvPr id="28" name="矩形 27"/>
          <p:cNvSpPr/>
          <p:nvPr/>
        </p:nvSpPr>
        <p:spPr>
          <a:xfrm>
            <a:off x="3004572" y="557214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≤</a:t>
            </a:r>
            <a:endParaRPr lang="zh-CN" altLang="en-US" sz="2400" b="1" dirty="0"/>
          </a:p>
        </p:txBody>
      </p:sp>
      <p:sp>
        <p:nvSpPr>
          <p:cNvPr id="29" name="矩形 28"/>
          <p:cNvSpPr/>
          <p:nvPr/>
        </p:nvSpPr>
        <p:spPr>
          <a:xfrm>
            <a:off x="3290324" y="558428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L</a:t>
            </a:r>
            <a:endParaRPr lang="zh-CN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4299378" y="563143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⒇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71472" y="6072206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联立⑪⒅⒆⒇式，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L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应满足条件为</a:t>
            </a:r>
          </a:p>
        </p:txBody>
      </p:sp>
      <p:pic>
        <p:nvPicPr>
          <p:cNvPr id="32" name="图片 31" descr="https://wkphoto.cdn.bcebos.com/4610b912c8fcc3cea683a94f8245d688d43f200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5857892"/>
            <a:ext cx="1371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025" grpId="0"/>
      <p:bldP spid="9" grpId="0"/>
      <p:bldP spid="10" grpId="0"/>
      <p:bldP spid="11" grpId="0"/>
      <p:bldP spid="12" grpId="0"/>
      <p:bldP spid="13" grpId="0"/>
      <p:bldP spid="14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472" y="285728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357166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二</a:t>
            </a:r>
            <a:r>
              <a:rPr lang="zh-CN" altLang="en-US" sz="3200" b="1" i="1" dirty="0" smtClean="0"/>
              <a:t>、</a:t>
            </a:r>
            <a:r>
              <a:rPr lang="zh-CN" altLang="en-US" sz="3200" b="1" dirty="0" smtClean="0"/>
              <a:t>试题评析</a:t>
            </a:r>
            <a:endParaRPr lang="zh-CN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274851"/>
            <a:ext cx="8572560" cy="4654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        </a:t>
            </a:r>
            <a:r>
              <a:rPr lang="en-US" altLang="zh-CN" sz="2000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、本题是一道动力学综合计算题，此类题目往往呈现出研究对象的多体性、物理过程的复杂性、已知条件的隐含性、问题讨论的多样性、数学方法的技巧性和一题多解的灵活性等特点。而就该题而言涉及关联物体的运动及相对运动问题，是板块模型的变型题，考查了牛顿运动定律和运动学的基本知识，落实了考纲及新课标要求，是热门考点。该题综合了高中物理的一些重要理论和方法，运动过程较为复杂和抽象，主要考查学生的物理建模能力、逻辑思维能力以及数学运算能力，要求学生对运动及相互作用的本质要有一个比较深刻的认识，会快速进行受力及运动情况的分析和判断，能对基本模型做出准确的辨析和处理，对学生知识与技能方面和逻辑推理能力要求较高。</a:t>
            </a:r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0043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总体上来说，该题具有基础性、综合性、创新性的特点，从始到终都在强化能力的主旨地位，该题明确向我们指出，物理教学要注重对基本概念、基本规律、基本思想方法的理解和掌握，要引导学生形成完整的知识体系，帮助学生建立物理观念、物理原理，养成科学思维习惯， 从而提升学生分析问题，解决问题的能力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而这些也恰恰是物理学科核心素养的体现。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002084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、本题共设三问，第一问较基础，考查基本概念和规律，第二、三问有一定的难度，涉及管和球运动过程的分析，运动规律的选择，该题作为一道压轴题很有区分度，也照顾了各个层次的学生。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357166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4282" y="428604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三</a:t>
            </a:r>
            <a:r>
              <a:rPr lang="zh-CN" altLang="en-US" sz="3200" b="1" i="1" dirty="0" smtClean="0"/>
              <a:t>、</a:t>
            </a:r>
            <a:r>
              <a:rPr lang="zh-CN" altLang="en-US" sz="3200" b="1" dirty="0" smtClean="0"/>
              <a:t>试题出处</a:t>
            </a:r>
            <a:endParaRPr lang="zh-CN" altLang="en-US" sz="3200" b="1" dirty="0"/>
          </a:p>
        </p:txBody>
      </p:sp>
      <p:sp>
        <p:nvSpPr>
          <p:cNvPr id="6" name="文本框 100"/>
          <p:cNvSpPr txBox="1">
            <a:spLocks noChangeArrowheads="1"/>
          </p:cNvSpPr>
          <p:nvPr/>
        </p:nvSpPr>
        <p:spPr bwMode="auto">
          <a:xfrm>
            <a:off x="631797" y="1182698"/>
            <a:ext cx="6834187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itchFamily="18" charset="0"/>
              </a:rPr>
              <a:t>【</a:t>
            </a:r>
            <a:r>
              <a:rPr lang="en-US" altLang="zh-CN" b="1" dirty="0">
                <a:latin typeface="Times New Roman" pitchFamily="18" charset="0"/>
              </a:rPr>
              <a:t>2007</a:t>
            </a:r>
            <a:r>
              <a:rPr lang="zh-CN" altLang="en-US" b="1" dirty="0">
                <a:latin typeface="Times New Roman" pitchFamily="18" charset="0"/>
              </a:rPr>
              <a:t>年江苏高考</a:t>
            </a:r>
            <a:r>
              <a:rPr lang="zh-CN" altLang="en-US" dirty="0">
                <a:latin typeface="Times New Roman" pitchFamily="18" charset="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itchFamily="18" charset="0"/>
              </a:rPr>
              <a:t>19</a:t>
            </a:r>
            <a:r>
              <a:rPr lang="zh-CN" altLang="en-US" dirty="0">
                <a:latin typeface="Times New Roman" pitchFamily="18" charset="0"/>
              </a:rPr>
              <a:t>、</a:t>
            </a:r>
            <a:r>
              <a:rPr lang="zh-CN" altLang="zh-CN" dirty="0">
                <a:latin typeface="Times New Roman" pitchFamily="18" charset="0"/>
              </a:rPr>
              <a:t>（</a:t>
            </a:r>
            <a:r>
              <a:rPr lang="en-US" altLang="zh-CN" dirty="0">
                <a:latin typeface="Times New Roman" pitchFamily="18" charset="0"/>
              </a:rPr>
              <a:t>16</a:t>
            </a:r>
            <a:r>
              <a:rPr lang="zh-CN" altLang="zh-CN" dirty="0">
                <a:latin typeface="Times New Roman" pitchFamily="18" charset="0"/>
              </a:rPr>
              <a:t>分）如图所示，一轻绳吊着粗细均匀的棒，棒下端离地面高</a:t>
            </a:r>
            <a:r>
              <a:rPr lang="en-US" altLang="zh-CN" i="1" dirty="0">
                <a:latin typeface="Times New Roman" pitchFamily="18" charset="0"/>
              </a:rPr>
              <a:t>H</a:t>
            </a:r>
            <a:r>
              <a:rPr lang="zh-CN" altLang="zh-CN" dirty="0">
                <a:latin typeface="Times New Roman" pitchFamily="18" charset="0"/>
              </a:rPr>
              <a:t>，上端套着一个细环。棒和环的质量均为</a:t>
            </a:r>
            <a:r>
              <a:rPr lang="zh-CN" altLang="zh-CN" i="1" dirty="0">
                <a:latin typeface="Times New Roman" pitchFamily="18" charset="0"/>
              </a:rPr>
              <a:t>m</a:t>
            </a:r>
            <a:r>
              <a:rPr lang="zh-CN" altLang="zh-CN" dirty="0">
                <a:latin typeface="Times New Roman" pitchFamily="18" charset="0"/>
              </a:rPr>
              <a:t>，相互间最大静摩擦力等于滑动摩擦力</a:t>
            </a:r>
            <a:r>
              <a:rPr lang="zh-CN" altLang="zh-CN" i="1" dirty="0">
                <a:latin typeface="Times New Roman" pitchFamily="18" charset="0"/>
              </a:rPr>
              <a:t>kmg</a:t>
            </a:r>
            <a:r>
              <a:rPr lang="zh-CN" altLang="zh-CN" dirty="0">
                <a:latin typeface="Times New Roman" pitchFamily="18" charset="0"/>
              </a:rPr>
              <a:t>(</a:t>
            </a:r>
            <a:r>
              <a:rPr lang="zh-CN" altLang="zh-CN" i="1" dirty="0">
                <a:latin typeface="Times New Roman" pitchFamily="18" charset="0"/>
              </a:rPr>
              <a:t>k</a:t>
            </a:r>
            <a:r>
              <a:rPr lang="zh-CN" altLang="zh-CN" dirty="0">
                <a:latin typeface="Times New Roman" pitchFamily="18" charset="0"/>
              </a:rPr>
              <a:t>&gt;1)。断开轻绳，棒和环自由下落。假设棒足够长，与地面发生碰撞时，触地时间极短，无动能损失。棒在整个运动过程中始终保持竖直，空气阻力不计。求：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itchFamily="18" charset="0"/>
              </a:rPr>
              <a:t>（１）棒第一次与地面碰撞弹起上升过程中，环的加速度。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itchFamily="18" charset="0"/>
              </a:rPr>
              <a:t>（２）从断开轻绳到棒与地面第二次碰撞的瞬间，棒运动的路程</a:t>
            </a:r>
            <a:r>
              <a:rPr lang="en-US" altLang="zh-CN" i="1" dirty="0">
                <a:latin typeface="Times New Roman" pitchFamily="18" charset="0"/>
              </a:rPr>
              <a:t>s</a:t>
            </a:r>
            <a:r>
              <a:rPr lang="zh-CN" altLang="zh-CN" dirty="0">
                <a:latin typeface="Times New Roman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itchFamily="18" charset="0"/>
              </a:rPr>
              <a:t>（３）从断开轻绳到棒和环都静止，摩擦力对环及棒做的总功</a:t>
            </a:r>
            <a:r>
              <a:rPr lang="zh-CN" altLang="zh-CN" i="1" dirty="0">
                <a:latin typeface="Times New Roman" pitchFamily="18" charset="0"/>
              </a:rPr>
              <a:t>Ｗ</a:t>
            </a:r>
            <a:r>
              <a:rPr lang="zh-CN" altLang="zh-CN" dirty="0">
                <a:latin typeface="Times New Roman" pitchFamily="18" charset="0"/>
              </a:rPr>
              <a:t>。</a:t>
            </a:r>
            <a:endParaRPr lang="zh-CN" altLang="en-US" dirty="0">
              <a:latin typeface="Times New Roman" pitchFamily="18" charset="0"/>
            </a:endParaRP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9009" y="1182698"/>
            <a:ext cx="115252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642910" y="5357826"/>
            <a:ext cx="74104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</a:t>
            </a:r>
            <a:r>
              <a:rPr lang="en-US" altLang="zh-CN" b="1" dirty="0"/>
              <a:t> </a:t>
            </a:r>
            <a:r>
              <a:rPr lang="zh-CN" altLang="en-US" b="1" dirty="0"/>
              <a:t>本题是</a:t>
            </a:r>
            <a:r>
              <a:rPr lang="en-US" altLang="zh-CN" b="1" dirty="0"/>
              <a:t>2007</a:t>
            </a:r>
            <a:r>
              <a:rPr lang="zh-CN" altLang="en-US" b="1" dirty="0"/>
              <a:t>年江苏高考题第</a:t>
            </a:r>
            <a:r>
              <a:rPr lang="en-US" altLang="zh-CN" b="1" dirty="0"/>
              <a:t>19</a:t>
            </a:r>
            <a:r>
              <a:rPr lang="zh-CN" altLang="en-US" b="1" dirty="0"/>
              <a:t>题，该题考察点与今年</a:t>
            </a:r>
            <a:r>
              <a:rPr lang="en-US" altLang="zh-CN" b="1" dirty="0"/>
              <a:t>25</a:t>
            </a:r>
            <a:r>
              <a:rPr lang="zh-CN" altLang="en-US" b="1" dirty="0"/>
              <a:t>题运动模型基本一样，考点基本一致，问题问</a:t>
            </a:r>
            <a:r>
              <a:rPr lang="zh-CN" altLang="en-US" b="1" dirty="0" smtClean="0"/>
              <a:t>法及处理的</a:t>
            </a:r>
            <a:r>
              <a:rPr lang="zh-CN" altLang="en-US" b="1" dirty="0"/>
              <a:t>方法也非常类似。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3063</TotalTime>
  <Words>1655</Words>
  <PresentationFormat>全屏显示(4:3)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平衡</vt:lpstr>
      <vt:lpstr>2020年理综全国二卷物理25题分析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115</cp:revision>
  <dcterms:created xsi:type="dcterms:W3CDTF">2020-07-13T10:22:53Z</dcterms:created>
  <dcterms:modified xsi:type="dcterms:W3CDTF">2020-07-19T10:34:03Z</dcterms:modified>
</cp:coreProperties>
</file>