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40" r:id="rId1"/>
  </p:sldMasterIdLst>
  <p:notesMasterIdLst>
    <p:notesMasterId r:id="rId10"/>
  </p:notesMasterIdLst>
  <p:handoutMasterIdLst>
    <p:handoutMasterId r:id="rId11"/>
  </p:handoutMasterIdLst>
  <p:sldIdLst>
    <p:sldId id="3288" r:id="rId2"/>
    <p:sldId id="3317" r:id="rId3"/>
    <p:sldId id="3366" r:id="rId4"/>
    <p:sldId id="3367" r:id="rId5"/>
    <p:sldId id="3368" r:id="rId6"/>
    <p:sldId id="3369" r:id="rId7"/>
    <p:sldId id="3370" r:id="rId8"/>
    <p:sldId id="3371" r:id="rId9"/>
  </p:sldIdLst>
  <p:sldSz cx="9145588" cy="5145088"/>
  <p:notesSz cx="6858000" cy="9144000"/>
  <p:custDataLst>
    <p:tags r:id="rId12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4999" indent="-12983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2256" indent="-26193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69514" indent="-39403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6771" indent="-52612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1625803" algn="l" defTabSz="65032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1950964" algn="l" defTabSz="65032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2276124" algn="l" defTabSz="65032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2601285" algn="l" defTabSz="65032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8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588" userDrawn="1">
          <p15:clr>
            <a:srgbClr val="A4A3A4"/>
          </p15:clr>
        </p15:guide>
        <p15:guide id="7" pos="376" userDrawn="1">
          <p15:clr>
            <a:srgbClr val="A4A3A4"/>
          </p15:clr>
        </p15:guide>
        <p15:guide id="8" pos="1350" userDrawn="1">
          <p15:clr>
            <a:srgbClr val="A4A3A4"/>
          </p15:clr>
        </p15:guide>
        <p15:guide id="9" orient="horz" pos="233">
          <p15:clr>
            <a:srgbClr val="A4A3A4"/>
          </p15:clr>
        </p15:guide>
        <p15:guide id="10" orient="horz" pos="2976">
          <p15:clr>
            <a:srgbClr val="A4A3A4"/>
          </p15:clr>
        </p15:guide>
        <p15:guide id="11" pos="2881">
          <p15:clr>
            <a:srgbClr val="A4A3A4"/>
          </p15:clr>
        </p15:guide>
        <p15:guide id="12" pos="5397">
          <p15:clr>
            <a:srgbClr val="A4A3A4"/>
          </p15:clr>
        </p15:guide>
        <p15:guide id="13" pos="267">
          <p15:clr>
            <a:srgbClr val="A4A3A4"/>
          </p15:clr>
        </p15:guide>
        <p15:guide id="14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E1233"/>
    <a:srgbClr val="9F7B63"/>
    <a:srgbClr val="F48E77"/>
    <a:srgbClr val="A1BD70"/>
    <a:srgbClr val="889EB6"/>
    <a:srgbClr val="004236"/>
    <a:srgbClr val="169274"/>
    <a:srgbClr val="60AEA9"/>
    <a:srgbClr val="84004C"/>
    <a:srgbClr val="8B2FC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413" autoAdjust="0"/>
    <p:restoredTop sz="92986" autoAdjust="0"/>
  </p:normalViewPr>
  <p:slideViewPr>
    <p:cSldViewPr>
      <p:cViewPr>
        <p:scale>
          <a:sx n="64" d="100"/>
          <a:sy n="64" d="100"/>
        </p:scale>
        <p:origin x="-1214" y="-490"/>
      </p:cViewPr>
      <p:guideLst>
        <p:guide orient="horz" pos="328"/>
        <p:guide orient="horz" pos="4183"/>
        <p:guide orient="horz" pos="233"/>
        <p:guide orient="horz" pos="2976"/>
        <p:guide pos="4050"/>
        <p:guide pos="7588"/>
        <p:guide pos="376"/>
        <p:guide pos="1350"/>
        <p:guide pos="2881"/>
        <p:guide pos="5397"/>
        <p:guide pos="267"/>
        <p:guide pos="960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notesViewPr>
    <p:cSldViewPr showGuides="1">
      <p:cViewPr varScale="1">
        <p:scale>
          <a:sx n="85" d="100"/>
          <a:sy n="85" d="100"/>
        </p:scale>
        <p:origin x="3804" y="9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35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742FC-62BB-4B81-9CA5-3B750A4B4580}" type="datetimeFigureOut">
              <a:rPr lang="zh-CN" altLang="en-US" smtClean="0"/>
              <a:pPr/>
              <a:t>2020/7/20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82F1-5B17-4D95-A6D6-EB96F2D72B6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242514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2020/7/20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24032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4919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97435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299514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625443" algn="l" defTabSz="65017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950531" algn="l" defTabSz="65017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275621" algn="l" defTabSz="65017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00708" algn="l" defTabSz="65017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211981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CN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fld id="{EC530858-BF76-453D-8D3B-E94317EF6EAB}" type="slidenum">
              <a:rPr lang="zh-CN" altLang="en-US" smtClean="0">
                <a:latin typeface="Calibri" panose="020F0502020204030204" pitchFamily="34" charset="0"/>
              </a:rPr>
              <a:pPr/>
              <a:t>2</a:t>
            </a:fld>
            <a:endParaRPr lang="zh-CN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4449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905986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2297751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312820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312820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632429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37"/>
          <p:cNvSpPr txBox="1"/>
          <p:nvPr userDrawn="1"/>
        </p:nvSpPr>
        <p:spPr>
          <a:xfrm>
            <a:off x="324322" y="196280"/>
            <a:ext cx="2503076" cy="374375"/>
          </a:xfrm>
          <a:prstGeom prst="rect">
            <a:avLst/>
          </a:prstGeom>
          <a:noFill/>
        </p:spPr>
        <p:txBody>
          <a:bodyPr wrap="none" lIns="96434" tIns="48217" rIns="96434" bIns="48217" rtlCol="0">
            <a:spAutoFit/>
          </a:bodyPr>
          <a:lstStyle/>
          <a:p>
            <a:pPr defTabSz="964278"/>
            <a:r>
              <a:rPr lang="zh-CN" alt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点击添加相关标题文字</a:t>
            </a:r>
          </a:p>
        </p:txBody>
      </p:sp>
      <p:sp>
        <p:nvSpPr>
          <p:cNvPr id="8" name="文本框 38"/>
          <p:cNvSpPr txBox="1"/>
          <p:nvPr userDrawn="1"/>
        </p:nvSpPr>
        <p:spPr>
          <a:xfrm>
            <a:off x="324322" y="489012"/>
            <a:ext cx="1939524" cy="282042"/>
          </a:xfrm>
          <a:prstGeom prst="rect">
            <a:avLst/>
          </a:prstGeom>
          <a:noFill/>
        </p:spPr>
        <p:txBody>
          <a:bodyPr wrap="none" lIns="96434" tIns="48217" rIns="96434" bIns="48217" rtlCol="0">
            <a:spAutoFit/>
          </a:bodyPr>
          <a:lstStyle/>
          <a:p>
            <a:pPr defTabSz="964278"/>
            <a:r>
              <a:rPr lang="en-US" altLang="zh-CN" sz="1200" dirty="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ADD RELATED TITLE WORDS</a:t>
            </a:r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63818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0">
        <p:wipe/>
      </p:transition>
    </mc:Choice>
    <mc:Fallback>
      <p:transition spd="slow" advClick="0" advTm="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196280"/>
            <a:ext cx="160366" cy="4175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anchor="ctr"/>
          <a:lstStyle/>
          <a:p>
            <a:pPr algn="ctr" defTabSz="685795">
              <a:defRPr/>
            </a:pPr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C1E6-100B-44D2-A1C7-A34E3BD9A12C}" type="datetimeFigureOut">
              <a:rPr lang="zh-CN" altLang="en-US"/>
              <a:pPr>
                <a:defRPr/>
              </a:pPr>
              <a:t>2020/7/20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A6F88-39AC-442E-B372-2FEBDC340D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0">
        <p:wipe/>
      </p:transition>
    </mc:Choice>
    <mc:Fallback>
      <p:transition spd="slow" advClick="0" advTm="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C1E6-100B-44D2-A1C7-A34E3BD9A12C}" type="datetimeFigureOut">
              <a:rPr lang="zh-CN" altLang="en-US"/>
              <a:pPr>
                <a:defRPr/>
              </a:pPr>
              <a:t>2020/7/20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A6F88-39AC-442E-B372-2FEBDC340D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9" name="文本框 32">
            <a:extLst>
              <a:ext uri="{FF2B5EF4-FFF2-40B4-BE49-F238E27FC236}">
                <a16:creationId xmlns:a16="http://schemas.microsoft.com/office/drawing/2014/main" xmlns="" id="{14CA35A9-0357-460E-962B-B94A809590FE}"/>
              </a:ext>
            </a:extLst>
          </p:cNvPr>
          <p:cNvSpPr txBox="1"/>
          <p:nvPr userDrawn="1"/>
        </p:nvSpPr>
        <p:spPr>
          <a:xfrm>
            <a:off x="265159" y="196280"/>
            <a:ext cx="1164429" cy="377030"/>
          </a:xfrm>
          <a:prstGeom prst="rect">
            <a:avLst/>
          </a:prstGeom>
          <a:noFill/>
        </p:spPr>
        <p:txBody>
          <a:bodyPr wrap="none" lIns="68584" tIns="34292" rIns="68584" bIns="34292">
            <a:spAutoFit/>
          </a:bodyPr>
          <a:lstStyle/>
          <a:p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教学方案</a:t>
            </a:r>
            <a:endParaRPr lang="en-US" altLang="zh-CN" sz="20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CCF2D2CD-475B-47A4-8A4D-FDF7CA7E314F}"/>
              </a:ext>
            </a:extLst>
          </p:cNvPr>
          <p:cNvSpPr/>
          <p:nvPr userDrawn="1"/>
        </p:nvSpPr>
        <p:spPr>
          <a:xfrm>
            <a:off x="0" y="196280"/>
            <a:ext cx="160366" cy="4175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anchor="ctr"/>
          <a:lstStyle/>
          <a:p>
            <a:pPr algn="ctr" defTabSz="685795">
              <a:defRPr/>
            </a:pPr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0">
        <p:wipe/>
      </p:transition>
    </mc:Choice>
    <mc:Fallback>
      <p:transition spd="slow" advClick="0" advTm="0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C1E6-100B-44D2-A1C7-A34E3BD9A12C}" type="datetimeFigureOut">
              <a:rPr lang="zh-CN" altLang="en-US"/>
              <a:pPr>
                <a:defRPr/>
              </a:pPr>
              <a:t>2020/7/20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A6F88-39AC-442E-B372-2FEBDC340D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9" name="文本框 32">
            <a:extLst>
              <a:ext uri="{FF2B5EF4-FFF2-40B4-BE49-F238E27FC236}">
                <a16:creationId xmlns:a16="http://schemas.microsoft.com/office/drawing/2014/main" xmlns="" id="{02BCFBA8-9716-4E10-BDF2-87AEDF74943F}"/>
              </a:ext>
            </a:extLst>
          </p:cNvPr>
          <p:cNvSpPr txBox="1"/>
          <p:nvPr userDrawn="1"/>
        </p:nvSpPr>
        <p:spPr>
          <a:xfrm>
            <a:off x="265159" y="196280"/>
            <a:ext cx="1164429" cy="377030"/>
          </a:xfrm>
          <a:prstGeom prst="rect">
            <a:avLst/>
          </a:prstGeom>
          <a:noFill/>
        </p:spPr>
        <p:txBody>
          <a:bodyPr wrap="none" lIns="68584" tIns="34292" rIns="68584" bIns="34292">
            <a:spAutoFit/>
          </a:bodyPr>
          <a:lstStyle/>
          <a:p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教学内容</a:t>
            </a:r>
            <a:endParaRPr lang="en-US" altLang="zh-CN" sz="20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293E172D-6C2F-475F-9943-F4183A18BB63}"/>
              </a:ext>
            </a:extLst>
          </p:cNvPr>
          <p:cNvSpPr/>
          <p:nvPr userDrawn="1"/>
        </p:nvSpPr>
        <p:spPr>
          <a:xfrm>
            <a:off x="0" y="196280"/>
            <a:ext cx="160366" cy="4175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anchor="ctr"/>
          <a:lstStyle/>
          <a:p>
            <a:pPr algn="ctr" defTabSz="685795">
              <a:defRPr/>
            </a:pPr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0">
        <p:wipe/>
      </p:transition>
    </mc:Choice>
    <mc:Fallback>
      <p:transition spd="slow" advClick="0" advTm="0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C1E6-100B-44D2-A1C7-A34E3BD9A12C}" type="datetimeFigureOut">
              <a:rPr lang="zh-CN" altLang="en-US"/>
              <a:pPr>
                <a:defRPr/>
              </a:pPr>
              <a:t>2020/7/20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A6F88-39AC-442E-B372-2FEBDC340D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9" name="文本框 32">
            <a:extLst>
              <a:ext uri="{FF2B5EF4-FFF2-40B4-BE49-F238E27FC236}">
                <a16:creationId xmlns:a16="http://schemas.microsoft.com/office/drawing/2014/main" xmlns="" id="{6B8A79D5-CB76-4491-BFBB-AF33ECD615CC}"/>
              </a:ext>
            </a:extLst>
          </p:cNvPr>
          <p:cNvSpPr txBox="1"/>
          <p:nvPr userDrawn="1"/>
        </p:nvSpPr>
        <p:spPr>
          <a:xfrm>
            <a:off x="265159" y="196280"/>
            <a:ext cx="1164429" cy="377030"/>
          </a:xfrm>
          <a:prstGeom prst="rect">
            <a:avLst/>
          </a:prstGeom>
          <a:noFill/>
        </p:spPr>
        <p:txBody>
          <a:bodyPr wrap="none" lIns="68584" tIns="34292" rIns="68584" bIns="34292">
            <a:spAutoFit/>
          </a:bodyPr>
          <a:lstStyle/>
          <a:p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教学总结</a:t>
            </a:r>
            <a:endParaRPr lang="en-US" altLang="zh-CN" sz="20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0D67ABB9-FED6-48E2-80F9-01ECB01363B9}"/>
              </a:ext>
            </a:extLst>
          </p:cNvPr>
          <p:cNvSpPr/>
          <p:nvPr userDrawn="1"/>
        </p:nvSpPr>
        <p:spPr>
          <a:xfrm>
            <a:off x="0" y="196280"/>
            <a:ext cx="160366" cy="4175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anchor="ctr"/>
          <a:lstStyle/>
          <a:p>
            <a:pPr algn="ctr" defTabSz="685795">
              <a:defRPr/>
            </a:pPr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0">
        <p:wipe/>
      </p:transition>
    </mc:Choice>
    <mc:Fallback>
      <p:transition spd="slow" advClick="0" advTm="0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2020/7/20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9332886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0">
        <p:wipe/>
      </p:transition>
    </mc:Choice>
    <mc:Fallback>
      <p:transition spd="slow" advClick="0" advTm="0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B2B0-692A-46A2-956F-D87A1A3CFB5B}" type="datetimeFigureOut">
              <a:rPr lang="zh-CN" altLang="en-US"/>
              <a:pPr>
                <a:defRPr/>
              </a:pPr>
              <a:t>2020/7/20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584FB-8213-408C-973A-0BFE315A5B2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0">
        <p:wipe/>
      </p:transition>
    </mc:Choice>
    <mc:Fallback>
      <p:transition spd="slow" advClick="0" advTm="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" y="0"/>
            <a:ext cx="9145087" cy="5145088"/>
          </a:xfrm>
          <a:prstGeom prst="rect">
            <a:avLst/>
          </a:prstGeom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901" y="274420"/>
            <a:ext cx="7887787" cy="993783"/>
          </a:xfrm>
          <a:prstGeom prst="rect">
            <a:avLst/>
          </a:prstGeom>
        </p:spPr>
        <p:txBody>
          <a:bodyPr vert="horz" lIns="65032" tIns="32516" rIns="65032" bIns="32516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901" y="1369841"/>
            <a:ext cx="7887787" cy="3264804"/>
          </a:xfrm>
          <a:prstGeom prst="rect">
            <a:avLst/>
          </a:prstGeom>
        </p:spPr>
        <p:txBody>
          <a:bodyPr vert="horz" lIns="65032" tIns="32516" rIns="65032" bIns="32516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901" y="4769032"/>
            <a:ext cx="2057193" cy="273290"/>
          </a:xfrm>
          <a:prstGeom prst="rect">
            <a:avLst/>
          </a:prstGeom>
        </p:spPr>
        <p:txBody>
          <a:bodyPr vert="horz" lIns="65032" tIns="32516" rIns="65032" bIns="32516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3E93-166D-47F5-9EF1-ACEABE24AEEA}" type="datetimeFigureOut">
              <a:rPr lang="zh-CN" altLang="en-US" smtClean="0"/>
              <a:pPr/>
              <a:t>2020/7/20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9336" y="4769032"/>
            <a:ext cx="3086918" cy="273290"/>
          </a:xfrm>
          <a:prstGeom prst="rect">
            <a:avLst/>
          </a:prstGeom>
        </p:spPr>
        <p:txBody>
          <a:bodyPr vert="horz" lIns="65032" tIns="32516" rIns="65032" bIns="32516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9496" y="4769032"/>
            <a:ext cx="2057193" cy="273290"/>
          </a:xfrm>
          <a:prstGeom prst="rect">
            <a:avLst/>
          </a:prstGeom>
        </p:spPr>
        <p:txBody>
          <a:bodyPr vert="horz" lIns="65032" tIns="32516" rIns="65032" bIns="32516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897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83" r:id="rId2"/>
    <p:sldLayoutId id="2147483984" r:id="rId3"/>
    <p:sldLayoutId id="2147483985" r:id="rId4"/>
    <p:sldLayoutId id="2147483986" r:id="rId5"/>
    <p:sldLayoutId id="2147483981" r:id="rId6"/>
    <p:sldLayoutId id="2147483982" r:id="rId7"/>
  </p:sldLayoutIdLst>
  <mc:AlternateContent xmlns:mc="http://schemas.openxmlformats.org/markup-compatibility/2006">
    <mc:Choice xmlns="" xmlns:p14="http://schemas.microsoft.com/office/powerpoint/2010/main" Requires="p14">
      <p:transition spd="slow" p14:dur="1500" advClick="0" advTm="0">
        <p:wipe/>
      </p:transition>
    </mc:Choice>
    <mc:Fallback>
      <p:transition spd="slow" advClick="0" advTm="0">
        <p:wipe/>
      </p:transition>
    </mc:Fallback>
  </mc:AlternateContent>
  <p:txStyles>
    <p:titleStyle>
      <a:lvl1pPr algn="l" defTabSz="650321" rtl="0" eaLnBrk="1" latinLnBrk="0" hangingPunct="1">
        <a:lnSpc>
          <a:spcPct val="90000"/>
        </a:lnSpc>
        <a:spcBef>
          <a:spcPct val="0"/>
        </a:spcBef>
        <a:buNone/>
        <a:defRPr sz="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580" indent="-162580" algn="l" defTabSz="650321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87741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12902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38062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223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88384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113544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438705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63865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5161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0321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5482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0643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25803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0964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76124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01285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6.xml"/><Relationship Id="rId10" Type="http://schemas.openxmlformats.org/officeDocument/2006/relationships/slideLayout" Target="../slideLayouts/slideLayout7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36E7B933-2CBB-4285-9C01-8265D4BDB7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44" y="0"/>
            <a:ext cx="9138700" cy="5145088"/>
          </a:xfrm>
          <a:prstGeom prst="rect">
            <a:avLst/>
          </a:prstGeom>
        </p:spPr>
      </p:pic>
      <p:sp>
        <p:nvSpPr>
          <p:cNvPr id="11" name="TextBox 26">
            <a:extLst>
              <a:ext uri="{FF2B5EF4-FFF2-40B4-BE49-F238E27FC236}">
                <a16:creationId xmlns:a16="http://schemas.microsoft.com/office/drawing/2014/main" xmlns="" id="{676899CD-5C83-4B53-BFA7-53ABDA795D87}"/>
              </a:ext>
            </a:extLst>
          </p:cNvPr>
          <p:cNvSpPr txBox="1"/>
          <p:nvPr/>
        </p:nvSpPr>
        <p:spPr>
          <a:xfrm>
            <a:off x="324322" y="988368"/>
            <a:ext cx="62872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 smtClean="0">
                <a:solidFill>
                  <a:schemeClr val="bg1"/>
                </a:solidFill>
                <a:latin typeface="Agency FB" pitchFamily="34" charset="0"/>
              </a:rPr>
              <a:t>2020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年普通高等学校招生全国</a:t>
            </a:r>
            <a:r>
              <a:rPr lang="en-US" altLang="zh-CN" sz="3200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Ⅱ</a:t>
            </a:r>
            <a:r>
              <a:rPr lang="zh-CN" altLang="en-US" sz="3200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卷</a:t>
            </a:r>
            <a:endParaRPr lang="zh-CN" altLang="en-US" sz="3200" b="1" dirty="0">
              <a:solidFill>
                <a:schemeClr val="bg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2" name="TextBox 32">
            <a:extLst>
              <a:ext uri="{FF2B5EF4-FFF2-40B4-BE49-F238E27FC236}">
                <a16:creationId xmlns:a16="http://schemas.microsoft.com/office/drawing/2014/main" xmlns="" id="{A8F6B282-DC61-4CE7-ACB3-9A0A817F2D17}"/>
              </a:ext>
            </a:extLst>
          </p:cNvPr>
          <p:cNvSpPr txBox="1"/>
          <p:nvPr/>
        </p:nvSpPr>
        <p:spPr>
          <a:xfrm>
            <a:off x="1755754" y="2284512"/>
            <a:ext cx="20409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zh-CN" altLang="en-US" sz="28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微软雅黑" pitchFamily="34" charset="-122"/>
              </a:rPr>
              <a:t>第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微软雅黑" pitchFamily="34" charset="-122"/>
              </a:rPr>
              <a:t>19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微软雅黑" pitchFamily="34" charset="-122"/>
              </a:rPr>
              <a:t>题解析</a:t>
            </a:r>
            <a:endParaRPr lang="zh-CN" altLang="en-US" sz="28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cs typeface="微软雅黑" pitchFamily="34" charset="-122"/>
            </a:endParaRPr>
          </a:p>
        </p:txBody>
      </p:sp>
      <p:sp>
        <p:nvSpPr>
          <p:cNvPr id="8" name="TextBox 33">
            <a:extLst>
              <a:ext uri="{FF2B5EF4-FFF2-40B4-BE49-F238E27FC236}">
                <a16:creationId xmlns:a16="http://schemas.microsoft.com/office/drawing/2014/main" xmlns="" id="{FFD3213A-B971-4F8D-8915-020533E32684}"/>
              </a:ext>
            </a:extLst>
          </p:cNvPr>
          <p:cNvSpPr txBox="1"/>
          <p:nvPr/>
        </p:nvSpPr>
        <p:spPr>
          <a:xfrm>
            <a:off x="1557783" y="3364632"/>
            <a:ext cx="5967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</a:rPr>
              <a:t>汇报人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：史     雯    </a:t>
            </a:r>
            <a:endParaRPr lang="en-US" altLang="zh-CN" sz="2400" b="1" dirty="0" smtClean="0">
              <a:solidFill>
                <a:schemeClr val="bg1"/>
              </a:solidFill>
            </a:endParaRPr>
          </a:p>
          <a:p>
            <a:r>
              <a:rPr lang="zh-CN" altLang="en-US" sz="2400" b="1" dirty="0" smtClean="0">
                <a:solidFill>
                  <a:schemeClr val="bg1"/>
                </a:solidFill>
              </a:rPr>
              <a:t>时     间：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2020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年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7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月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20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日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6612953"/>
      </p:ext>
    </p:extLst>
  </p:cSld>
  <p:clrMapOvr>
    <a:masterClrMapping/>
  </p:clrMapOvr>
  <p:transition spd="slow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600"/>
                            </p:stCondLst>
                            <p:childTnLst>
                              <p:par>
                                <p:cTn id="1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1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_1"/>
          <p:cNvSpPr>
            <a:spLocks noChangeAspect="1"/>
          </p:cNvSpPr>
          <p:nvPr>
            <p:custDataLst>
              <p:tags r:id="rId2"/>
            </p:custDataLst>
          </p:nvPr>
        </p:nvSpPr>
        <p:spPr>
          <a:xfrm>
            <a:off x="2196530" y="1276400"/>
            <a:ext cx="511025" cy="512117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accent1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altLang="zh-CN" sz="3001" kern="0" dirty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13" name="MH_Other_2"/>
          <p:cNvSpPr>
            <a:spLocks noChangeAspect="1"/>
          </p:cNvSpPr>
          <p:nvPr>
            <p:custDataLst>
              <p:tags r:id="rId3"/>
            </p:custDataLst>
          </p:nvPr>
        </p:nvSpPr>
        <p:spPr>
          <a:xfrm>
            <a:off x="2196530" y="1992583"/>
            <a:ext cx="511025" cy="512117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accent2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altLang="zh-CN" sz="3001" kern="0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15" name="MH_Other_3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2196530" y="2708765"/>
            <a:ext cx="511025" cy="512117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accent1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altLang="zh-CN" sz="3001" kern="0" dirty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17" name="MH_Other_4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2196530" y="3424948"/>
            <a:ext cx="511025" cy="512117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accent2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altLang="zh-CN" sz="3001" kern="0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4</a:t>
            </a:r>
          </a:p>
        </p:txBody>
      </p:sp>
      <p:sp>
        <p:nvSpPr>
          <p:cNvPr id="18" name="MH_Text_1"/>
          <p:cNvSpPr/>
          <p:nvPr>
            <p:custDataLst>
              <p:tags r:id="rId6"/>
            </p:custDataLst>
          </p:nvPr>
        </p:nvSpPr>
        <p:spPr>
          <a:xfrm>
            <a:off x="2916610" y="1317016"/>
            <a:ext cx="2207028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真题展示     </a:t>
            </a:r>
            <a:endParaRPr lang="zh-CN" altLang="en-US" sz="2800" b="1" dirty="0"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  <p:sp>
        <p:nvSpPr>
          <p:cNvPr id="19" name="MH_Text_2"/>
          <p:cNvSpPr/>
          <p:nvPr>
            <p:custDataLst>
              <p:tags r:id="rId7"/>
            </p:custDataLst>
          </p:nvPr>
        </p:nvSpPr>
        <p:spPr>
          <a:xfrm>
            <a:off x="2925030" y="2785718"/>
            <a:ext cx="1924650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/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追本溯源</a:t>
            </a:r>
            <a:endParaRPr lang="zh-CN" altLang="en-US" sz="2800" b="1" dirty="0"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  <p:sp>
        <p:nvSpPr>
          <p:cNvPr id="24" name="MH_Text_3"/>
          <p:cNvSpPr/>
          <p:nvPr>
            <p:custDataLst>
              <p:tags r:id="rId8"/>
            </p:custDataLst>
          </p:nvPr>
        </p:nvSpPr>
        <p:spPr>
          <a:xfrm>
            <a:off x="2925030" y="2032146"/>
            <a:ext cx="1924650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/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试题分析</a:t>
            </a:r>
            <a:endParaRPr lang="zh-CN" altLang="en-US" sz="2800" b="1" dirty="0"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  <p:sp>
        <p:nvSpPr>
          <p:cNvPr id="27" name="MH_Text_4"/>
          <p:cNvSpPr/>
          <p:nvPr>
            <p:custDataLst>
              <p:tags r:id="rId9"/>
            </p:custDataLst>
          </p:nvPr>
        </p:nvSpPr>
        <p:spPr>
          <a:xfrm>
            <a:off x="2916610" y="3509809"/>
            <a:ext cx="1924650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/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教学启示</a:t>
            </a:r>
            <a:endParaRPr lang="zh-CN" altLang="en-US" sz="2800" b="1" dirty="0"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774261825"/>
      </p:ext>
    </p:extLst>
  </p:cSld>
  <p:clrMapOvr>
    <a:masterClrMapping/>
  </p:clrMapOvr>
  <p:transition spd="slow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7" grpId="0" animBg="1"/>
      <p:bldP spid="18" grpId="0"/>
      <p:bldP spid="19" grpId="0"/>
      <p:bldP spid="24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MH_Text_1"/>
          <p:cNvSpPr/>
          <p:nvPr>
            <p:custDataLst>
              <p:tags r:id="rId1"/>
            </p:custDataLst>
          </p:nvPr>
        </p:nvSpPr>
        <p:spPr>
          <a:xfrm>
            <a:off x="421550" y="197441"/>
            <a:ext cx="2207028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真题展示     </a:t>
            </a:r>
            <a:endParaRPr lang="zh-CN" altLang="en-US" sz="2800" b="1" dirty="0"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52314" y="844352"/>
            <a:ext cx="8640960" cy="2678113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ctr" hangingPunct="0">
              <a:defRPr/>
            </a:pPr>
            <a:r>
              <a:rPr lang="en-US" altLang="zh-CN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19.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特高压输电可使输送中的电能损耗和电压损失大幅降低。我国已成功掌握并实际应用了特高压输电技术。假设从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处采用</a:t>
            </a:r>
            <a:r>
              <a:rPr lang="en-US" altLang="zh-CN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550 kV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的超高压向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处输电，输电线上损耗的电功率为∆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，到达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处时电压下降了∆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U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。在保持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处输送的电功率和输电线电阻都不变的条件下，改用</a:t>
            </a:r>
            <a:r>
              <a:rPr lang="en-US" altLang="zh-CN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1 100 kV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特高压输电，输电线上损耗的电功率变为∆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</a:t>
            </a:r>
            <a:r>
              <a:rPr lang="en-US" altLang="zh-CN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′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，到达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处时电压下降了∆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U</a:t>
            </a:r>
            <a:r>
              <a:rPr lang="en-US" altLang="zh-CN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′</a:t>
            </a:r>
            <a:r>
              <a:rPr lang="zh-CN" altLang="en-US" sz="2400" b="1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。不考虑其他因素的影响，则（　　）</a:t>
            </a:r>
            <a:endParaRPr lang="zh-CN" altLang="en-US" sz="2400" b="1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330" y="3724672"/>
            <a:ext cx="835183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76096832"/>
      </p:ext>
    </p:extLst>
  </p:cSld>
  <p:clrMapOvr>
    <a:masterClrMapping/>
  </p:clrMapOvr>
  <p:transition spd="slow" advTm="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H_Text_3"/>
          <p:cNvSpPr/>
          <p:nvPr>
            <p:custDataLst>
              <p:tags r:id="rId1"/>
            </p:custDataLst>
          </p:nvPr>
        </p:nvSpPr>
        <p:spPr>
          <a:xfrm>
            <a:off x="468338" y="196280"/>
            <a:ext cx="1924650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/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试题分析</a:t>
            </a:r>
            <a:endParaRPr lang="zh-CN" altLang="en-US" sz="2800" b="1" dirty="0"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  <p:pic>
        <p:nvPicPr>
          <p:cNvPr id="4" name="Picture 10" descr="C:\Users\史雯\Desktop\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0746" y="1348408"/>
            <a:ext cx="1800225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5"/>
          <p:cNvGrpSpPr/>
          <p:nvPr/>
        </p:nvGrpSpPr>
        <p:grpSpPr>
          <a:xfrm>
            <a:off x="180306" y="1276400"/>
            <a:ext cx="8713787" cy="2584450"/>
            <a:chOff x="180306" y="1276400"/>
            <a:chExt cx="8713787" cy="2584450"/>
          </a:xfrm>
        </p:grpSpPr>
        <p:sp>
          <p:nvSpPr>
            <p:cNvPr id="3" name="TextBox 9"/>
            <p:cNvSpPr txBox="1">
              <a:spLocks noChangeArrowheads="1"/>
            </p:cNvSpPr>
            <p:nvPr/>
          </p:nvSpPr>
          <p:spPr bwMode="auto">
            <a:xfrm>
              <a:off x="180306" y="1276400"/>
              <a:ext cx="8713787" cy="2584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ctr">
                <a:lnSpc>
                  <a:spcPct val="150000"/>
                </a:lnSpc>
              </a:pPr>
              <a:r>
                <a:rPr lang="zh-CN" altLang="zh-CN" b="1" dirty="0">
                  <a:solidFill>
                    <a:srgbClr val="0000FF"/>
                  </a:solidFill>
                </a:rPr>
                <a:t>【详解】</a:t>
              </a:r>
              <a:r>
                <a:rPr lang="zh-CN" altLang="zh-CN" sz="2400" b="1" dirty="0">
                  <a:solidFill>
                    <a:srgbClr val="FF0000"/>
                  </a:solidFill>
                </a:rPr>
                <a:t>输电线上损失的功率</a:t>
              </a:r>
            </a:p>
            <a:p>
              <a:pPr fontAlgn="ctr">
                <a:lnSpc>
                  <a:spcPct val="150000"/>
                </a:lnSpc>
              </a:pPr>
              <a:r>
                <a:rPr lang="en-US" altLang="zh-CN" sz="2400" b="1" dirty="0">
                  <a:solidFill>
                    <a:srgbClr val="FF0000"/>
                  </a:solidFill>
                </a:rPr>
                <a:t>           </a:t>
              </a:r>
              <a:r>
                <a:rPr lang="en-US" altLang="zh-CN" sz="2400" b="1" dirty="0" smtClean="0">
                  <a:solidFill>
                    <a:srgbClr val="FF0000"/>
                  </a:solidFill>
                </a:rPr>
                <a:t>  </a:t>
              </a:r>
              <a:r>
                <a:rPr lang="zh-CN" altLang="zh-CN" sz="2400" b="1" dirty="0" smtClean="0">
                  <a:solidFill>
                    <a:srgbClr val="FF0000"/>
                  </a:solidFill>
                </a:rPr>
                <a:t>损失</a:t>
              </a:r>
              <a:r>
                <a:rPr lang="zh-CN" altLang="zh-CN" sz="2400" b="1" dirty="0">
                  <a:solidFill>
                    <a:srgbClr val="FF0000"/>
                  </a:solidFill>
                </a:rPr>
                <a:t>的电压</a:t>
              </a:r>
            </a:p>
            <a:p>
              <a:pPr fontAlgn="ctr">
                <a:lnSpc>
                  <a:spcPct val="150000"/>
                </a:lnSpc>
              </a:pPr>
              <a:r>
                <a:rPr lang="en-US" altLang="zh-CN" sz="2400" b="1" dirty="0">
                  <a:solidFill>
                    <a:srgbClr val="FF0000"/>
                  </a:solidFill>
                </a:rPr>
                <a:t>           </a:t>
              </a:r>
              <a:r>
                <a:rPr lang="en-US" altLang="zh-CN" sz="2400" b="1" dirty="0" smtClean="0">
                  <a:solidFill>
                    <a:srgbClr val="FF0000"/>
                  </a:solidFill>
                </a:rPr>
                <a:t>  </a:t>
              </a:r>
              <a:r>
                <a:rPr lang="zh-CN" altLang="zh-CN" sz="2400" b="1" dirty="0" smtClean="0">
                  <a:solidFill>
                    <a:srgbClr val="FF0000"/>
                  </a:solidFill>
                </a:rPr>
                <a:t>当</a:t>
              </a:r>
              <a:r>
                <a:rPr lang="zh-CN" altLang="zh-CN" sz="2400" b="1" dirty="0">
                  <a:solidFill>
                    <a:srgbClr val="FF0000"/>
                  </a:solidFill>
                </a:rPr>
                <a:t>输送电压变为原来的</a:t>
              </a:r>
              <a:r>
                <a:rPr lang="en-US" altLang="zh-CN" sz="2400" b="1" dirty="0">
                  <a:solidFill>
                    <a:srgbClr val="FF0000"/>
                  </a:solidFill>
                </a:rPr>
                <a:t>2</a:t>
              </a:r>
              <a:r>
                <a:rPr lang="zh-CN" altLang="zh-CN" sz="2400" b="1" dirty="0">
                  <a:solidFill>
                    <a:srgbClr val="FF0000"/>
                  </a:solidFill>
                </a:rPr>
                <a:t>倍，损失的功率变为原来的</a:t>
              </a:r>
              <a:r>
                <a:rPr lang="en-US" altLang="zh-CN" sz="2400" b="1" dirty="0">
                  <a:solidFill>
                    <a:srgbClr val="FF0000"/>
                  </a:solidFill>
                </a:rPr>
                <a:t>1/4</a:t>
              </a:r>
              <a:endParaRPr lang="zh-CN" altLang="zh-CN" sz="2400" b="1" dirty="0">
                <a:solidFill>
                  <a:srgbClr val="FF0000"/>
                </a:solidFill>
              </a:endParaRPr>
            </a:p>
            <a:p>
              <a:pPr fontAlgn="ctr">
                <a:lnSpc>
                  <a:spcPct val="150000"/>
                </a:lnSpc>
              </a:pPr>
              <a:r>
                <a:rPr lang="en-US" altLang="zh-CN" sz="2400" b="1" dirty="0">
                  <a:solidFill>
                    <a:srgbClr val="FF0000"/>
                  </a:solidFill>
                </a:rPr>
                <a:t>         </a:t>
              </a:r>
              <a:r>
                <a:rPr lang="en-US" altLang="zh-CN" sz="2400" b="1" dirty="0" smtClean="0">
                  <a:solidFill>
                    <a:srgbClr val="FF0000"/>
                  </a:solidFill>
                </a:rPr>
                <a:t>    </a:t>
              </a:r>
              <a:r>
                <a:rPr lang="zh-CN" altLang="zh-CN" sz="2400" b="1" dirty="0">
                  <a:solidFill>
                    <a:srgbClr val="FF0000"/>
                  </a:solidFill>
                </a:rPr>
                <a:t>损失的电压变为原来的</a:t>
              </a:r>
              <a:r>
                <a:rPr lang="en-US" altLang="zh-CN" sz="2400" b="1" dirty="0">
                  <a:solidFill>
                    <a:srgbClr val="FF0000"/>
                  </a:solidFill>
                </a:rPr>
                <a:t> 1/2           </a:t>
              </a:r>
              <a:r>
                <a:rPr lang="zh-CN" altLang="zh-CN" sz="2400" b="1" dirty="0">
                  <a:solidFill>
                    <a:srgbClr val="FF0000"/>
                  </a:solidFill>
                </a:rPr>
                <a:t>故选</a:t>
              </a:r>
              <a:r>
                <a:rPr lang="en-US" altLang="zh-CN" sz="2400" b="1" dirty="0">
                  <a:solidFill>
                    <a:srgbClr val="FF0000"/>
                  </a:solidFill>
                </a:rPr>
                <a:t>AD</a:t>
              </a:r>
              <a:r>
                <a:rPr lang="zh-CN" altLang="zh-CN" sz="2400" b="1" dirty="0">
                  <a:solidFill>
                    <a:srgbClr val="FF0000"/>
                  </a:solidFill>
                </a:rPr>
                <a:t>。</a:t>
              </a:r>
            </a:p>
            <a:p>
              <a:endParaRPr lang="zh-CN" altLang="en-US" dirty="0"/>
            </a:p>
          </p:txBody>
        </p:sp>
        <p:pic>
          <p:nvPicPr>
            <p:cNvPr id="5" name="Picture 11" descr="C:\Users\史雯\Desktop\13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16610" y="1924472"/>
              <a:ext cx="1439862" cy="654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="" xmlns:p14="http://schemas.microsoft.com/office/powerpoint/2010/main" val="2991772964"/>
      </p:ext>
    </p:extLst>
  </p:cSld>
  <p:clrMapOvr>
    <a:masterClrMapping/>
  </p:clrMapOvr>
  <p:transition spd="slow" advTm="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H_Text_2"/>
          <p:cNvSpPr/>
          <p:nvPr>
            <p:custDataLst>
              <p:tags r:id="rId1"/>
            </p:custDataLst>
          </p:nvPr>
        </p:nvSpPr>
        <p:spPr>
          <a:xfrm>
            <a:off x="396330" y="124272"/>
            <a:ext cx="1924650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/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追本溯源</a:t>
            </a:r>
            <a:endParaRPr lang="zh-CN" altLang="en-US" sz="2800" b="1" dirty="0"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324322" y="700336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题目所属</a:t>
            </a:r>
            <a:r>
              <a:rPr lang="zh-CN" altLang="en-US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内容</a:t>
            </a:r>
            <a:r>
              <a:rPr lang="en-US" altLang="zh-CN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:</a:t>
            </a:r>
            <a:r>
              <a:rPr lang="zh-CN" altLang="en-US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000" b="1" dirty="0">
                <a:latin typeface="华文楷体" pitchFamily="2" charset="-122"/>
                <a:ea typeface="华文楷体" pitchFamily="2" charset="-122"/>
              </a:rPr>
              <a:t>人教版选修</a:t>
            </a:r>
            <a:r>
              <a:rPr lang="en-US" altLang="zh-CN" sz="2000" b="1" dirty="0">
                <a:latin typeface="华文楷体" pitchFamily="2" charset="-122"/>
                <a:ea typeface="华文楷体" pitchFamily="2" charset="-122"/>
              </a:rPr>
              <a:t>3-2</a:t>
            </a:r>
            <a:r>
              <a:rPr lang="zh-CN" altLang="en-US" sz="2000" b="1" dirty="0">
                <a:latin typeface="华文楷体" pitchFamily="2" charset="-122"/>
                <a:ea typeface="华文楷体" pitchFamily="2" charset="-122"/>
              </a:rPr>
              <a:t>第五章</a:t>
            </a:r>
            <a:r>
              <a:rPr lang="en-US" altLang="zh-CN" sz="2000" b="1" dirty="0"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000" b="1" dirty="0">
                <a:latin typeface="华文楷体" pitchFamily="2" charset="-122"/>
                <a:ea typeface="华文楷体" pitchFamily="2" charset="-122"/>
              </a:rPr>
              <a:t>交变电流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》 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第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5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节</a:t>
            </a:r>
            <a:r>
              <a:rPr lang="en-US" altLang="zh-CN" sz="2000" b="1" dirty="0"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000" b="1" dirty="0">
                <a:latin typeface="华文楷体" pitchFamily="2" charset="-122"/>
                <a:ea typeface="华文楷体" pitchFamily="2" charset="-122"/>
              </a:rPr>
              <a:t>电能的输送</a:t>
            </a:r>
            <a:r>
              <a:rPr lang="en-US" altLang="zh-CN" sz="2000" b="1" dirty="0">
                <a:latin typeface="华文楷体" pitchFamily="2" charset="-122"/>
                <a:ea typeface="华文楷体" pitchFamily="2" charset="-122"/>
              </a:rPr>
              <a:t>》</a:t>
            </a:r>
            <a:endParaRPr lang="zh-CN" altLang="en-US" sz="20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396330" y="1276400"/>
            <a:ext cx="8064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教材溯源</a:t>
            </a:r>
            <a:r>
              <a:rPr lang="en-US" altLang="zh-CN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:</a:t>
            </a:r>
            <a:r>
              <a:rPr lang="zh-CN" altLang="en-US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000" b="1" dirty="0">
                <a:latin typeface="华文楷体" pitchFamily="2" charset="-122"/>
                <a:ea typeface="华文楷体" pitchFamily="2" charset="-122"/>
              </a:rPr>
              <a:t>人教版选修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3-2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第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50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页“问题与练习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”</a:t>
            </a:r>
            <a:endParaRPr lang="zh-CN" altLang="en-US" sz="2000" b="1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1026" name="Picture 2" descr="C:\Users\史雯\Desktop\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38" y="1852464"/>
            <a:ext cx="8362405" cy="805500"/>
          </a:xfrm>
          <a:prstGeom prst="rect">
            <a:avLst/>
          </a:prstGeom>
          <a:noFill/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96330" y="2788568"/>
            <a:ext cx="8064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真题链接</a:t>
            </a:r>
            <a:r>
              <a:rPr lang="en-US" altLang="zh-CN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:</a:t>
            </a:r>
            <a:r>
              <a:rPr lang="zh-CN" altLang="en-US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2018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年江苏卷第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题</a:t>
            </a:r>
            <a:endParaRPr lang="zh-CN" altLang="en-US" sz="2000" b="1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1027" name="Picture 3" descr="C:\Users\史雯\Desktop\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6330" y="3364632"/>
            <a:ext cx="8160292" cy="15923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81301953"/>
      </p:ext>
    </p:extLst>
  </p:cSld>
  <p:clrMapOvr>
    <a:masterClrMapping/>
  </p:clrMapOvr>
  <p:transition spd="slow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史雯\Desktop\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890" y="2356520"/>
            <a:ext cx="3442425" cy="1872208"/>
          </a:xfrm>
          <a:prstGeom prst="rect">
            <a:avLst/>
          </a:prstGeom>
          <a:noFill/>
        </p:spPr>
      </p:pic>
      <p:sp>
        <p:nvSpPr>
          <p:cNvPr id="3" name="MH_Text_2"/>
          <p:cNvSpPr/>
          <p:nvPr>
            <p:custDataLst>
              <p:tags r:id="rId1"/>
            </p:custDataLst>
          </p:nvPr>
        </p:nvSpPr>
        <p:spPr>
          <a:xfrm>
            <a:off x="396330" y="197441"/>
            <a:ext cx="1924650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/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追本溯源</a:t>
            </a:r>
            <a:endParaRPr lang="zh-CN" altLang="en-US" sz="2800" b="1" dirty="0"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972394" y="1308338"/>
            <a:ext cx="80648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               《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一遍过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》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选修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3-2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第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66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页“过基础”</a:t>
            </a:r>
            <a:endParaRPr lang="zh-CN" altLang="en-US" sz="20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0346" y="814735"/>
            <a:ext cx="8064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辅导资料</a:t>
            </a:r>
            <a:r>
              <a:rPr lang="en-US" altLang="zh-CN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:</a:t>
            </a:r>
            <a:r>
              <a:rPr lang="zh-CN" altLang="en-US" sz="2400" b="1" dirty="0" smtClean="0">
                <a:solidFill>
                  <a:srgbClr val="0000FF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步步高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》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选修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3-2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第</a:t>
            </a:r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78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页“达标检测”</a:t>
            </a:r>
            <a:endParaRPr lang="zh-CN" altLang="en-US" sz="2000" b="1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1027" name="Picture 3" descr="C:\Users\史雯\Desktop\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0306" y="2284512"/>
            <a:ext cx="5059283" cy="1944216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H_Text_4"/>
          <p:cNvSpPr/>
          <p:nvPr>
            <p:custDataLst>
              <p:tags r:id="rId1"/>
            </p:custDataLst>
          </p:nvPr>
        </p:nvSpPr>
        <p:spPr>
          <a:xfrm>
            <a:off x="396330" y="196280"/>
            <a:ext cx="1924650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/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教学启示</a:t>
            </a:r>
            <a:endParaRPr lang="zh-CN" altLang="en-US" sz="2800" b="1" dirty="0"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828378" y="1164322"/>
            <a:ext cx="80648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1.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一轮复习中重视对基础知识的总结和整理</a:t>
            </a:r>
            <a:endParaRPr lang="zh-CN" altLang="en-US" sz="20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28378" y="1924472"/>
            <a:ext cx="80648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latin typeface="华文楷体" pitchFamily="2" charset="-122"/>
                <a:ea typeface="华文楷体" pitchFamily="2" charset="-122"/>
              </a:rPr>
              <a:t>2.</a:t>
            </a:r>
            <a:r>
              <a:rPr lang="zh-CN" altLang="en-US" sz="2000" b="1" dirty="0" smtClean="0">
                <a:latin typeface="华文楷体" pitchFamily="2" charset="-122"/>
                <a:ea typeface="华文楷体" pitchFamily="2" charset="-122"/>
              </a:rPr>
              <a:t>回归教材，重视对教材习题的挖掘和改编</a:t>
            </a:r>
            <a:endParaRPr lang="zh-CN" altLang="en-US" sz="20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1301953"/>
      </p:ext>
    </p:extLst>
  </p:cSld>
  <p:clrMapOvr>
    <a:masterClrMapping/>
  </p:clrMapOvr>
  <p:transition spd="slow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98DC0610-C75D-474D-91ED-61B8EAC63B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8" y="-235768"/>
            <a:ext cx="9138700" cy="5380856"/>
          </a:xfrm>
          <a:prstGeom prst="rect">
            <a:avLst/>
          </a:prstGeom>
        </p:spPr>
      </p:pic>
      <p:sp>
        <p:nvSpPr>
          <p:cNvPr id="26" name="矩形 25"/>
          <p:cNvSpPr/>
          <p:nvPr/>
        </p:nvSpPr>
        <p:spPr>
          <a:xfrm>
            <a:off x="1980506" y="1852464"/>
            <a:ext cx="29523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  <a:sym typeface="Arial" panose="020B0604020202020204" pitchFamily="34" charset="0"/>
              </a:rPr>
              <a:t>感谢聆听！</a:t>
            </a:r>
            <a:endParaRPr lang="zh-CN" altLang="en-US" sz="4000" b="1" dirty="0">
              <a:solidFill>
                <a:schemeClr val="bg1"/>
              </a:solidFill>
              <a:latin typeface="黑体" pitchFamily="49" charset="-122"/>
              <a:ea typeface="黑体" pitchFamily="49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8600187"/>
      </p:ext>
    </p:extLst>
  </p:cSld>
  <p:clrMapOvr>
    <a:masterClrMapping/>
  </p:clrMapOvr>
  <p:transition spd="slow" advTm="0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93FDE6F3-C2C1-497D-9AC0-D418F52504A2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"/>
  <p:tag name="ISPRING_PRESENTATION_TITLE" val="教师公开课说课PPT课件模板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605"/>
  <p:tag name="MH_LIBRARY" val="GRAPHIC"/>
  <p:tag name="MH_TYPE" val="Text"/>
  <p:tag name="MH_ORDER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605"/>
  <p:tag name="MH_LIBRARY" val="GRAPHIC"/>
  <p:tag name="MH_TYPE" val="Text"/>
  <p:tag name="MH_ORDER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605"/>
  <p:tag name="MH_LIBRARY" val="GRAPHIC"/>
  <p:tag name="MH_TYPE" val="Text"/>
  <p:tag name="MH_ORDER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605"/>
  <p:tag name="MH_LIBRARY" val="GRAPHIC"/>
  <p:tag name="MH_TYPE" val="Text"/>
  <p:tag name="MH_ORDER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605"/>
  <p:tag name="MH_LIBRARY" val="GRAPHIC"/>
  <p:tag name="MH_TYPE" val="Text"/>
  <p:tag name="MH_ORDER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605"/>
  <p:tag name="MH_LIBRARY" val="GRAPHIC"/>
  <p:tag name="MH_TYPE" val="Text"/>
  <p:tag name="MH_ORDER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4"/>
  <p:tag name="MH_CATEGORY" val="#BingLLB#"/>
  <p:tag name="MH_LAYOUT" val="SubTitle"/>
  <p:tag name="MH" val="20161022203400"/>
  <p:tag name="MH_LIBRARY" val="GRAPHI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605"/>
  <p:tag name="MH_LIBRARY" val="GRAPHIC"/>
  <p:tag name="MH_TYPE" val="Text"/>
  <p:tag name="MH_ORDER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605"/>
  <p:tag name="MH_LIBRARY" val="GRAPHIC"/>
  <p:tag name="MH_TYPE" val="Text"/>
  <p:tag name="MH_ORDER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605"/>
  <p:tag name="MH_LIBRARY" val="GRAPHIC"/>
  <p:tag name="MH_TYPE" val="Text"/>
  <p:tag name="MH_ORDER" val="3"/>
</p:tagLst>
</file>

<file path=ppt/theme/theme1.xml><?xml version="1.0" encoding="utf-8"?>
<a:theme xmlns:a="http://schemas.openxmlformats.org/drawingml/2006/main" name="第一PPT，www.1ppt.com">
  <a:themeElements>
    <a:clrScheme name="自定义 112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1DC5CD"/>
      </a:accent1>
      <a:accent2>
        <a:srgbClr val="D34817"/>
      </a:accent2>
      <a:accent3>
        <a:srgbClr val="1DC5CD"/>
      </a:accent3>
      <a:accent4>
        <a:srgbClr val="D34817"/>
      </a:accent4>
      <a:accent5>
        <a:srgbClr val="1DC5CD"/>
      </a:accent5>
      <a:accent6>
        <a:srgbClr val="D34817"/>
      </a:accent6>
      <a:hlink>
        <a:srgbClr val="CC9900"/>
      </a:hlink>
      <a:folHlink>
        <a:srgbClr val="96A9A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306</Words>
  <Application>Microsoft Office PowerPoint</Application>
  <PresentationFormat>自定义</PresentationFormat>
  <Paragraphs>37</Paragraphs>
  <Slides>8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第一PPT，www.1ppt.com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教师公开课说课PPT课件模板</dc:title>
  <dc:creator/>
  <cp:keywords>www.1ppt.com</cp:keywords>
  <dc:description>www.1ppt.com</dc:description>
  <cp:lastModifiedBy/>
  <cp:revision>1</cp:revision>
  <dcterms:created xsi:type="dcterms:W3CDTF">2016-10-17T14:00:15Z</dcterms:created>
  <dcterms:modified xsi:type="dcterms:W3CDTF">2020-07-20T05:53:47Z</dcterms:modified>
</cp:coreProperties>
</file>