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352" r:id="rId3"/>
    <p:sldId id="353" r:id="rId4"/>
    <p:sldId id="259" r:id="rId5"/>
    <p:sldId id="291" r:id="rId6"/>
    <p:sldId id="258" r:id="rId7"/>
    <p:sldId id="257" r:id="rId8"/>
    <p:sldId id="260" r:id="rId9"/>
    <p:sldId id="349" r:id="rId10"/>
    <p:sldId id="350" r:id="rId11"/>
    <p:sldId id="351"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8" r:id="rId43"/>
    <p:sldId id="292" r:id="rId44"/>
    <p:sldId id="293" r:id="rId45"/>
    <p:sldId id="294" r:id="rId46"/>
    <p:sldId id="295" r:id="rId47"/>
    <p:sldId id="296"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9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94C37-E60B-47B7-BE2E-E325AA04FDD6}" type="doc">
      <dgm:prSet loTypeId="urn:microsoft.com/office/officeart/2005/8/layout/process5" loCatId="process" qsTypeId="urn:microsoft.com/office/officeart/2005/8/quickstyle/simple1#1" qsCatId="simple" csTypeId="urn:microsoft.com/office/officeart/2005/8/colors/accent2_1" csCatId="accent2" phldr="1"/>
      <dgm:spPr/>
    </dgm:pt>
    <dgm:pt modelId="{96D97A79-D64F-4DB3-B05A-1B118CED9980}">
      <dgm:prSet phldrT="[文本]" custT="1"/>
      <dgm:spPr/>
      <dgm:t>
        <a:bodyPr/>
        <a:lstStyle/>
        <a:p>
          <a:r>
            <a:rPr lang="zh-CN" altLang="en-US" sz="2000" dirty="0"/>
            <a:t>立德树人</a:t>
          </a:r>
        </a:p>
      </dgm:t>
    </dgm:pt>
    <dgm:pt modelId="{148DA1AA-E641-4AEB-832E-24A8D05F7FBA}" type="parTrans" cxnId="{7BDCEC15-1D56-4B2B-9725-00469387AD16}">
      <dgm:prSet/>
      <dgm:spPr/>
      <dgm:t>
        <a:bodyPr/>
        <a:lstStyle/>
        <a:p>
          <a:endParaRPr lang="zh-CN" altLang="en-US" sz="2000"/>
        </a:p>
      </dgm:t>
    </dgm:pt>
    <dgm:pt modelId="{77C1CDD8-F13B-4584-BDA3-A830E9764976}" type="sibTrans" cxnId="{7BDCEC15-1D56-4B2B-9725-00469387AD16}">
      <dgm:prSet custT="1"/>
      <dgm:spPr/>
      <dgm:t>
        <a:bodyPr/>
        <a:lstStyle/>
        <a:p>
          <a:endParaRPr lang="zh-CN" altLang="en-US" sz="2000"/>
        </a:p>
      </dgm:t>
    </dgm:pt>
    <dgm:pt modelId="{645CE8AE-FD26-47F2-B63E-19949D05B4E1}">
      <dgm:prSet phldrT="[文本]" custT="1"/>
      <dgm:spPr/>
      <dgm:t>
        <a:bodyPr/>
        <a:lstStyle/>
        <a:p>
          <a:r>
            <a:rPr lang="zh-CN" altLang="en-US" sz="2000" dirty="0"/>
            <a:t>立德树人工程</a:t>
          </a:r>
        </a:p>
      </dgm:t>
    </dgm:pt>
    <dgm:pt modelId="{DD3E2106-3D42-4599-9188-010E55DEDEDB}" type="parTrans" cxnId="{15290E91-418C-4D59-9064-AFEA7AB14431}">
      <dgm:prSet/>
      <dgm:spPr/>
      <dgm:t>
        <a:bodyPr/>
        <a:lstStyle/>
        <a:p>
          <a:endParaRPr lang="zh-CN" altLang="en-US" sz="2000"/>
        </a:p>
      </dgm:t>
    </dgm:pt>
    <dgm:pt modelId="{09D82679-441A-4FC4-8BBD-35CC90CEB1FB}" type="sibTrans" cxnId="{15290E91-418C-4D59-9064-AFEA7AB14431}">
      <dgm:prSet custT="1"/>
      <dgm:spPr/>
      <dgm:t>
        <a:bodyPr/>
        <a:lstStyle/>
        <a:p>
          <a:endParaRPr lang="zh-CN" altLang="en-US" sz="2000"/>
        </a:p>
      </dgm:t>
    </dgm:pt>
    <dgm:pt modelId="{5DD84C24-6DE1-4022-A66A-62D4BED54AB0}">
      <dgm:prSet phldrT="[文本]" custT="1"/>
      <dgm:spPr/>
      <dgm:t>
        <a:bodyPr/>
        <a:lstStyle/>
        <a:p>
          <a:r>
            <a:rPr lang="zh-CN" altLang="en-US" sz="2000" dirty="0"/>
            <a:t>幼儿园到研究生的课程</a:t>
          </a:r>
        </a:p>
      </dgm:t>
    </dgm:pt>
    <dgm:pt modelId="{76B1396E-36D4-4D1F-962A-C9B9C11E89C3}" type="parTrans" cxnId="{5C417FE3-0501-4F48-A4D6-C98C9F3E7C6D}">
      <dgm:prSet/>
      <dgm:spPr/>
      <dgm:t>
        <a:bodyPr/>
        <a:lstStyle/>
        <a:p>
          <a:endParaRPr lang="zh-CN" altLang="en-US" sz="2000"/>
        </a:p>
      </dgm:t>
    </dgm:pt>
    <dgm:pt modelId="{44D78102-B852-4C91-9215-D444C1889956}" type="sibTrans" cxnId="{5C417FE3-0501-4F48-A4D6-C98C9F3E7C6D}">
      <dgm:prSet custT="1"/>
      <dgm:spPr/>
      <dgm:t>
        <a:bodyPr/>
        <a:lstStyle/>
        <a:p>
          <a:endParaRPr lang="zh-CN" altLang="en-US" sz="2000"/>
        </a:p>
      </dgm:t>
    </dgm:pt>
    <dgm:pt modelId="{A13AC251-EFB8-4A36-828A-FEFB99C7F14C}">
      <dgm:prSet phldrT="[文本]" custT="1"/>
      <dgm:spPr/>
      <dgm:t>
        <a:bodyPr/>
        <a:lstStyle/>
        <a:p>
          <a:r>
            <a:rPr lang="zh-CN" altLang="en-US" sz="2000" dirty="0"/>
            <a:t>高中课程标准修订</a:t>
          </a:r>
        </a:p>
      </dgm:t>
    </dgm:pt>
    <dgm:pt modelId="{7E6707E7-DA49-49D3-8C79-30033DF3429D}" type="parTrans" cxnId="{094428BF-5992-4E01-BD63-B1176F4A4FCF}">
      <dgm:prSet/>
      <dgm:spPr/>
      <dgm:t>
        <a:bodyPr/>
        <a:lstStyle/>
        <a:p>
          <a:endParaRPr lang="zh-CN" altLang="en-US" sz="2000"/>
        </a:p>
      </dgm:t>
    </dgm:pt>
    <dgm:pt modelId="{16B459B0-7295-4160-837E-4D21586FD65A}" type="sibTrans" cxnId="{094428BF-5992-4E01-BD63-B1176F4A4FCF}">
      <dgm:prSet custT="1"/>
      <dgm:spPr/>
      <dgm:t>
        <a:bodyPr/>
        <a:lstStyle/>
        <a:p>
          <a:endParaRPr lang="zh-CN" altLang="en-US" sz="2000"/>
        </a:p>
      </dgm:t>
    </dgm:pt>
    <dgm:pt modelId="{AA7A369D-54FB-41C8-8A1B-5FFC4530B997}">
      <dgm:prSet phldrT="[文本]" custT="1"/>
      <dgm:spPr/>
      <dgm:t>
        <a:bodyPr/>
        <a:lstStyle/>
        <a:p>
          <a:r>
            <a:rPr lang="zh-CN" altLang="en-US" sz="2000" dirty="0" smtClean="0"/>
            <a:t>学生</a:t>
          </a:r>
          <a:endParaRPr lang="en-US" altLang="zh-CN" sz="2000" dirty="0" smtClean="0"/>
        </a:p>
        <a:p>
          <a:r>
            <a:rPr lang="zh-CN" altLang="en-US" sz="2000" dirty="0" smtClean="0"/>
            <a:t>核心</a:t>
          </a:r>
          <a:r>
            <a:rPr lang="zh-CN" altLang="en-US" sz="2000" dirty="0"/>
            <a:t>素养</a:t>
          </a:r>
        </a:p>
      </dgm:t>
    </dgm:pt>
    <dgm:pt modelId="{5B1D883A-7A0A-4749-8232-373993F15AAF}" type="parTrans" cxnId="{AA73F59C-81FD-4B55-86AA-3DA8403A9BC4}">
      <dgm:prSet/>
      <dgm:spPr/>
      <dgm:t>
        <a:bodyPr/>
        <a:lstStyle/>
        <a:p>
          <a:endParaRPr lang="zh-CN" altLang="en-US" sz="2000"/>
        </a:p>
      </dgm:t>
    </dgm:pt>
    <dgm:pt modelId="{A5197DB4-DF45-4DF7-8299-AC0E8B7CCC3F}" type="sibTrans" cxnId="{AA73F59C-81FD-4B55-86AA-3DA8403A9BC4}">
      <dgm:prSet custT="1"/>
      <dgm:spPr/>
      <dgm:t>
        <a:bodyPr/>
        <a:lstStyle/>
        <a:p>
          <a:endParaRPr lang="zh-CN" altLang="en-US" sz="2000"/>
        </a:p>
      </dgm:t>
    </dgm:pt>
    <dgm:pt modelId="{F742D245-5F04-4287-A822-463C77454666}">
      <dgm:prSet phldrT="[文本]" custT="1"/>
      <dgm:spPr/>
      <dgm:t>
        <a:bodyPr/>
        <a:lstStyle/>
        <a:p>
          <a:r>
            <a:rPr lang="zh-CN" altLang="en-US" sz="2000" dirty="0" smtClean="0"/>
            <a:t>数学</a:t>
          </a:r>
          <a:endParaRPr lang="en-US" altLang="zh-CN" sz="2000" dirty="0" smtClean="0"/>
        </a:p>
        <a:p>
          <a:r>
            <a:rPr lang="zh-CN" altLang="en-US" sz="2000" dirty="0" smtClean="0"/>
            <a:t>核心</a:t>
          </a:r>
          <a:r>
            <a:rPr lang="zh-CN" altLang="en-US" sz="2000" dirty="0"/>
            <a:t>素养</a:t>
          </a:r>
        </a:p>
      </dgm:t>
    </dgm:pt>
    <dgm:pt modelId="{AED154CB-1305-4493-9820-BA7514F03A23}" type="parTrans" cxnId="{E450EF18-7F1E-43FD-84A3-F52493943B16}">
      <dgm:prSet/>
      <dgm:spPr/>
      <dgm:t>
        <a:bodyPr/>
        <a:lstStyle/>
        <a:p>
          <a:endParaRPr lang="zh-CN" altLang="en-US" sz="2000"/>
        </a:p>
      </dgm:t>
    </dgm:pt>
    <dgm:pt modelId="{FCD13761-14E5-4087-940E-3D8683BA82EE}" type="sibTrans" cxnId="{E450EF18-7F1E-43FD-84A3-F52493943B16}">
      <dgm:prSet custT="1"/>
      <dgm:spPr/>
      <dgm:t>
        <a:bodyPr/>
        <a:lstStyle/>
        <a:p>
          <a:endParaRPr lang="zh-CN" altLang="en-US" sz="2000"/>
        </a:p>
      </dgm:t>
    </dgm:pt>
    <dgm:pt modelId="{8910294E-3FAE-4CBB-AA9D-F53B347B7D88}">
      <dgm:prSet phldrT="[文本]" custT="1"/>
      <dgm:spPr/>
      <dgm:t>
        <a:bodyPr/>
        <a:lstStyle/>
        <a:p>
          <a:pPr algn="l"/>
          <a:r>
            <a:rPr lang="zh-CN" altLang="en-US" sz="2000" dirty="0" smtClean="0"/>
            <a:t>课程内容标准</a:t>
          </a:r>
          <a:endParaRPr lang="en-US" altLang="zh-CN" sz="2000" dirty="0" smtClean="0"/>
        </a:p>
        <a:p>
          <a:pPr algn="l"/>
          <a:r>
            <a:rPr lang="zh-CN" altLang="en-US" sz="2000" dirty="0" smtClean="0"/>
            <a:t>学业</a:t>
          </a:r>
          <a:r>
            <a:rPr lang="zh-CN" altLang="en-US" sz="2000" dirty="0"/>
            <a:t>质量标准</a:t>
          </a:r>
        </a:p>
      </dgm:t>
    </dgm:pt>
    <dgm:pt modelId="{8953EDB1-D921-447B-8E84-84BE713933B8}" type="parTrans" cxnId="{92E62D04-5CE0-467F-BAC5-86BA3EF1F347}">
      <dgm:prSet/>
      <dgm:spPr/>
      <dgm:t>
        <a:bodyPr/>
        <a:lstStyle/>
        <a:p>
          <a:endParaRPr lang="zh-CN" altLang="en-US" sz="2000"/>
        </a:p>
      </dgm:t>
    </dgm:pt>
    <dgm:pt modelId="{07CB6E7D-0609-459E-AAF6-633300D65B6E}" type="sibTrans" cxnId="{92E62D04-5CE0-467F-BAC5-86BA3EF1F347}">
      <dgm:prSet custT="1"/>
      <dgm:spPr/>
      <dgm:t>
        <a:bodyPr/>
        <a:lstStyle/>
        <a:p>
          <a:endParaRPr lang="zh-CN" altLang="en-US" sz="2000"/>
        </a:p>
      </dgm:t>
    </dgm:pt>
    <dgm:pt modelId="{B12D662E-A5DE-4E5F-8F5F-51D866564139}">
      <dgm:prSet phldrT="[文本]" custT="1"/>
      <dgm:spPr/>
      <dgm:t>
        <a:bodyPr/>
        <a:lstStyle/>
        <a:p>
          <a:r>
            <a:rPr lang="zh-CN" altLang="en-US" sz="2000" dirty="0"/>
            <a:t>教学、</a:t>
          </a:r>
          <a:r>
            <a:rPr lang="zh-CN" altLang="en-US" sz="2000" dirty="0" smtClean="0"/>
            <a:t>评价、学习、</a:t>
          </a:r>
          <a:endParaRPr lang="en-US" altLang="zh-CN" sz="2000" dirty="0" smtClean="0"/>
        </a:p>
        <a:p>
          <a:r>
            <a:rPr lang="zh-CN" altLang="en-US" sz="2000" dirty="0" smtClean="0"/>
            <a:t>考试命题</a:t>
          </a:r>
          <a:endParaRPr lang="zh-CN" altLang="en-US" sz="2000" dirty="0"/>
        </a:p>
      </dgm:t>
    </dgm:pt>
    <dgm:pt modelId="{6019D622-7AB7-4955-A894-6AA8082123D1}" type="parTrans" cxnId="{6B3BC96F-65A1-408B-A791-CBB2E06C8DF3}">
      <dgm:prSet/>
      <dgm:spPr/>
      <dgm:t>
        <a:bodyPr/>
        <a:lstStyle/>
        <a:p>
          <a:endParaRPr lang="zh-CN" altLang="en-US" sz="2000"/>
        </a:p>
      </dgm:t>
    </dgm:pt>
    <dgm:pt modelId="{A7694692-A9BC-430A-B5A0-139A229E6652}" type="sibTrans" cxnId="{6B3BC96F-65A1-408B-A791-CBB2E06C8DF3}">
      <dgm:prSet/>
      <dgm:spPr/>
      <dgm:t>
        <a:bodyPr/>
        <a:lstStyle/>
        <a:p>
          <a:endParaRPr lang="zh-CN" altLang="en-US" sz="2000"/>
        </a:p>
      </dgm:t>
    </dgm:pt>
    <dgm:pt modelId="{2C0260C6-B6E7-49F8-9759-EAD57D155BEC}" type="pres">
      <dgm:prSet presAssocID="{47594C37-E60B-47B7-BE2E-E325AA04FDD6}" presName="diagram" presStyleCnt="0">
        <dgm:presLayoutVars>
          <dgm:dir/>
          <dgm:resizeHandles val="exact"/>
        </dgm:presLayoutVars>
      </dgm:prSet>
      <dgm:spPr/>
    </dgm:pt>
    <dgm:pt modelId="{1D2B1985-6D88-468C-B3C6-7BBC07EB60F2}" type="pres">
      <dgm:prSet presAssocID="{96D97A79-D64F-4DB3-B05A-1B118CED9980}" presName="node" presStyleLbl="node1" presStyleIdx="0" presStyleCnt="8">
        <dgm:presLayoutVars>
          <dgm:bulletEnabled val="1"/>
        </dgm:presLayoutVars>
      </dgm:prSet>
      <dgm:spPr/>
      <dgm:t>
        <a:bodyPr/>
        <a:lstStyle/>
        <a:p>
          <a:endParaRPr lang="zh-CN" altLang="en-US"/>
        </a:p>
      </dgm:t>
    </dgm:pt>
    <dgm:pt modelId="{934CA3A3-42DB-46B5-A207-C0D3A77FD0AF}" type="pres">
      <dgm:prSet presAssocID="{77C1CDD8-F13B-4584-BDA3-A830E9764976}" presName="sibTrans" presStyleLbl="sibTrans2D1" presStyleIdx="0" presStyleCnt="7"/>
      <dgm:spPr/>
      <dgm:t>
        <a:bodyPr/>
        <a:lstStyle/>
        <a:p>
          <a:endParaRPr lang="zh-CN" altLang="en-US"/>
        </a:p>
      </dgm:t>
    </dgm:pt>
    <dgm:pt modelId="{9F7C530E-7F18-4AF0-92B2-9DCA29DE1A0B}" type="pres">
      <dgm:prSet presAssocID="{77C1CDD8-F13B-4584-BDA3-A830E9764976}" presName="connectorText" presStyleLbl="sibTrans2D1" presStyleIdx="0" presStyleCnt="7"/>
      <dgm:spPr/>
      <dgm:t>
        <a:bodyPr/>
        <a:lstStyle/>
        <a:p>
          <a:endParaRPr lang="zh-CN" altLang="en-US"/>
        </a:p>
      </dgm:t>
    </dgm:pt>
    <dgm:pt modelId="{177AF473-D6B8-4A13-8A5D-1A79187FA16E}" type="pres">
      <dgm:prSet presAssocID="{645CE8AE-FD26-47F2-B63E-19949D05B4E1}" presName="node" presStyleLbl="node1" presStyleIdx="1" presStyleCnt="8">
        <dgm:presLayoutVars>
          <dgm:bulletEnabled val="1"/>
        </dgm:presLayoutVars>
      </dgm:prSet>
      <dgm:spPr/>
      <dgm:t>
        <a:bodyPr/>
        <a:lstStyle/>
        <a:p>
          <a:endParaRPr lang="zh-CN" altLang="en-US"/>
        </a:p>
      </dgm:t>
    </dgm:pt>
    <dgm:pt modelId="{C39A0E82-3085-4E14-9236-72C741F9529D}" type="pres">
      <dgm:prSet presAssocID="{09D82679-441A-4FC4-8BBD-35CC90CEB1FB}" presName="sibTrans" presStyleLbl="sibTrans2D1" presStyleIdx="1" presStyleCnt="7"/>
      <dgm:spPr/>
      <dgm:t>
        <a:bodyPr/>
        <a:lstStyle/>
        <a:p>
          <a:endParaRPr lang="zh-CN" altLang="en-US"/>
        </a:p>
      </dgm:t>
    </dgm:pt>
    <dgm:pt modelId="{D11687CC-4A1E-4896-AE70-21E06274DB5E}" type="pres">
      <dgm:prSet presAssocID="{09D82679-441A-4FC4-8BBD-35CC90CEB1FB}" presName="connectorText" presStyleLbl="sibTrans2D1" presStyleIdx="1" presStyleCnt="7"/>
      <dgm:spPr/>
      <dgm:t>
        <a:bodyPr/>
        <a:lstStyle/>
        <a:p>
          <a:endParaRPr lang="zh-CN" altLang="en-US"/>
        </a:p>
      </dgm:t>
    </dgm:pt>
    <dgm:pt modelId="{23AE03AF-DD1F-4569-9EF2-E0414AA9F736}" type="pres">
      <dgm:prSet presAssocID="{5DD84C24-6DE1-4022-A66A-62D4BED54AB0}" presName="node" presStyleLbl="node1" presStyleIdx="2" presStyleCnt="8">
        <dgm:presLayoutVars>
          <dgm:bulletEnabled val="1"/>
        </dgm:presLayoutVars>
      </dgm:prSet>
      <dgm:spPr/>
      <dgm:t>
        <a:bodyPr/>
        <a:lstStyle/>
        <a:p>
          <a:endParaRPr lang="zh-CN" altLang="en-US"/>
        </a:p>
      </dgm:t>
    </dgm:pt>
    <dgm:pt modelId="{6C3499C1-5709-450A-B532-0C9011527EB8}" type="pres">
      <dgm:prSet presAssocID="{44D78102-B852-4C91-9215-D444C1889956}" presName="sibTrans" presStyleLbl="sibTrans2D1" presStyleIdx="2" presStyleCnt="7"/>
      <dgm:spPr/>
      <dgm:t>
        <a:bodyPr/>
        <a:lstStyle/>
        <a:p>
          <a:endParaRPr lang="zh-CN" altLang="en-US"/>
        </a:p>
      </dgm:t>
    </dgm:pt>
    <dgm:pt modelId="{D59926B8-7387-46B9-9E59-718B767039CF}" type="pres">
      <dgm:prSet presAssocID="{44D78102-B852-4C91-9215-D444C1889956}" presName="connectorText" presStyleLbl="sibTrans2D1" presStyleIdx="2" presStyleCnt="7"/>
      <dgm:spPr/>
      <dgm:t>
        <a:bodyPr/>
        <a:lstStyle/>
        <a:p>
          <a:endParaRPr lang="zh-CN" altLang="en-US"/>
        </a:p>
      </dgm:t>
    </dgm:pt>
    <dgm:pt modelId="{06533CD5-CE77-4252-8143-4405C1C28811}" type="pres">
      <dgm:prSet presAssocID="{A13AC251-EFB8-4A36-828A-FEFB99C7F14C}" presName="node" presStyleLbl="node1" presStyleIdx="3" presStyleCnt="8">
        <dgm:presLayoutVars>
          <dgm:bulletEnabled val="1"/>
        </dgm:presLayoutVars>
      </dgm:prSet>
      <dgm:spPr/>
      <dgm:t>
        <a:bodyPr/>
        <a:lstStyle/>
        <a:p>
          <a:endParaRPr lang="zh-CN" altLang="en-US"/>
        </a:p>
      </dgm:t>
    </dgm:pt>
    <dgm:pt modelId="{D6FD504C-C8A9-43C7-906C-EAD1869213C7}" type="pres">
      <dgm:prSet presAssocID="{16B459B0-7295-4160-837E-4D21586FD65A}" presName="sibTrans" presStyleLbl="sibTrans2D1" presStyleIdx="3" presStyleCnt="7"/>
      <dgm:spPr/>
      <dgm:t>
        <a:bodyPr/>
        <a:lstStyle/>
        <a:p>
          <a:endParaRPr lang="zh-CN" altLang="en-US"/>
        </a:p>
      </dgm:t>
    </dgm:pt>
    <dgm:pt modelId="{7075321B-6398-4C4A-A83F-1DAD847C9C19}" type="pres">
      <dgm:prSet presAssocID="{16B459B0-7295-4160-837E-4D21586FD65A}" presName="connectorText" presStyleLbl="sibTrans2D1" presStyleIdx="3" presStyleCnt="7"/>
      <dgm:spPr/>
      <dgm:t>
        <a:bodyPr/>
        <a:lstStyle/>
        <a:p>
          <a:endParaRPr lang="zh-CN" altLang="en-US"/>
        </a:p>
      </dgm:t>
    </dgm:pt>
    <dgm:pt modelId="{A78ABA93-8C36-47AE-856D-55414650824A}" type="pres">
      <dgm:prSet presAssocID="{AA7A369D-54FB-41C8-8A1B-5FFC4530B997}" presName="node" presStyleLbl="node1" presStyleIdx="4" presStyleCnt="8">
        <dgm:presLayoutVars>
          <dgm:bulletEnabled val="1"/>
        </dgm:presLayoutVars>
      </dgm:prSet>
      <dgm:spPr/>
      <dgm:t>
        <a:bodyPr/>
        <a:lstStyle/>
        <a:p>
          <a:endParaRPr lang="zh-CN" altLang="en-US"/>
        </a:p>
      </dgm:t>
    </dgm:pt>
    <dgm:pt modelId="{D9061CD0-6E16-4CCA-8125-37E8CA943E76}" type="pres">
      <dgm:prSet presAssocID="{A5197DB4-DF45-4DF7-8299-AC0E8B7CCC3F}" presName="sibTrans" presStyleLbl="sibTrans2D1" presStyleIdx="4" presStyleCnt="7"/>
      <dgm:spPr/>
      <dgm:t>
        <a:bodyPr/>
        <a:lstStyle/>
        <a:p>
          <a:endParaRPr lang="zh-CN" altLang="en-US"/>
        </a:p>
      </dgm:t>
    </dgm:pt>
    <dgm:pt modelId="{ECB4269E-6BD0-4B98-BD42-09B0D74D2CD5}" type="pres">
      <dgm:prSet presAssocID="{A5197DB4-DF45-4DF7-8299-AC0E8B7CCC3F}" presName="connectorText" presStyleLbl="sibTrans2D1" presStyleIdx="4" presStyleCnt="7"/>
      <dgm:spPr/>
      <dgm:t>
        <a:bodyPr/>
        <a:lstStyle/>
        <a:p>
          <a:endParaRPr lang="zh-CN" altLang="en-US"/>
        </a:p>
      </dgm:t>
    </dgm:pt>
    <dgm:pt modelId="{7C47965F-FBD0-46B9-8595-62BE88EE156A}" type="pres">
      <dgm:prSet presAssocID="{F742D245-5F04-4287-A822-463C77454666}" presName="node" presStyleLbl="node1" presStyleIdx="5" presStyleCnt="8">
        <dgm:presLayoutVars>
          <dgm:bulletEnabled val="1"/>
        </dgm:presLayoutVars>
      </dgm:prSet>
      <dgm:spPr/>
      <dgm:t>
        <a:bodyPr/>
        <a:lstStyle/>
        <a:p>
          <a:endParaRPr lang="zh-CN" altLang="en-US"/>
        </a:p>
      </dgm:t>
    </dgm:pt>
    <dgm:pt modelId="{E7C98FD3-F935-4DD2-B3BC-2CD9F39DAD2D}" type="pres">
      <dgm:prSet presAssocID="{FCD13761-14E5-4087-940E-3D8683BA82EE}" presName="sibTrans" presStyleLbl="sibTrans2D1" presStyleIdx="5" presStyleCnt="7"/>
      <dgm:spPr/>
      <dgm:t>
        <a:bodyPr/>
        <a:lstStyle/>
        <a:p>
          <a:endParaRPr lang="zh-CN" altLang="en-US"/>
        </a:p>
      </dgm:t>
    </dgm:pt>
    <dgm:pt modelId="{DE84FD04-33AB-402D-87FD-49961BE10260}" type="pres">
      <dgm:prSet presAssocID="{FCD13761-14E5-4087-940E-3D8683BA82EE}" presName="connectorText" presStyleLbl="sibTrans2D1" presStyleIdx="5" presStyleCnt="7"/>
      <dgm:spPr/>
      <dgm:t>
        <a:bodyPr/>
        <a:lstStyle/>
        <a:p>
          <a:endParaRPr lang="zh-CN" altLang="en-US"/>
        </a:p>
      </dgm:t>
    </dgm:pt>
    <dgm:pt modelId="{A707F4C5-2FBD-4A1E-8C72-45D443F88D20}" type="pres">
      <dgm:prSet presAssocID="{8910294E-3FAE-4CBB-AA9D-F53B347B7D88}" presName="node" presStyleLbl="node1" presStyleIdx="6" presStyleCnt="8" custScaleX="120573" custLinFactNeighborX="-2089" custLinFactNeighborY="510">
        <dgm:presLayoutVars>
          <dgm:bulletEnabled val="1"/>
        </dgm:presLayoutVars>
      </dgm:prSet>
      <dgm:spPr/>
      <dgm:t>
        <a:bodyPr/>
        <a:lstStyle/>
        <a:p>
          <a:endParaRPr lang="zh-CN" altLang="en-US"/>
        </a:p>
      </dgm:t>
    </dgm:pt>
    <dgm:pt modelId="{554BA795-4543-49B4-A363-D1991201E310}" type="pres">
      <dgm:prSet presAssocID="{07CB6E7D-0609-459E-AAF6-633300D65B6E}" presName="sibTrans" presStyleLbl="sibTrans2D1" presStyleIdx="6" presStyleCnt="7"/>
      <dgm:spPr/>
      <dgm:t>
        <a:bodyPr/>
        <a:lstStyle/>
        <a:p>
          <a:endParaRPr lang="zh-CN" altLang="en-US"/>
        </a:p>
      </dgm:t>
    </dgm:pt>
    <dgm:pt modelId="{9A0822F8-9C20-443F-A262-8F8C8FF3A9F7}" type="pres">
      <dgm:prSet presAssocID="{07CB6E7D-0609-459E-AAF6-633300D65B6E}" presName="connectorText" presStyleLbl="sibTrans2D1" presStyleIdx="6" presStyleCnt="7"/>
      <dgm:spPr/>
      <dgm:t>
        <a:bodyPr/>
        <a:lstStyle/>
        <a:p>
          <a:endParaRPr lang="zh-CN" altLang="en-US"/>
        </a:p>
      </dgm:t>
    </dgm:pt>
    <dgm:pt modelId="{6E91E2B0-C79E-44B1-A218-9421804F9221}" type="pres">
      <dgm:prSet presAssocID="{B12D662E-A5DE-4E5F-8F5F-51D866564139}" presName="node" presStyleLbl="node1" presStyleIdx="7" presStyleCnt="8" custScaleX="181121">
        <dgm:presLayoutVars>
          <dgm:bulletEnabled val="1"/>
        </dgm:presLayoutVars>
      </dgm:prSet>
      <dgm:spPr/>
      <dgm:t>
        <a:bodyPr/>
        <a:lstStyle/>
        <a:p>
          <a:endParaRPr lang="zh-CN" altLang="en-US"/>
        </a:p>
      </dgm:t>
    </dgm:pt>
  </dgm:ptLst>
  <dgm:cxnLst>
    <dgm:cxn modelId="{1BB2E598-25C6-4F91-AF2E-7D1F337C27D3}" type="presOf" srcId="{645CE8AE-FD26-47F2-B63E-19949D05B4E1}" destId="{177AF473-D6B8-4A13-8A5D-1A79187FA16E}" srcOrd="0" destOrd="0" presId="urn:microsoft.com/office/officeart/2005/8/layout/process5"/>
    <dgm:cxn modelId="{76C23C19-B44F-4AAE-BFC0-0E00AFCA2DF1}" type="presOf" srcId="{AA7A369D-54FB-41C8-8A1B-5FFC4530B997}" destId="{A78ABA93-8C36-47AE-856D-55414650824A}" srcOrd="0" destOrd="0" presId="urn:microsoft.com/office/officeart/2005/8/layout/process5"/>
    <dgm:cxn modelId="{FDFC7F8F-FD18-4E20-B24C-32803C87B547}" type="presOf" srcId="{F742D245-5F04-4287-A822-463C77454666}" destId="{7C47965F-FBD0-46B9-8595-62BE88EE156A}" srcOrd="0" destOrd="0" presId="urn:microsoft.com/office/officeart/2005/8/layout/process5"/>
    <dgm:cxn modelId="{E450EF18-7F1E-43FD-84A3-F52493943B16}" srcId="{47594C37-E60B-47B7-BE2E-E325AA04FDD6}" destId="{F742D245-5F04-4287-A822-463C77454666}" srcOrd="5" destOrd="0" parTransId="{AED154CB-1305-4493-9820-BA7514F03A23}" sibTransId="{FCD13761-14E5-4087-940E-3D8683BA82EE}"/>
    <dgm:cxn modelId="{FC472D00-821A-46E0-A89F-F3B77D6CE320}" type="presOf" srcId="{77C1CDD8-F13B-4584-BDA3-A830E9764976}" destId="{934CA3A3-42DB-46B5-A207-C0D3A77FD0AF}" srcOrd="0" destOrd="0" presId="urn:microsoft.com/office/officeart/2005/8/layout/process5"/>
    <dgm:cxn modelId="{3295B921-BE5F-4904-AB85-E77C2C9D42EE}" type="presOf" srcId="{47594C37-E60B-47B7-BE2E-E325AA04FDD6}" destId="{2C0260C6-B6E7-49F8-9759-EAD57D155BEC}" srcOrd="0" destOrd="0" presId="urn:microsoft.com/office/officeart/2005/8/layout/process5"/>
    <dgm:cxn modelId="{132E26B8-B0D9-4775-85D5-350F6F20FAE7}" type="presOf" srcId="{FCD13761-14E5-4087-940E-3D8683BA82EE}" destId="{DE84FD04-33AB-402D-87FD-49961BE10260}" srcOrd="1" destOrd="0" presId="urn:microsoft.com/office/officeart/2005/8/layout/process5"/>
    <dgm:cxn modelId="{094428BF-5992-4E01-BD63-B1176F4A4FCF}" srcId="{47594C37-E60B-47B7-BE2E-E325AA04FDD6}" destId="{A13AC251-EFB8-4A36-828A-FEFB99C7F14C}" srcOrd="3" destOrd="0" parTransId="{7E6707E7-DA49-49D3-8C79-30033DF3429D}" sibTransId="{16B459B0-7295-4160-837E-4D21586FD65A}"/>
    <dgm:cxn modelId="{5C417FE3-0501-4F48-A4D6-C98C9F3E7C6D}" srcId="{47594C37-E60B-47B7-BE2E-E325AA04FDD6}" destId="{5DD84C24-6DE1-4022-A66A-62D4BED54AB0}" srcOrd="2" destOrd="0" parTransId="{76B1396E-36D4-4D1F-962A-C9B9C11E89C3}" sibTransId="{44D78102-B852-4C91-9215-D444C1889956}"/>
    <dgm:cxn modelId="{C72503FB-92FD-46AB-B656-303C1F3B92C4}" type="presOf" srcId="{B12D662E-A5DE-4E5F-8F5F-51D866564139}" destId="{6E91E2B0-C79E-44B1-A218-9421804F9221}" srcOrd="0" destOrd="0" presId="urn:microsoft.com/office/officeart/2005/8/layout/process5"/>
    <dgm:cxn modelId="{BF540402-1E1B-42D5-BBDD-5C55B382FBF0}" type="presOf" srcId="{44D78102-B852-4C91-9215-D444C1889956}" destId="{D59926B8-7387-46B9-9E59-718B767039CF}" srcOrd="1" destOrd="0" presId="urn:microsoft.com/office/officeart/2005/8/layout/process5"/>
    <dgm:cxn modelId="{AA73F59C-81FD-4B55-86AA-3DA8403A9BC4}" srcId="{47594C37-E60B-47B7-BE2E-E325AA04FDD6}" destId="{AA7A369D-54FB-41C8-8A1B-5FFC4530B997}" srcOrd="4" destOrd="0" parTransId="{5B1D883A-7A0A-4749-8232-373993F15AAF}" sibTransId="{A5197DB4-DF45-4DF7-8299-AC0E8B7CCC3F}"/>
    <dgm:cxn modelId="{67180E61-7AD2-44BF-81E2-F6170B1EB9A9}" type="presOf" srcId="{A13AC251-EFB8-4A36-828A-FEFB99C7F14C}" destId="{06533CD5-CE77-4252-8143-4405C1C28811}" srcOrd="0" destOrd="0" presId="urn:microsoft.com/office/officeart/2005/8/layout/process5"/>
    <dgm:cxn modelId="{C2A6C0D7-EE31-4C8C-B64D-758B523EBC3D}" type="presOf" srcId="{8910294E-3FAE-4CBB-AA9D-F53B347B7D88}" destId="{A707F4C5-2FBD-4A1E-8C72-45D443F88D20}" srcOrd="0" destOrd="0" presId="urn:microsoft.com/office/officeart/2005/8/layout/process5"/>
    <dgm:cxn modelId="{92E62D04-5CE0-467F-BAC5-86BA3EF1F347}" srcId="{47594C37-E60B-47B7-BE2E-E325AA04FDD6}" destId="{8910294E-3FAE-4CBB-AA9D-F53B347B7D88}" srcOrd="6" destOrd="0" parTransId="{8953EDB1-D921-447B-8E84-84BE713933B8}" sibTransId="{07CB6E7D-0609-459E-AAF6-633300D65B6E}"/>
    <dgm:cxn modelId="{4BBEE961-2DAF-4E9E-BF32-817D71BC6CB2}" type="presOf" srcId="{09D82679-441A-4FC4-8BBD-35CC90CEB1FB}" destId="{C39A0E82-3085-4E14-9236-72C741F9529D}" srcOrd="0" destOrd="0" presId="urn:microsoft.com/office/officeart/2005/8/layout/process5"/>
    <dgm:cxn modelId="{98C6D1E7-6A0C-4DEE-9271-FD54FE7C018E}" type="presOf" srcId="{07CB6E7D-0609-459E-AAF6-633300D65B6E}" destId="{554BA795-4543-49B4-A363-D1991201E310}" srcOrd="0" destOrd="0" presId="urn:microsoft.com/office/officeart/2005/8/layout/process5"/>
    <dgm:cxn modelId="{51414286-106A-49C0-8DF7-BF79A0E93984}" type="presOf" srcId="{16B459B0-7295-4160-837E-4D21586FD65A}" destId="{D6FD504C-C8A9-43C7-906C-EAD1869213C7}" srcOrd="0" destOrd="0" presId="urn:microsoft.com/office/officeart/2005/8/layout/process5"/>
    <dgm:cxn modelId="{6B3BC96F-65A1-408B-A791-CBB2E06C8DF3}" srcId="{47594C37-E60B-47B7-BE2E-E325AA04FDD6}" destId="{B12D662E-A5DE-4E5F-8F5F-51D866564139}" srcOrd="7" destOrd="0" parTransId="{6019D622-7AB7-4955-A894-6AA8082123D1}" sibTransId="{A7694692-A9BC-430A-B5A0-139A229E6652}"/>
    <dgm:cxn modelId="{0CFF4495-97C2-4C14-AB98-8F42C929D799}" type="presOf" srcId="{FCD13761-14E5-4087-940E-3D8683BA82EE}" destId="{E7C98FD3-F935-4DD2-B3BC-2CD9F39DAD2D}" srcOrd="0" destOrd="0" presId="urn:microsoft.com/office/officeart/2005/8/layout/process5"/>
    <dgm:cxn modelId="{CFB578B0-035B-42F2-A1E8-8417BCAED3DC}" type="presOf" srcId="{07CB6E7D-0609-459E-AAF6-633300D65B6E}" destId="{9A0822F8-9C20-443F-A262-8F8C8FF3A9F7}" srcOrd="1" destOrd="0" presId="urn:microsoft.com/office/officeart/2005/8/layout/process5"/>
    <dgm:cxn modelId="{15290E91-418C-4D59-9064-AFEA7AB14431}" srcId="{47594C37-E60B-47B7-BE2E-E325AA04FDD6}" destId="{645CE8AE-FD26-47F2-B63E-19949D05B4E1}" srcOrd="1" destOrd="0" parTransId="{DD3E2106-3D42-4599-9188-010E55DEDEDB}" sibTransId="{09D82679-441A-4FC4-8BBD-35CC90CEB1FB}"/>
    <dgm:cxn modelId="{F51AB61A-D070-4FC3-80E6-D33AF18BB660}" type="presOf" srcId="{A5197DB4-DF45-4DF7-8299-AC0E8B7CCC3F}" destId="{D9061CD0-6E16-4CCA-8125-37E8CA943E76}" srcOrd="0" destOrd="0" presId="urn:microsoft.com/office/officeart/2005/8/layout/process5"/>
    <dgm:cxn modelId="{F9043626-C7FE-486F-979F-5BD5D291F3E3}" type="presOf" srcId="{44D78102-B852-4C91-9215-D444C1889956}" destId="{6C3499C1-5709-450A-B532-0C9011527EB8}" srcOrd="0" destOrd="0" presId="urn:microsoft.com/office/officeart/2005/8/layout/process5"/>
    <dgm:cxn modelId="{7280500E-452E-4E8D-933B-B2F411919A1A}" type="presOf" srcId="{09D82679-441A-4FC4-8BBD-35CC90CEB1FB}" destId="{D11687CC-4A1E-4896-AE70-21E06274DB5E}" srcOrd="1" destOrd="0" presId="urn:microsoft.com/office/officeart/2005/8/layout/process5"/>
    <dgm:cxn modelId="{5EACDB29-529D-4FF0-85AF-74BB54280ED9}" type="presOf" srcId="{A5197DB4-DF45-4DF7-8299-AC0E8B7CCC3F}" destId="{ECB4269E-6BD0-4B98-BD42-09B0D74D2CD5}" srcOrd="1" destOrd="0" presId="urn:microsoft.com/office/officeart/2005/8/layout/process5"/>
    <dgm:cxn modelId="{551254AA-DAD4-44F1-B362-224F32760C9A}" type="presOf" srcId="{16B459B0-7295-4160-837E-4D21586FD65A}" destId="{7075321B-6398-4C4A-A83F-1DAD847C9C19}" srcOrd="1" destOrd="0" presId="urn:microsoft.com/office/officeart/2005/8/layout/process5"/>
    <dgm:cxn modelId="{7BDCEC15-1D56-4B2B-9725-00469387AD16}" srcId="{47594C37-E60B-47B7-BE2E-E325AA04FDD6}" destId="{96D97A79-D64F-4DB3-B05A-1B118CED9980}" srcOrd="0" destOrd="0" parTransId="{148DA1AA-E641-4AEB-832E-24A8D05F7FBA}" sibTransId="{77C1CDD8-F13B-4584-BDA3-A830E9764976}"/>
    <dgm:cxn modelId="{7F98AD52-3A69-4DCF-96D2-A1E61BA21060}" type="presOf" srcId="{5DD84C24-6DE1-4022-A66A-62D4BED54AB0}" destId="{23AE03AF-DD1F-4569-9EF2-E0414AA9F736}" srcOrd="0" destOrd="0" presId="urn:microsoft.com/office/officeart/2005/8/layout/process5"/>
    <dgm:cxn modelId="{1FA29354-A452-4E12-B2E3-8DE800951556}" type="presOf" srcId="{96D97A79-D64F-4DB3-B05A-1B118CED9980}" destId="{1D2B1985-6D88-468C-B3C6-7BBC07EB60F2}" srcOrd="0" destOrd="0" presId="urn:microsoft.com/office/officeart/2005/8/layout/process5"/>
    <dgm:cxn modelId="{4DC30299-3020-4843-9CC8-7A1D3962023A}" type="presOf" srcId="{77C1CDD8-F13B-4584-BDA3-A830E9764976}" destId="{9F7C530E-7F18-4AF0-92B2-9DCA29DE1A0B}" srcOrd="1" destOrd="0" presId="urn:microsoft.com/office/officeart/2005/8/layout/process5"/>
    <dgm:cxn modelId="{AD530D8A-5343-446A-9F60-EE02251C1300}" type="presParOf" srcId="{2C0260C6-B6E7-49F8-9759-EAD57D155BEC}" destId="{1D2B1985-6D88-468C-B3C6-7BBC07EB60F2}" srcOrd="0" destOrd="0" presId="urn:microsoft.com/office/officeart/2005/8/layout/process5"/>
    <dgm:cxn modelId="{A0B8F145-19D8-4498-94C4-C92953EEE068}" type="presParOf" srcId="{2C0260C6-B6E7-49F8-9759-EAD57D155BEC}" destId="{934CA3A3-42DB-46B5-A207-C0D3A77FD0AF}" srcOrd="1" destOrd="0" presId="urn:microsoft.com/office/officeart/2005/8/layout/process5"/>
    <dgm:cxn modelId="{4CC125E0-C5A2-4357-8A10-8E00B9FAE6FF}" type="presParOf" srcId="{934CA3A3-42DB-46B5-A207-C0D3A77FD0AF}" destId="{9F7C530E-7F18-4AF0-92B2-9DCA29DE1A0B}" srcOrd="0" destOrd="0" presId="urn:microsoft.com/office/officeart/2005/8/layout/process5"/>
    <dgm:cxn modelId="{45D3696D-E5A9-42CC-BA3A-D43ECA8540FF}" type="presParOf" srcId="{2C0260C6-B6E7-49F8-9759-EAD57D155BEC}" destId="{177AF473-D6B8-4A13-8A5D-1A79187FA16E}" srcOrd="2" destOrd="0" presId="urn:microsoft.com/office/officeart/2005/8/layout/process5"/>
    <dgm:cxn modelId="{58367C71-A1E0-48F4-9E08-109469668EC5}" type="presParOf" srcId="{2C0260C6-B6E7-49F8-9759-EAD57D155BEC}" destId="{C39A0E82-3085-4E14-9236-72C741F9529D}" srcOrd="3" destOrd="0" presId="urn:microsoft.com/office/officeart/2005/8/layout/process5"/>
    <dgm:cxn modelId="{3B91DC52-52E4-4A2A-9B63-0E976EE6ABA4}" type="presParOf" srcId="{C39A0E82-3085-4E14-9236-72C741F9529D}" destId="{D11687CC-4A1E-4896-AE70-21E06274DB5E}" srcOrd="0" destOrd="0" presId="urn:microsoft.com/office/officeart/2005/8/layout/process5"/>
    <dgm:cxn modelId="{8C8B6DAB-1415-458F-AE72-019EED680D4E}" type="presParOf" srcId="{2C0260C6-B6E7-49F8-9759-EAD57D155BEC}" destId="{23AE03AF-DD1F-4569-9EF2-E0414AA9F736}" srcOrd="4" destOrd="0" presId="urn:microsoft.com/office/officeart/2005/8/layout/process5"/>
    <dgm:cxn modelId="{A5F2F845-8D56-4460-BB30-C5CE2BC90693}" type="presParOf" srcId="{2C0260C6-B6E7-49F8-9759-EAD57D155BEC}" destId="{6C3499C1-5709-450A-B532-0C9011527EB8}" srcOrd="5" destOrd="0" presId="urn:microsoft.com/office/officeart/2005/8/layout/process5"/>
    <dgm:cxn modelId="{31413793-C1D6-4986-9B01-0D47FEE2117D}" type="presParOf" srcId="{6C3499C1-5709-450A-B532-0C9011527EB8}" destId="{D59926B8-7387-46B9-9E59-718B767039CF}" srcOrd="0" destOrd="0" presId="urn:microsoft.com/office/officeart/2005/8/layout/process5"/>
    <dgm:cxn modelId="{4B208D1B-E004-4D77-9BD2-D081E09276D5}" type="presParOf" srcId="{2C0260C6-B6E7-49F8-9759-EAD57D155BEC}" destId="{06533CD5-CE77-4252-8143-4405C1C28811}" srcOrd="6" destOrd="0" presId="urn:microsoft.com/office/officeart/2005/8/layout/process5"/>
    <dgm:cxn modelId="{37511179-1FEF-4DA7-A560-3CAF3F24E9A1}" type="presParOf" srcId="{2C0260C6-B6E7-49F8-9759-EAD57D155BEC}" destId="{D6FD504C-C8A9-43C7-906C-EAD1869213C7}" srcOrd="7" destOrd="0" presId="urn:microsoft.com/office/officeart/2005/8/layout/process5"/>
    <dgm:cxn modelId="{3128AEBC-767F-4C9A-B6E9-BD104181C63D}" type="presParOf" srcId="{D6FD504C-C8A9-43C7-906C-EAD1869213C7}" destId="{7075321B-6398-4C4A-A83F-1DAD847C9C19}" srcOrd="0" destOrd="0" presId="urn:microsoft.com/office/officeart/2005/8/layout/process5"/>
    <dgm:cxn modelId="{8DDF3404-8203-4472-9799-A8D0D6A60B0B}" type="presParOf" srcId="{2C0260C6-B6E7-49F8-9759-EAD57D155BEC}" destId="{A78ABA93-8C36-47AE-856D-55414650824A}" srcOrd="8" destOrd="0" presId="urn:microsoft.com/office/officeart/2005/8/layout/process5"/>
    <dgm:cxn modelId="{2F4799EB-D4EE-4C6E-892F-A7F52F15690D}" type="presParOf" srcId="{2C0260C6-B6E7-49F8-9759-EAD57D155BEC}" destId="{D9061CD0-6E16-4CCA-8125-37E8CA943E76}" srcOrd="9" destOrd="0" presId="urn:microsoft.com/office/officeart/2005/8/layout/process5"/>
    <dgm:cxn modelId="{91CEED48-D56C-491E-B96D-3111CAA292EA}" type="presParOf" srcId="{D9061CD0-6E16-4CCA-8125-37E8CA943E76}" destId="{ECB4269E-6BD0-4B98-BD42-09B0D74D2CD5}" srcOrd="0" destOrd="0" presId="urn:microsoft.com/office/officeart/2005/8/layout/process5"/>
    <dgm:cxn modelId="{756DC70E-9BDF-4A3D-B739-F8F0C2CBCE1B}" type="presParOf" srcId="{2C0260C6-B6E7-49F8-9759-EAD57D155BEC}" destId="{7C47965F-FBD0-46B9-8595-62BE88EE156A}" srcOrd="10" destOrd="0" presId="urn:microsoft.com/office/officeart/2005/8/layout/process5"/>
    <dgm:cxn modelId="{463D1507-85F6-4EEA-A977-1DD249D6F238}" type="presParOf" srcId="{2C0260C6-B6E7-49F8-9759-EAD57D155BEC}" destId="{E7C98FD3-F935-4DD2-B3BC-2CD9F39DAD2D}" srcOrd="11" destOrd="0" presId="urn:microsoft.com/office/officeart/2005/8/layout/process5"/>
    <dgm:cxn modelId="{EF16EF5D-FD56-422D-A76C-BDD6A3D5D150}" type="presParOf" srcId="{E7C98FD3-F935-4DD2-B3BC-2CD9F39DAD2D}" destId="{DE84FD04-33AB-402D-87FD-49961BE10260}" srcOrd="0" destOrd="0" presId="urn:microsoft.com/office/officeart/2005/8/layout/process5"/>
    <dgm:cxn modelId="{5B1F3B0B-8414-46DE-9AA1-7C4D2CE4F7BF}" type="presParOf" srcId="{2C0260C6-B6E7-49F8-9759-EAD57D155BEC}" destId="{A707F4C5-2FBD-4A1E-8C72-45D443F88D20}" srcOrd="12" destOrd="0" presId="urn:microsoft.com/office/officeart/2005/8/layout/process5"/>
    <dgm:cxn modelId="{14F61A9A-1236-4B7A-961E-545D1E8B72DB}" type="presParOf" srcId="{2C0260C6-B6E7-49F8-9759-EAD57D155BEC}" destId="{554BA795-4543-49B4-A363-D1991201E310}" srcOrd="13" destOrd="0" presId="urn:microsoft.com/office/officeart/2005/8/layout/process5"/>
    <dgm:cxn modelId="{D6506DE1-2CD3-400C-B3F6-DF68EF0B604D}" type="presParOf" srcId="{554BA795-4543-49B4-A363-D1991201E310}" destId="{9A0822F8-9C20-443F-A262-8F8C8FF3A9F7}" srcOrd="0" destOrd="0" presId="urn:microsoft.com/office/officeart/2005/8/layout/process5"/>
    <dgm:cxn modelId="{499ABA64-B4A0-4F84-9163-3F0F76851681}" type="presParOf" srcId="{2C0260C6-B6E7-49F8-9759-EAD57D155BEC}" destId="{6E91E2B0-C79E-44B1-A218-9421804F9221}" srcOrd="14"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image" Target="../media/image49.wmf"/><Relationship Id="rId3" Type="http://schemas.openxmlformats.org/officeDocument/2006/relationships/image" Target="../media/image39.wmf"/><Relationship Id="rId7" Type="http://schemas.openxmlformats.org/officeDocument/2006/relationships/image" Target="../media/image43.wmf"/><Relationship Id="rId12" Type="http://schemas.openxmlformats.org/officeDocument/2006/relationships/image" Target="../media/image48.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11" Type="http://schemas.openxmlformats.org/officeDocument/2006/relationships/image" Target="../media/image47.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52.wmf"/><Relationship Id="rId7" Type="http://schemas.openxmlformats.org/officeDocument/2006/relationships/image" Target="../media/image43.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4BFC53F2-6317-4A07-87D3-0BB3E8BF45DB}" type="datetimeFigureOut">
              <a:rPr lang="zh-CN" altLang="en-US"/>
              <a:pPr>
                <a:defRPr/>
              </a:pPr>
              <a:t>2018-3-19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9E5D1B9C-3C7F-470F-B4C9-5A850CC9FF1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91E26B-8501-48F9-A293-EE3BCED7A325}" type="slidenum">
              <a:rPr lang="en-US" altLang="zh-CN">
                <a:latin typeface="Arial" charset="0"/>
              </a:rPr>
              <a:pPr fontAlgn="base">
                <a:spcBef>
                  <a:spcPct val="0"/>
                </a:spcBef>
                <a:spcAft>
                  <a:spcPct val="0"/>
                </a:spcAft>
              </a:pPr>
              <a:t>9</a:t>
            </a:fld>
            <a:endParaRPr lang="en-US" altLang="zh-CN">
              <a:latin typeface="Arial"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zh-CN"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D0F78B-5989-4070-962E-C17E8899BA97}" type="slidenum">
              <a:rPr lang="en-US" altLang="zh-CN">
                <a:latin typeface="Arial" charset="0"/>
              </a:rPr>
              <a:pPr fontAlgn="base">
                <a:spcBef>
                  <a:spcPct val="0"/>
                </a:spcBef>
                <a:spcAft>
                  <a:spcPct val="0"/>
                </a:spcAft>
              </a:pPr>
              <a:t>11</a:t>
            </a:fld>
            <a:endParaRPr lang="en-US" altLang="zh-CN">
              <a:latin typeface="Arial"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zh-CN"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TextEdit="1"/>
          </p:cNvSpPr>
          <p:nvPr>
            <p:ph type="sldImg"/>
          </p:nvPr>
        </p:nvSpPr>
        <p:spPr bwMode="auto">
          <a:noFill/>
          <a:ln>
            <a:solidFill>
              <a:srgbClr val="000000"/>
            </a:solidFill>
            <a:miter lim="800000"/>
            <a:headEnd/>
            <a:tailEnd/>
          </a:ln>
        </p:spPr>
      </p:sp>
      <p:sp>
        <p:nvSpPr>
          <p:cNvPr id="296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969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9E71545-334F-4074-8FE1-7A347973D917}" type="slidenum">
              <a:rPr lang="en-US" altLang="zh-CN" sz="1200">
                <a:latin typeface="Calibri" pitchFamily="34" charset="0"/>
              </a:rPr>
              <a:pPr algn="r"/>
              <a:t>13</a:t>
            </a:fld>
            <a:endParaRPr lang="en-US" altLang="zh-CN"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bwMode="auto">
          <a:noFill/>
          <a:ln>
            <a:solidFill>
              <a:srgbClr val="000000"/>
            </a:solidFill>
            <a:miter lim="800000"/>
            <a:headEnd/>
            <a:tailEnd/>
          </a:ln>
        </p:spPr>
      </p:sp>
      <p:sp>
        <p:nvSpPr>
          <p:cNvPr id="378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78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546C1D-F788-4FE5-9A1A-BF1D2CA75E94}" type="slidenum">
              <a:rPr lang="zh-CN" altLang="en-US"/>
              <a:pPr fontAlgn="base">
                <a:spcBef>
                  <a:spcPct val="0"/>
                </a:spcBef>
                <a:spcAft>
                  <a:spcPct val="0"/>
                </a:spcAft>
              </a:pPr>
              <a:t>19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8DA1B0C-E86D-4AEE-B330-88263F063405}" type="datetimeFigureOut">
              <a:rPr lang="zh-CN" altLang="en-US"/>
              <a:pPr>
                <a:defRPr/>
              </a:pPr>
              <a:t>2018-3-19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843C33-B407-4A45-BD84-C3DC116D487C}"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06BF831-2AAA-4FB9-90B6-1EA8B5BD7C16}" type="datetimeFigureOut">
              <a:rPr lang="zh-CN" altLang="en-US"/>
              <a:pPr>
                <a:defRPr/>
              </a:pPr>
              <a:t>2018-3-19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C566873-C89F-4913-AE3B-3E16D3A0C7C5}"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108157D-62CC-4154-A00B-1F493889A35D}" type="datetimeFigureOut">
              <a:rPr lang="zh-CN" altLang="en-US"/>
              <a:pPr>
                <a:defRPr/>
              </a:pPr>
              <a:t>2018-3-19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69ADE58-862D-41DF-8A8C-9485ABF915E8}"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0630C72-417A-4438-99F3-D33247326E2A}" type="datetimeFigureOut">
              <a:rPr lang="zh-CN" altLang="en-US"/>
              <a:pPr>
                <a:defRPr/>
              </a:pPr>
              <a:t>2018-3-19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F861A2-68D8-4274-B31C-7EC958294D4B}"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FCEDD06-752A-40B4-8827-A1B798C3A0D4}" type="datetimeFigureOut">
              <a:rPr lang="zh-CN" altLang="en-US"/>
              <a:pPr>
                <a:defRPr/>
              </a:pPr>
              <a:t>2018-3-19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52C9E0F-5B63-4575-B4A7-C20079B83676}"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C609671-EEA8-47D1-852C-A3FC9318132C}" type="datetimeFigureOut">
              <a:rPr lang="zh-CN" altLang="en-US"/>
              <a:pPr>
                <a:defRPr/>
              </a:pPr>
              <a:t>2018-3-19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1F74E95-86CD-4E3A-B8B8-48B19D80833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1A8F30C-39FD-4B9B-8C4A-6A94D5F767A8}" type="datetimeFigureOut">
              <a:rPr lang="zh-CN" altLang="en-US"/>
              <a:pPr>
                <a:defRPr/>
              </a:pPr>
              <a:t>2018-3-19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6F77CF4-2031-413F-A16E-2EAC0ED3B808}"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D682B0B-92D0-47C2-8DD4-EF337227EF85}" type="datetimeFigureOut">
              <a:rPr lang="zh-CN" altLang="en-US"/>
              <a:pPr>
                <a:defRPr/>
              </a:pPr>
              <a:t>2018-3-19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BCD1E04-00EA-4611-9562-E20A635C906A}"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7D0905C-A7FD-42CE-9A5D-ED646936DA5F}" type="datetimeFigureOut">
              <a:rPr lang="zh-CN" altLang="en-US"/>
              <a:pPr>
                <a:defRPr/>
              </a:pPr>
              <a:t>2018-3-19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92D4B48-DC5D-48B7-B4F9-9C12E4F31366}"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0F37018-4964-4A58-8CC3-BB78F2017B1F}" type="datetimeFigureOut">
              <a:rPr lang="zh-CN" altLang="en-US"/>
              <a:pPr>
                <a:defRPr/>
              </a:pPr>
              <a:t>2018-3-19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1F12F04-DDA9-43B6-9893-26D9A6900BDD}"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6DBDEA1-2AF7-4E53-8AA0-C48792C0282A}" type="datetimeFigureOut">
              <a:rPr lang="zh-CN" altLang="en-US"/>
              <a:pPr>
                <a:defRPr/>
              </a:pPr>
              <a:t>2018-3-19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A261912-8F3C-4508-BA52-BA3C128A517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174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42DB457A-1FAE-461A-9D46-2992E2A35189}" type="datetimeFigureOut">
              <a:rPr lang="zh-CN" altLang="en-US"/>
              <a:pPr>
                <a:defRPr/>
              </a:pPr>
              <a:t>2018-3-19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D5F15BFF-E664-41DB-BA54-0D273508AB1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Office_Word___11.doc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oleObject" Target="../embeddings/oleObject7.bin"/></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8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8.bin"/><Relationship Id="rId3" Type="http://schemas.openxmlformats.org/officeDocument/2006/relationships/image" Target="../media/image36.emf"/><Relationship Id="rId7" Type="http://schemas.openxmlformats.org/officeDocument/2006/relationships/oleObject" Target="../embeddings/oleObject12.bin"/><Relationship Id="rId12" Type="http://schemas.openxmlformats.org/officeDocument/2006/relationships/oleObject" Target="../embeddings/oleObject17.bin"/><Relationship Id="rId2" Type="http://schemas.openxmlformats.org/officeDocument/2006/relationships/slideLayout" Target="../slideLayouts/slideLayout7.xml"/><Relationship Id="rId16" Type="http://schemas.openxmlformats.org/officeDocument/2006/relationships/oleObject" Target="../embeddings/oleObject21.bin"/><Relationship Id="rId1" Type="http://schemas.openxmlformats.org/officeDocument/2006/relationships/vmlDrawing" Target="../drawings/vmlDrawing7.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oleObject" Target="../embeddings/oleObject10.bin"/><Relationship Id="rId15" Type="http://schemas.openxmlformats.org/officeDocument/2006/relationships/oleObject" Target="../embeddings/oleObject20.bin"/><Relationship Id="rId10" Type="http://schemas.openxmlformats.org/officeDocument/2006/relationships/oleObject" Target="../embeddings/oleObject15.bin"/><Relationship Id="rId4" Type="http://schemas.openxmlformats.org/officeDocument/2006/relationships/oleObject" Target="../embeddings/oleObject9.bin"/><Relationship Id="rId9" Type="http://schemas.openxmlformats.org/officeDocument/2006/relationships/oleObject" Target="../embeddings/oleObject14.bin"/><Relationship Id="rId14" Type="http://schemas.openxmlformats.org/officeDocument/2006/relationships/oleObject" Target="../embeddings/oleObject19.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oleObject" Target="../embeddings/oleObject31.bin"/><Relationship Id="rId3" Type="http://schemas.openxmlformats.org/officeDocument/2006/relationships/image" Target="../media/image36.emf"/><Relationship Id="rId7" Type="http://schemas.openxmlformats.org/officeDocument/2006/relationships/oleObject" Target="../embeddings/oleObject25.bin"/><Relationship Id="rId12" Type="http://schemas.openxmlformats.org/officeDocument/2006/relationships/oleObject" Target="../embeddings/oleObject30.bin"/><Relationship Id="rId2" Type="http://schemas.openxmlformats.org/officeDocument/2006/relationships/slideLayout" Target="../slideLayouts/slideLayout7.xml"/><Relationship Id="rId16" Type="http://schemas.openxmlformats.org/officeDocument/2006/relationships/oleObject" Target="../embeddings/oleObject34.bin"/><Relationship Id="rId1" Type="http://schemas.openxmlformats.org/officeDocument/2006/relationships/vmlDrawing" Target="../drawings/vmlDrawing8.vml"/><Relationship Id="rId6" Type="http://schemas.openxmlformats.org/officeDocument/2006/relationships/oleObject" Target="../embeddings/oleObject24.bin"/><Relationship Id="rId11" Type="http://schemas.openxmlformats.org/officeDocument/2006/relationships/oleObject" Target="../embeddings/oleObject29.bin"/><Relationship Id="rId5" Type="http://schemas.openxmlformats.org/officeDocument/2006/relationships/oleObject" Target="../embeddings/oleObject23.bin"/><Relationship Id="rId15" Type="http://schemas.openxmlformats.org/officeDocument/2006/relationships/oleObject" Target="../embeddings/oleObject33.bin"/><Relationship Id="rId10" Type="http://schemas.openxmlformats.org/officeDocument/2006/relationships/oleObject" Target="../embeddings/oleObject28.bin"/><Relationship Id="rId4" Type="http://schemas.openxmlformats.org/officeDocument/2006/relationships/oleObject" Target="../embeddings/oleObject22.bin"/><Relationship Id="rId9" Type="http://schemas.openxmlformats.org/officeDocument/2006/relationships/oleObject" Target="../embeddings/oleObject27.bin"/><Relationship Id="rId14" Type="http://schemas.openxmlformats.org/officeDocument/2006/relationships/oleObject" Target="../embeddings/oleObject32.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85800" y="1143000"/>
            <a:ext cx="7772400" cy="2457450"/>
          </a:xfrm>
        </p:spPr>
        <p:txBody>
          <a:bodyPr/>
          <a:lstStyle/>
          <a:p>
            <a:r>
              <a:rPr lang="zh-CN" altLang="en-US" sz="4000" b="1" smtClean="0"/>
              <a:t>数学课标修订与数学核心素养、</a:t>
            </a:r>
            <a:r>
              <a:rPr lang="en-US" altLang="zh-CN" sz="4000" b="1" smtClean="0"/>
              <a:t/>
            </a:r>
            <a:br>
              <a:rPr lang="en-US" altLang="zh-CN" sz="4000" b="1" smtClean="0"/>
            </a:br>
            <a:r>
              <a:rPr lang="zh-CN" altLang="en-US" sz="4000" b="1" smtClean="0"/>
              <a:t>课程变化、评价考试</a:t>
            </a:r>
          </a:p>
        </p:txBody>
      </p:sp>
      <p:sp>
        <p:nvSpPr>
          <p:cNvPr id="3" name="副标题 2"/>
          <p:cNvSpPr>
            <a:spLocks noGrp="1"/>
          </p:cNvSpPr>
          <p:nvPr>
            <p:ph type="subTitle" idx="1"/>
          </p:nvPr>
        </p:nvSpPr>
        <p:spPr/>
        <p:txBody>
          <a:bodyPr rtlCol="0">
            <a:normAutofit/>
          </a:bodyPr>
          <a:lstStyle/>
          <a:p>
            <a:pPr fontAlgn="auto">
              <a:spcAft>
                <a:spcPts val="0"/>
              </a:spcAft>
              <a:buFont typeface="Arial" pitchFamily="34" charset="0"/>
              <a:buNone/>
              <a:defRPr/>
            </a:pPr>
            <a:r>
              <a:rPr lang="zh-CN" altLang="en-US" sz="2400" b="1" dirty="0" smtClean="0">
                <a:solidFill>
                  <a:schemeClr val="tx1"/>
                </a:solidFill>
                <a:latin typeface="+mj-lt"/>
                <a:ea typeface="+mj-ea"/>
                <a:cs typeface="+mj-cs"/>
              </a:rPr>
              <a:t>首都师范大学  数学科学学院</a:t>
            </a:r>
            <a:endParaRPr lang="en-US" altLang="zh-CN" sz="2400" b="1" dirty="0" smtClean="0">
              <a:solidFill>
                <a:schemeClr val="tx1"/>
              </a:solidFill>
              <a:latin typeface="+mj-lt"/>
              <a:ea typeface="+mj-ea"/>
              <a:cs typeface="+mj-cs"/>
            </a:endParaRPr>
          </a:p>
          <a:p>
            <a:pPr fontAlgn="auto">
              <a:spcAft>
                <a:spcPts val="0"/>
              </a:spcAft>
              <a:buFont typeface="Arial" pitchFamily="34" charset="0"/>
              <a:buNone/>
              <a:defRPr/>
            </a:pPr>
            <a:r>
              <a:rPr lang="zh-CN" altLang="en-US" sz="2400" b="1" dirty="0" smtClean="0">
                <a:solidFill>
                  <a:schemeClr val="tx1"/>
                </a:solidFill>
                <a:latin typeface="+mj-lt"/>
                <a:ea typeface="+mj-ea"/>
                <a:cs typeface="+mj-cs"/>
              </a:rPr>
              <a:t>高中数学课标修订组</a:t>
            </a:r>
            <a:endParaRPr lang="en-US" altLang="zh-CN" sz="2400" b="1" dirty="0" smtClean="0">
              <a:solidFill>
                <a:schemeClr val="tx1"/>
              </a:solidFill>
              <a:latin typeface="+mj-lt"/>
              <a:ea typeface="+mj-ea"/>
              <a:cs typeface="+mj-cs"/>
            </a:endParaRPr>
          </a:p>
          <a:p>
            <a:pPr fontAlgn="auto">
              <a:spcAft>
                <a:spcPts val="0"/>
              </a:spcAft>
              <a:buFont typeface="Arial" pitchFamily="34" charset="0"/>
              <a:buNone/>
              <a:defRPr/>
            </a:pPr>
            <a:r>
              <a:rPr lang="zh-CN" altLang="en-US" sz="2400" b="1" dirty="0">
                <a:solidFill>
                  <a:schemeClr val="tx1"/>
                </a:solidFill>
                <a:latin typeface="+mj-lt"/>
                <a:ea typeface="+mj-ea"/>
                <a:cs typeface="+mj-cs"/>
              </a:rPr>
              <a:t>王尚志</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r>
              <a:rPr lang="zh-CN" altLang="en-US" sz="4000" b="1" smtClean="0">
                <a:solidFill>
                  <a:srgbClr val="FF0000"/>
                </a:solidFill>
              </a:rPr>
              <a:t>问  题</a:t>
            </a:r>
            <a:r>
              <a:rPr lang="en-US" altLang="zh-CN" sz="2800" b="1" smtClean="0"/>
              <a:t>——</a:t>
            </a:r>
            <a:r>
              <a:rPr lang="zh-CN" altLang="en-US" sz="2800" b="1" smtClean="0"/>
              <a:t>优秀数学教师 </a:t>
            </a:r>
          </a:p>
        </p:txBody>
      </p:sp>
      <p:sp>
        <p:nvSpPr>
          <p:cNvPr id="24578" name="内容占位符 2"/>
          <p:cNvSpPr>
            <a:spLocks noGrp="1"/>
          </p:cNvSpPr>
          <p:nvPr>
            <p:ph idx="1"/>
          </p:nvPr>
        </p:nvSpPr>
        <p:spPr>
          <a:xfrm>
            <a:off x="539750" y="1500188"/>
            <a:ext cx="8143875" cy="4441825"/>
          </a:xfrm>
        </p:spPr>
        <p:txBody>
          <a:bodyPr/>
          <a:lstStyle/>
          <a:p>
            <a:r>
              <a:rPr lang="en-US" altLang="zh-CN" b="1" smtClean="0"/>
              <a:t> </a:t>
            </a:r>
          </a:p>
          <a:p>
            <a:r>
              <a:rPr lang="zh-CN" altLang="en-US" sz="2400" b="1" smtClean="0"/>
              <a:t>    </a:t>
            </a:r>
            <a:r>
              <a:rPr lang="zh-CN" altLang="en-US" sz="2800" b="1" smtClean="0"/>
              <a:t>您的强项？特点？专长？</a:t>
            </a:r>
            <a:endParaRPr lang="en-US" altLang="zh-CN" sz="2800" b="1" smtClean="0"/>
          </a:p>
          <a:p>
            <a:r>
              <a:rPr lang="en-US" altLang="zh-CN" sz="2400" b="1" smtClean="0"/>
              <a:t>      ——</a:t>
            </a:r>
            <a:r>
              <a:rPr lang="zh-CN" altLang="en-US" sz="2400" b="1" smtClean="0"/>
              <a:t>可以表现在：</a:t>
            </a:r>
            <a:endParaRPr lang="en-US" altLang="zh-CN" sz="2400" b="1" smtClean="0"/>
          </a:p>
          <a:p>
            <a:r>
              <a:rPr lang="en-US" altLang="zh-CN" sz="2400" b="1" smtClean="0"/>
              <a:t>        </a:t>
            </a:r>
            <a:r>
              <a:rPr lang="zh-CN" altLang="en-US" sz="2400" b="1" smtClean="0"/>
              <a:t>学习方面</a:t>
            </a:r>
            <a:r>
              <a:rPr lang="en-US" altLang="zh-CN" sz="2000" b="1" smtClean="0"/>
              <a:t>——</a:t>
            </a:r>
            <a:r>
              <a:rPr lang="zh-CN" altLang="en-US" sz="2000" b="1" smtClean="0"/>
              <a:t>会学数学</a:t>
            </a:r>
            <a:endParaRPr lang="en-US" altLang="zh-CN" sz="2000" b="1" smtClean="0"/>
          </a:p>
          <a:p>
            <a:r>
              <a:rPr lang="en-US" altLang="zh-CN" sz="2400" b="1" smtClean="0"/>
              <a:t>        </a:t>
            </a:r>
            <a:r>
              <a:rPr lang="zh-CN" altLang="en-US" sz="2400" b="1" smtClean="0"/>
              <a:t>教育方面</a:t>
            </a:r>
            <a:r>
              <a:rPr lang="en-US" altLang="zh-CN" sz="2000" b="1" smtClean="0"/>
              <a:t>——</a:t>
            </a:r>
            <a:r>
              <a:rPr lang="zh-CN" altLang="en-US" sz="2000" b="1" smtClean="0"/>
              <a:t>例如，教师知心人</a:t>
            </a:r>
            <a:endParaRPr lang="en-US" altLang="zh-CN" sz="2000" b="1" smtClean="0"/>
          </a:p>
          <a:p>
            <a:r>
              <a:rPr lang="en-US" altLang="zh-CN" sz="2400" b="1" smtClean="0"/>
              <a:t>        </a:t>
            </a:r>
            <a:r>
              <a:rPr lang="zh-CN" altLang="en-US" sz="2400" b="1" smtClean="0"/>
              <a:t>教学方面</a:t>
            </a:r>
            <a:r>
              <a:rPr lang="en-US" altLang="zh-CN" sz="2000" b="1" smtClean="0"/>
              <a:t>——</a:t>
            </a:r>
            <a:r>
              <a:rPr lang="zh-CN" altLang="en-US" sz="2000" b="1" smtClean="0"/>
              <a:t>例如，指导复习课</a:t>
            </a:r>
            <a:endParaRPr lang="en-US" altLang="zh-CN" sz="2000" b="1" smtClean="0"/>
          </a:p>
          <a:p>
            <a:r>
              <a:rPr lang="en-US" altLang="zh-CN" sz="2400" b="1" smtClean="0"/>
              <a:t>        </a:t>
            </a:r>
            <a:r>
              <a:rPr lang="zh-CN" altLang="en-US" sz="2400" b="1" smtClean="0"/>
              <a:t>研究方面</a:t>
            </a:r>
            <a:r>
              <a:rPr lang="en-US" altLang="zh-CN" sz="2000" b="1" smtClean="0"/>
              <a:t>——</a:t>
            </a:r>
            <a:r>
              <a:rPr lang="zh-CN" altLang="en-US" sz="2000" b="1" smtClean="0"/>
              <a:t>例如， 阅读、学习、高考、中考</a:t>
            </a:r>
            <a:endParaRPr lang="en-US" altLang="zh-CN" sz="2000" b="1" smtClean="0"/>
          </a:p>
          <a:p>
            <a:r>
              <a:rPr lang="en-US" altLang="zh-CN" sz="2400" b="1" smtClean="0"/>
              <a:t>        </a:t>
            </a:r>
            <a:r>
              <a:rPr lang="zh-CN" altLang="en-US" sz="2400" b="1" smtClean="0"/>
              <a:t>学科方面</a:t>
            </a:r>
            <a:r>
              <a:rPr lang="en-US" altLang="zh-CN" sz="2000" b="1" smtClean="0"/>
              <a:t>——</a:t>
            </a:r>
            <a:r>
              <a:rPr lang="zh-CN" altLang="en-US" sz="2000" b="1" smtClean="0"/>
              <a:t>例如，代数、统计概率</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1"/>
          </p:nvPr>
        </p:nvSpPr>
        <p:spPr>
          <a:xfrm>
            <a:off x="457200" y="333375"/>
            <a:ext cx="8401050" cy="6264275"/>
          </a:xfrm>
        </p:spPr>
        <p:txBody>
          <a:bodyPr/>
          <a:lstStyle/>
          <a:p>
            <a:pPr>
              <a:buFontTx/>
              <a:buNone/>
            </a:pPr>
            <a:r>
              <a:rPr lang="zh-CN" altLang="en-US" sz="4000" b="1" smtClean="0">
                <a:solidFill>
                  <a:srgbClr val="FF0000"/>
                </a:solidFill>
                <a:ea typeface="黑体" pitchFamily="2" charset="-122"/>
              </a:rPr>
              <a:t>问题</a:t>
            </a:r>
            <a:r>
              <a:rPr lang="en-US" altLang="zh-CN" sz="4000" b="1" smtClean="0">
                <a:solidFill>
                  <a:srgbClr val="FF0000"/>
                </a:solidFill>
                <a:ea typeface="黑体" pitchFamily="2" charset="-122"/>
              </a:rPr>
              <a:t> </a:t>
            </a:r>
            <a:r>
              <a:rPr lang="en-US" altLang="zh-CN" sz="2800" b="1" smtClean="0">
                <a:ea typeface="黑体" pitchFamily="2" charset="-122"/>
              </a:rPr>
              <a:t>——</a:t>
            </a:r>
            <a:r>
              <a:rPr lang="zh-CN" altLang="en-US" sz="2800" b="1" smtClean="0">
                <a:ea typeface="黑体" pitchFamily="2" charset="-122"/>
              </a:rPr>
              <a:t>教学问题</a:t>
            </a:r>
            <a:endParaRPr lang="en-US" altLang="zh-CN" sz="2800" b="1" smtClean="0">
              <a:ea typeface="黑体" pitchFamily="2" charset="-122"/>
            </a:endParaRPr>
          </a:p>
          <a:p>
            <a:pPr>
              <a:buFontTx/>
              <a:buNone/>
            </a:pPr>
            <a:r>
              <a:rPr lang="zh-CN" altLang="en-US" sz="4000" b="1" smtClean="0">
                <a:ea typeface="黑体" pitchFamily="2" charset="-122"/>
              </a:rPr>
              <a:t>      </a:t>
            </a:r>
            <a:r>
              <a:rPr lang="zh-CN" altLang="en-US" b="1" smtClean="0">
                <a:ea typeface="黑体" pitchFamily="2" charset="-122"/>
              </a:rPr>
              <a:t>不增加学习时间和强度，有什么办法提高学习、教学效率？</a:t>
            </a:r>
          </a:p>
          <a:p>
            <a:r>
              <a:rPr lang="zh-CN" altLang="en-US" b="1" smtClean="0">
                <a:ea typeface="黑体" pitchFamily="2" charset="-122"/>
              </a:rPr>
              <a:t>   如何让学生喜欢您</a:t>
            </a:r>
            <a:r>
              <a:rPr lang="en-US" altLang="zh-CN" b="1" smtClean="0">
                <a:ea typeface="黑体" pitchFamily="2" charset="-122"/>
              </a:rPr>
              <a:t>——</a:t>
            </a:r>
            <a:r>
              <a:rPr lang="zh-CN" altLang="en-US" b="1" smtClean="0">
                <a:ea typeface="黑体" pitchFamily="2" charset="-122"/>
              </a:rPr>
              <a:t>喜欢您教的学科？</a:t>
            </a:r>
          </a:p>
          <a:p>
            <a:r>
              <a:rPr lang="zh-CN" altLang="en-US" b="1" smtClean="0">
                <a:ea typeface="黑体" pitchFamily="2" charset="-122"/>
              </a:rPr>
              <a:t>   如何调动学生学习激情、主动精神？</a:t>
            </a:r>
          </a:p>
          <a:p>
            <a:r>
              <a:rPr lang="zh-CN" altLang="en-US" b="1" smtClean="0">
                <a:ea typeface="黑体" pitchFamily="2" charset="-122"/>
              </a:rPr>
              <a:t>  “做得快”是学科教育主要价值追求？</a:t>
            </a:r>
            <a:endParaRPr lang="en-US" altLang="zh-CN" b="1" smtClean="0">
              <a:ea typeface="黑体" pitchFamily="2" charset="-122"/>
            </a:endParaRPr>
          </a:p>
          <a:p>
            <a:pPr>
              <a:buFont typeface="Arial" charset="0"/>
              <a:buNone/>
            </a:pPr>
            <a:endParaRPr lang="en-US" altLang="zh-CN" sz="3600" b="1" smtClean="0">
              <a:ea typeface="黑体" pitchFamily="2" charset="-122"/>
            </a:endParaRPr>
          </a:p>
          <a:p>
            <a:r>
              <a:rPr lang="zh-CN" altLang="en-US" sz="4000" b="1" smtClean="0">
                <a:ea typeface="黑体" pitchFamily="2" charset="-122"/>
              </a:rPr>
              <a:t>    </a:t>
            </a:r>
            <a:r>
              <a:rPr lang="zh-CN" altLang="en-US" sz="3600" b="1" smtClean="0">
                <a:ea typeface="黑体" pitchFamily="2" charset="-122"/>
              </a:rPr>
              <a:t>如何帮助学生学会学习？</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25487"/>
          </a:xfrm>
        </p:spPr>
        <p:txBody>
          <a:bodyPr rtlCol="0">
            <a:normAutofit fontScale="90000"/>
          </a:bodyPr>
          <a:lstStyle/>
          <a:p>
            <a:pPr fontAlgn="auto">
              <a:spcAft>
                <a:spcPts val="0"/>
              </a:spcAft>
              <a:defRPr/>
            </a:pPr>
            <a:r>
              <a:rPr lang="zh-CN" altLang="en-US" b="1" dirty="0" smtClean="0"/>
              <a:t>课</a:t>
            </a:r>
            <a:r>
              <a:rPr lang="zh-CN" altLang="en-US" b="1" dirty="0"/>
              <a:t>标修订思路与数学核心素养</a:t>
            </a:r>
            <a:endParaRPr lang="zh-CN" altLang="en-US" dirty="0"/>
          </a:p>
        </p:txBody>
      </p:sp>
      <p:sp>
        <p:nvSpPr>
          <p:cNvPr id="3" name="内容占位符 2"/>
          <p:cNvSpPr>
            <a:spLocks noGrp="1"/>
          </p:cNvSpPr>
          <p:nvPr>
            <p:ph sz="quarter" idx="1"/>
          </p:nvPr>
        </p:nvSpPr>
        <p:spPr>
          <a:xfrm>
            <a:off x="428625" y="1071563"/>
            <a:ext cx="8358188" cy="5000625"/>
          </a:xfrm>
        </p:spPr>
        <p:txBody>
          <a:bodyPr rtlCol="0">
            <a:normAutofit/>
          </a:bodyPr>
          <a:lstStyle/>
          <a:p>
            <a:pPr fontAlgn="auto">
              <a:spcAft>
                <a:spcPts val="0"/>
              </a:spcAft>
              <a:buFont typeface="Arial" pitchFamily="34" charset="0"/>
              <a:buNone/>
              <a:defRPr/>
            </a:pPr>
            <a:r>
              <a:rPr lang="en-US" sz="2800" dirty="0"/>
              <a:t>1.</a:t>
            </a:r>
            <a:r>
              <a:rPr lang="zh-CN" altLang="en-US" sz="2800" b="1" dirty="0"/>
              <a:t>课标修订的基本思路</a:t>
            </a:r>
          </a:p>
          <a:p>
            <a:pPr marL="0" indent="0" fontAlgn="auto">
              <a:spcAft>
                <a:spcPts val="0"/>
              </a:spcAft>
              <a:buFont typeface="Arial" pitchFamily="34" charset="0"/>
              <a:buNone/>
              <a:defRPr/>
            </a:pPr>
            <a:endParaRPr lang="en-US" altLang="zh-CN" dirty="0"/>
          </a:p>
        </p:txBody>
      </p:sp>
      <p:graphicFrame>
        <p:nvGraphicFramePr>
          <p:cNvPr id="4" name="图示 3"/>
          <p:cNvGraphicFramePr/>
          <p:nvPr/>
        </p:nvGraphicFramePr>
        <p:xfrm>
          <a:off x="214282" y="1928802"/>
          <a:ext cx="8715436"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idx="4294967295"/>
          </p:nvPr>
        </p:nvSpPr>
        <p:spPr>
          <a:xfrm>
            <a:off x="468313" y="188913"/>
            <a:ext cx="8064500" cy="936625"/>
          </a:xfrm>
        </p:spPr>
        <p:txBody>
          <a:bodyPr/>
          <a:lstStyle/>
          <a:p>
            <a:r>
              <a:rPr lang="zh-CN" altLang="en-US" b="1" smtClean="0">
                <a:latin typeface="微软雅黑"/>
                <a:ea typeface="微软雅黑"/>
                <a:cs typeface="微软雅黑"/>
              </a:rPr>
              <a:t>核心素养的基本定位</a:t>
            </a:r>
          </a:p>
        </p:txBody>
      </p:sp>
      <p:sp>
        <p:nvSpPr>
          <p:cNvPr id="410627" name="内容占位符 2"/>
          <p:cNvSpPr>
            <a:spLocks noGrp="1"/>
          </p:cNvSpPr>
          <p:nvPr>
            <p:ph idx="4294967295"/>
          </p:nvPr>
        </p:nvSpPr>
        <p:spPr>
          <a:xfrm>
            <a:off x="468313" y="1557338"/>
            <a:ext cx="8207375" cy="1300162"/>
          </a:xfrm>
        </p:spPr>
        <p:txBody>
          <a:bodyPr rtlCol="0">
            <a:normAutofit fontScale="77500" lnSpcReduction="20000"/>
          </a:bodyPr>
          <a:lstStyle/>
          <a:p>
            <a:pPr fontAlgn="auto">
              <a:lnSpc>
                <a:spcPts val="3500"/>
              </a:lnSpc>
              <a:spcBef>
                <a:spcPts val="525"/>
              </a:spcBef>
              <a:spcAft>
                <a:spcPts val="0"/>
              </a:spcAft>
              <a:buFont typeface="Arial" pitchFamily="34" charset="0"/>
              <a:buChar char="•"/>
              <a:defRPr/>
            </a:pPr>
            <a:r>
              <a:rPr lang="zh-CN" altLang="en-US" sz="2800" b="1" dirty="0">
                <a:latin typeface="微软雅黑" pitchFamily="34" charset="-122"/>
                <a:ea typeface="微软雅黑" pitchFamily="34" charset="-122"/>
              </a:rPr>
              <a:t>核心</a:t>
            </a:r>
            <a:r>
              <a:rPr lang="zh-CN" altLang="en-US" sz="2800" b="1" dirty="0" smtClean="0">
                <a:latin typeface="微软雅黑" pitchFamily="34" charset="-122"/>
                <a:ea typeface="微软雅黑" pitchFamily="34" charset="-122"/>
              </a:rPr>
              <a:t>素养</a:t>
            </a:r>
            <a:r>
              <a:rPr lang="zh-CN" altLang="zh-CN" sz="2800" b="1" dirty="0" smtClean="0"/>
              <a:t>是</a:t>
            </a:r>
            <a:r>
              <a:rPr lang="zh-CN" altLang="zh-CN" sz="2800" b="1" dirty="0"/>
              <a:t>学生在接受相应学段的教育过程中，逐步形成的适应个人终身发展和社会发展需要的</a:t>
            </a:r>
            <a:r>
              <a:rPr lang="zh-CN" altLang="zh-CN" sz="2800" b="1" dirty="0">
                <a:solidFill>
                  <a:srgbClr val="FF0000"/>
                </a:solidFill>
              </a:rPr>
              <a:t>必备品格</a:t>
            </a:r>
            <a:r>
              <a:rPr lang="zh-CN" altLang="zh-CN" sz="2800" b="1" dirty="0"/>
              <a:t>和</a:t>
            </a:r>
            <a:r>
              <a:rPr lang="zh-CN" altLang="zh-CN" sz="2800" b="1" dirty="0">
                <a:solidFill>
                  <a:srgbClr val="FF0000"/>
                </a:solidFill>
              </a:rPr>
              <a:t>关键能力</a:t>
            </a:r>
            <a:r>
              <a:rPr lang="zh-CN" altLang="en-US" sz="2800" dirty="0">
                <a:latin typeface="微软雅黑" pitchFamily="34" charset="-122"/>
                <a:ea typeface="微软雅黑" pitchFamily="34" charset="-122"/>
              </a:rPr>
              <a:t>。</a:t>
            </a:r>
            <a:endParaRPr lang="en-US" altLang="zh-CN" sz="2800" dirty="0">
              <a:latin typeface="微软雅黑" pitchFamily="34" charset="-122"/>
              <a:ea typeface="微软雅黑" pitchFamily="34" charset="-122"/>
            </a:endParaRPr>
          </a:p>
          <a:p>
            <a:pPr fontAlgn="auto">
              <a:spcAft>
                <a:spcPts val="0"/>
              </a:spcAft>
              <a:buFont typeface="Wingdings" pitchFamily="2" charset="2"/>
              <a:buNone/>
              <a:defRPr/>
            </a:pPr>
            <a:endParaRPr lang="zh-CN" altLang="en-US" sz="2800" dirty="0"/>
          </a:p>
        </p:txBody>
      </p:sp>
      <p:sp>
        <p:nvSpPr>
          <p:cNvPr id="4" name="内容占位符 2"/>
          <p:cNvSpPr txBox="1">
            <a:spLocks/>
          </p:cNvSpPr>
          <p:nvPr/>
        </p:nvSpPr>
        <p:spPr bwMode="auto">
          <a:xfrm>
            <a:off x="684213" y="3429000"/>
            <a:ext cx="8208962" cy="3000375"/>
          </a:xfrm>
          <a:prstGeom prst="rect">
            <a:avLst/>
          </a:prstGeom>
          <a:noFill/>
          <a:ln w="9525">
            <a:noFill/>
            <a:miter lim="800000"/>
            <a:headEnd/>
            <a:tailEnd/>
          </a:ln>
        </p:spPr>
        <p:txBody>
          <a:bodyPr/>
          <a:lstStyle/>
          <a:p>
            <a:pPr marL="342900" indent="-342900" eaLnBrk="0" hangingPunct="0">
              <a:spcBef>
                <a:spcPct val="20000"/>
              </a:spcBef>
              <a:buClr>
                <a:schemeClr val="accent1"/>
              </a:buClr>
              <a:buFont typeface="Wingdings" pitchFamily="2" charset="2"/>
              <a:buChar char="n"/>
            </a:pPr>
            <a:r>
              <a:rPr lang="zh-CN" altLang="en-US" sz="2200" b="1">
                <a:latin typeface="Calibri" pitchFamily="34" charset="0"/>
              </a:rPr>
              <a:t>核心素养是所有学生应具有的</a:t>
            </a:r>
            <a:r>
              <a:rPr lang="zh-CN" altLang="en-US" sz="2200" b="1">
                <a:solidFill>
                  <a:srgbClr val="FF0000"/>
                </a:solidFill>
                <a:latin typeface="Calibri" pitchFamily="34" charset="0"/>
              </a:rPr>
              <a:t>最关键、最必要</a:t>
            </a:r>
            <a:r>
              <a:rPr lang="zh-CN" altLang="en-US" sz="2200" b="1">
                <a:latin typeface="Calibri" pitchFamily="34" charset="0"/>
              </a:rPr>
              <a:t>的共同素养</a:t>
            </a:r>
            <a:endParaRPr lang="en-US" altLang="zh-CN" sz="2200" b="1">
              <a:latin typeface="Calibri" pitchFamily="34" charset="0"/>
            </a:endParaRPr>
          </a:p>
          <a:p>
            <a:pPr marL="342900" indent="-342900" eaLnBrk="0" hangingPunct="0">
              <a:spcBef>
                <a:spcPct val="20000"/>
              </a:spcBef>
              <a:buClr>
                <a:schemeClr val="accent1"/>
              </a:buClr>
              <a:buFont typeface="Wingdings" pitchFamily="2" charset="2"/>
              <a:buChar char="n"/>
            </a:pPr>
            <a:r>
              <a:rPr lang="zh-CN" altLang="en-US" sz="2200" b="1">
                <a:latin typeface="Calibri" pitchFamily="34" charset="0"/>
              </a:rPr>
              <a:t>核心素养是知识、能力和态度等的</a:t>
            </a:r>
            <a:r>
              <a:rPr lang="zh-CN" altLang="en-US" sz="2200" b="1">
                <a:solidFill>
                  <a:srgbClr val="FF0000"/>
                </a:solidFill>
                <a:latin typeface="Calibri" pitchFamily="34" charset="0"/>
              </a:rPr>
              <a:t>综合表现</a:t>
            </a:r>
            <a:endParaRPr lang="en-US" altLang="zh-CN" sz="2200" b="1">
              <a:solidFill>
                <a:srgbClr val="FF0000"/>
              </a:solidFill>
              <a:latin typeface="Calibri" pitchFamily="34" charset="0"/>
            </a:endParaRPr>
          </a:p>
          <a:p>
            <a:pPr marL="342900" indent="-342900" eaLnBrk="0" hangingPunct="0">
              <a:spcBef>
                <a:spcPct val="20000"/>
              </a:spcBef>
              <a:buClr>
                <a:schemeClr val="accent1"/>
              </a:buClr>
              <a:buFont typeface="Wingdings" pitchFamily="2" charset="2"/>
              <a:buChar char="n"/>
            </a:pPr>
            <a:r>
              <a:rPr lang="zh-CN" altLang="en-US" sz="2200" b="1">
                <a:latin typeface="Calibri" pitchFamily="34" charset="0"/>
              </a:rPr>
              <a:t>核心素养可以</a:t>
            </a:r>
            <a:r>
              <a:rPr lang="zh-CN" altLang="en-US" sz="2200" b="1">
                <a:solidFill>
                  <a:srgbClr val="FF0000"/>
                </a:solidFill>
                <a:latin typeface="Calibri" pitchFamily="34" charset="0"/>
              </a:rPr>
              <a:t>通过接受教育来形成和发展</a:t>
            </a:r>
            <a:endParaRPr lang="en-US" altLang="zh-CN" sz="2200" b="1">
              <a:solidFill>
                <a:srgbClr val="FF0000"/>
              </a:solidFill>
              <a:latin typeface="Calibri" pitchFamily="34" charset="0"/>
            </a:endParaRPr>
          </a:p>
          <a:p>
            <a:pPr marL="342900" indent="-342900" eaLnBrk="0" hangingPunct="0">
              <a:spcBef>
                <a:spcPct val="20000"/>
              </a:spcBef>
              <a:buClr>
                <a:schemeClr val="accent1"/>
              </a:buClr>
              <a:buFont typeface="Wingdings" pitchFamily="2" charset="2"/>
              <a:buChar char="n"/>
            </a:pPr>
            <a:r>
              <a:rPr lang="zh-CN" altLang="en-US" sz="2200" b="1">
                <a:latin typeface="Calibri" pitchFamily="34" charset="0"/>
              </a:rPr>
              <a:t>核心素养具有</a:t>
            </a:r>
            <a:r>
              <a:rPr lang="zh-CN" altLang="en-US" sz="2200" b="1">
                <a:solidFill>
                  <a:srgbClr val="FF0000"/>
                </a:solidFill>
                <a:latin typeface="Calibri" pitchFamily="34" charset="0"/>
              </a:rPr>
              <a:t>发展连续性和阶段性</a:t>
            </a:r>
            <a:endParaRPr lang="en-US" altLang="zh-CN" sz="2200" b="1">
              <a:solidFill>
                <a:srgbClr val="FF0000"/>
              </a:solidFill>
              <a:latin typeface="Calibri" pitchFamily="34" charset="0"/>
            </a:endParaRPr>
          </a:p>
          <a:p>
            <a:pPr marL="342900" indent="-342900" eaLnBrk="0" hangingPunct="0">
              <a:spcBef>
                <a:spcPct val="20000"/>
              </a:spcBef>
              <a:buClr>
                <a:schemeClr val="accent1"/>
              </a:buClr>
              <a:buFont typeface="Wingdings" pitchFamily="2" charset="2"/>
              <a:buChar char="n"/>
            </a:pPr>
            <a:r>
              <a:rPr lang="zh-CN" altLang="en-US" sz="2200" b="1">
                <a:latin typeface="Calibri" pitchFamily="34" charset="0"/>
              </a:rPr>
              <a:t>核心素养兼具</a:t>
            </a:r>
            <a:r>
              <a:rPr lang="zh-CN" altLang="en-US" sz="2200" b="1">
                <a:solidFill>
                  <a:srgbClr val="FF0000"/>
                </a:solidFill>
                <a:latin typeface="Calibri" pitchFamily="34" charset="0"/>
              </a:rPr>
              <a:t>个人价值</a:t>
            </a:r>
            <a:r>
              <a:rPr lang="zh-CN" altLang="en-US" sz="2200" b="1">
                <a:latin typeface="Calibri" pitchFamily="34" charset="0"/>
              </a:rPr>
              <a:t>和</a:t>
            </a:r>
            <a:r>
              <a:rPr lang="zh-CN" altLang="en-US" sz="2200" b="1">
                <a:solidFill>
                  <a:srgbClr val="FF0000"/>
                </a:solidFill>
                <a:latin typeface="Calibri" pitchFamily="34" charset="0"/>
              </a:rPr>
              <a:t>社会价值</a:t>
            </a:r>
            <a:endParaRPr lang="en-US" altLang="zh-CN" sz="2200" b="1">
              <a:solidFill>
                <a:srgbClr val="FF0000"/>
              </a:solidFill>
              <a:latin typeface="Calibri" pitchFamily="34" charset="0"/>
            </a:endParaRPr>
          </a:p>
          <a:p>
            <a:pPr marL="342900" indent="-342900" eaLnBrk="0" hangingPunct="0">
              <a:spcBef>
                <a:spcPct val="20000"/>
              </a:spcBef>
              <a:buClr>
                <a:schemeClr val="accent1"/>
              </a:buClr>
              <a:buFont typeface="Wingdings" pitchFamily="2" charset="2"/>
              <a:buChar char="n"/>
            </a:pPr>
            <a:r>
              <a:rPr lang="zh-CN" altLang="en-US" sz="2200" b="1">
                <a:latin typeface="Calibri" pitchFamily="34" charset="0"/>
              </a:rPr>
              <a:t>核心素养的作用发挥具有</a:t>
            </a:r>
            <a:r>
              <a:rPr lang="zh-CN" altLang="en-US" sz="2200" b="1">
                <a:solidFill>
                  <a:srgbClr val="FF0000"/>
                </a:solidFill>
                <a:latin typeface="Calibri" pitchFamily="34" charset="0"/>
              </a:rPr>
              <a:t>整合性</a:t>
            </a:r>
            <a:endParaRPr lang="zh-CN" altLang="en-US" sz="2200" b="1">
              <a:latin typeface="Calibri" pitchFamily="34" charset="0"/>
            </a:endParaRPr>
          </a:p>
        </p:txBody>
      </p:sp>
      <p:sp>
        <p:nvSpPr>
          <p:cNvPr id="5" name="矩形 4"/>
          <p:cNvSpPr>
            <a:spLocks noChangeArrowheads="1"/>
          </p:cNvSpPr>
          <p:nvPr/>
        </p:nvSpPr>
        <p:spPr bwMode="auto">
          <a:xfrm>
            <a:off x="804863" y="2928938"/>
            <a:ext cx="1504950" cy="400050"/>
          </a:xfrm>
          <a:prstGeom prst="rect">
            <a:avLst/>
          </a:prstGeom>
          <a:noFill/>
          <a:ln w="9525">
            <a:noFill/>
            <a:miter lim="800000"/>
            <a:headEnd/>
            <a:tailEnd/>
          </a:ln>
        </p:spPr>
        <p:txBody>
          <a:bodyPr>
            <a:spAutoFit/>
          </a:bodyPr>
          <a:lstStyle/>
          <a:p>
            <a:pPr marL="0" lvl="1" defTabSz="400050">
              <a:lnSpc>
                <a:spcPts val="2400"/>
              </a:lnSpc>
            </a:pPr>
            <a:r>
              <a:rPr lang="zh-CN" altLang="en-US" sz="2600" b="1">
                <a:latin typeface="微软雅黑"/>
                <a:ea typeface="微软雅黑"/>
                <a:cs typeface="微软雅黑"/>
              </a:rPr>
              <a:t>基本特点</a:t>
            </a:r>
            <a:endParaRPr lang="en-US" altLang="zh-CN" sz="2600" b="1">
              <a:latin typeface="微软雅黑"/>
              <a:ea typeface="微软雅黑"/>
              <a:cs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fade">
                                      <p:cBhvr>
                                        <p:cTn id="7" dur="500"/>
                                        <p:tgtEl>
                                          <p:spTgt spid="410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52" name="Rectangle 12"/>
          <p:cNvSpPr>
            <a:spLocks noChangeArrowheads="1"/>
          </p:cNvSpPr>
          <p:nvPr/>
        </p:nvSpPr>
        <p:spPr bwMode="auto">
          <a:xfrm>
            <a:off x="0" y="171450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buFont typeface="Arial" charset="0"/>
              <a:buNone/>
              <a:defRPr/>
            </a:pPr>
            <a:endParaRPr lang="zh-CN" altLang="en-US">
              <a:ea typeface="+mn-ea"/>
            </a:endParaRPr>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幻灯片" r:id="rId3" imgW="4571836" imgH="3428879" progId="">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457200" y="274638"/>
            <a:ext cx="8229600" cy="777875"/>
          </a:xfrm>
        </p:spPr>
        <p:txBody>
          <a:bodyPr/>
          <a:lstStyle/>
          <a:p>
            <a:r>
              <a:rPr lang="zh-CN" altLang="en-US" sz="3200" b="1" smtClean="0"/>
              <a:t>学生核心素养</a:t>
            </a:r>
          </a:p>
        </p:txBody>
      </p:sp>
      <p:sp>
        <p:nvSpPr>
          <p:cNvPr id="32770" name="内容占位符 2"/>
          <p:cNvSpPr>
            <a:spLocks noGrp="1"/>
          </p:cNvSpPr>
          <p:nvPr>
            <p:ph idx="1"/>
          </p:nvPr>
        </p:nvSpPr>
        <p:spPr>
          <a:xfrm>
            <a:off x="457200" y="1268413"/>
            <a:ext cx="8229600" cy="4857750"/>
          </a:xfrm>
        </p:spPr>
        <p:txBody>
          <a:bodyPr/>
          <a:lstStyle/>
          <a:p>
            <a:r>
              <a:rPr lang="zh-CN" altLang="en-US" sz="2800" b="1" smtClean="0"/>
              <a:t>社会参与</a:t>
            </a:r>
            <a:endParaRPr lang="en-US" altLang="zh-CN" sz="2800" b="1" smtClean="0"/>
          </a:p>
          <a:p>
            <a:r>
              <a:rPr lang="en-US" altLang="zh-CN" sz="2400" b="1" smtClean="0"/>
              <a:t>    </a:t>
            </a:r>
            <a:r>
              <a:rPr lang="zh-CN" altLang="en-US" sz="2400" b="1" smtClean="0"/>
              <a:t>责任担当</a:t>
            </a:r>
            <a:endParaRPr lang="en-US" altLang="zh-CN" sz="2400" b="1" smtClean="0"/>
          </a:p>
          <a:p>
            <a:r>
              <a:rPr lang="en-US" altLang="zh-CN" sz="2400" b="1" smtClean="0"/>
              <a:t>    </a:t>
            </a:r>
            <a:r>
              <a:rPr lang="zh-CN" altLang="en-US" sz="2400" b="1" smtClean="0"/>
              <a:t>实践创新 </a:t>
            </a:r>
            <a:endParaRPr lang="en-US" altLang="zh-CN" sz="2400" b="1" smtClean="0"/>
          </a:p>
          <a:p>
            <a:endParaRPr lang="en-US" altLang="zh-CN" sz="1000" b="1" smtClean="0"/>
          </a:p>
          <a:p>
            <a:r>
              <a:rPr lang="zh-CN" altLang="en-US" sz="2800" b="1" smtClean="0"/>
              <a:t>自主发展</a:t>
            </a:r>
            <a:endParaRPr lang="en-US" altLang="zh-CN" sz="2800" b="1" smtClean="0"/>
          </a:p>
          <a:p>
            <a:r>
              <a:rPr lang="zh-CN" altLang="en-US" sz="2400" b="1" smtClean="0"/>
              <a:t>    学会学习</a:t>
            </a:r>
            <a:endParaRPr lang="en-US" altLang="zh-CN" sz="2400" b="1" smtClean="0"/>
          </a:p>
          <a:p>
            <a:r>
              <a:rPr lang="en-US" altLang="zh-CN" sz="2400" b="1" smtClean="0"/>
              <a:t>    </a:t>
            </a:r>
            <a:r>
              <a:rPr lang="zh-CN" altLang="en-US" sz="2400" b="1" smtClean="0"/>
              <a:t>健康生活</a:t>
            </a:r>
            <a:endParaRPr lang="en-US" altLang="zh-CN" sz="2400" b="1" smtClean="0"/>
          </a:p>
          <a:p>
            <a:endParaRPr lang="en-US" altLang="zh-CN" sz="1000" b="1" smtClean="0"/>
          </a:p>
          <a:p>
            <a:r>
              <a:rPr lang="zh-CN" altLang="en-US" sz="2800" b="1" smtClean="0"/>
              <a:t>文化修养</a:t>
            </a:r>
            <a:endParaRPr lang="en-US" altLang="zh-CN" sz="2800" b="1" smtClean="0"/>
          </a:p>
          <a:p>
            <a:r>
              <a:rPr lang="en-US" altLang="zh-CN" sz="2400" b="1" smtClean="0"/>
              <a:t>    </a:t>
            </a:r>
            <a:r>
              <a:rPr lang="zh-CN" altLang="en-US" sz="2400" b="1" smtClean="0"/>
              <a:t>人文底蕴</a:t>
            </a:r>
            <a:endParaRPr lang="en-US" altLang="zh-CN" sz="2400" b="1" smtClean="0"/>
          </a:p>
          <a:p>
            <a:r>
              <a:rPr lang="en-US" altLang="zh-CN" sz="2400" b="1" smtClean="0"/>
              <a:t>    </a:t>
            </a:r>
            <a:r>
              <a:rPr lang="zh-CN" altLang="en-US" sz="2400" b="1" smtClean="0"/>
              <a:t>科学精神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xfrm>
            <a:off x="914400" y="274638"/>
            <a:ext cx="7772400" cy="777875"/>
          </a:xfrm>
        </p:spPr>
        <p:txBody>
          <a:bodyPr/>
          <a:lstStyle/>
          <a:p>
            <a:r>
              <a:rPr lang="zh-CN" altLang="en-US" b="1" smtClean="0"/>
              <a:t>课标修订思路与数学核心素养</a:t>
            </a:r>
            <a:endParaRPr lang="zh-CN" altLang="en-US" smtClean="0"/>
          </a:p>
        </p:txBody>
      </p:sp>
      <p:sp>
        <p:nvSpPr>
          <p:cNvPr id="3" name="内容占位符 2"/>
          <p:cNvSpPr>
            <a:spLocks noGrp="1"/>
          </p:cNvSpPr>
          <p:nvPr>
            <p:ph sz="quarter" idx="1"/>
          </p:nvPr>
        </p:nvSpPr>
        <p:spPr>
          <a:xfrm>
            <a:off x="914400" y="1196975"/>
            <a:ext cx="7772400" cy="5232400"/>
          </a:xfrm>
        </p:spPr>
        <p:txBody>
          <a:bodyPr rtlCol="0">
            <a:normAutofit fontScale="70000" lnSpcReduction="20000"/>
          </a:bodyPr>
          <a:lstStyle/>
          <a:p>
            <a:pPr fontAlgn="auto">
              <a:spcAft>
                <a:spcPts val="0"/>
              </a:spcAft>
              <a:buFont typeface="Arial" pitchFamily="34" charset="0"/>
              <a:buNone/>
              <a:defRPr/>
            </a:pPr>
            <a:r>
              <a:rPr lang="zh-CN" altLang="en-US" sz="3000" b="1" dirty="0" smtClean="0"/>
              <a:t>数学</a:t>
            </a:r>
            <a:r>
              <a:rPr lang="zh-CN" altLang="en-US" sz="3000" b="1" dirty="0"/>
              <a:t>核心</a:t>
            </a:r>
            <a:r>
              <a:rPr lang="zh-CN" altLang="en-US" sz="3000" b="1" dirty="0" smtClean="0"/>
              <a:t>素养</a:t>
            </a:r>
            <a:r>
              <a:rPr lang="zh-CN" altLang="en-US" b="1" dirty="0" smtClean="0"/>
              <a:t> </a:t>
            </a:r>
            <a:endParaRPr lang="en-US" altLang="zh-CN" b="1" dirty="0"/>
          </a:p>
          <a:p>
            <a:pPr fontAlgn="auto">
              <a:spcAft>
                <a:spcPts val="0"/>
              </a:spcAft>
              <a:buFont typeface="Arial" pitchFamily="34" charset="0"/>
              <a:buChar char="•"/>
              <a:defRPr/>
            </a:pPr>
            <a:r>
              <a:rPr lang="zh-CN" altLang="en-US" b="1" dirty="0" smtClean="0"/>
              <a:t>      学科核心素养是育人价值的集中体现，是学生通过学科学习而逐步形成的</a:t>
            </a:r>
            <a:r>
              <a:rPr lang="zh-CN" altLang="en-US" b="1" dirty="0" smtClean="0">
                <a:solidFill>
                  <a:srgbClr val="FF0000"/>
                </a:solidFill>
              </a:rPr>
              <a:t>正确价值观念、必备品格和关键能力</a:t>
            </a:r>
            <a:r>
              <a:rPr lang="zh-CN" altLang="en-US" b="1" dirty="0" smtClean="0"/>
              <a:t>。</a:t>
            </a:r>
            <a:endParaRPr lang="en-US" altLang="zh-CN" b="1" dirty="0" smtClean="0"/>
          </a:p>
          <a:p>
            <a:pPr fontAlgn="auto">
              <a:spcAft>
                <a:spcPts val="0"/>
              </a:spcAft>
              <a:buFont typeface="Arial" pitchFamily="34" charset="0"/>
              <a:buChar char="•"/>
              <a:defRPr/>
            </a:pPr>
            <a:r>
              <a:rPr lang="en-US" altLang="zh-CN" b="1" dirty="0" smtClean="0"/>
              <a:t>      </a:t>
            </a:r>
            <a:r>
              <a:rPr lang="zh-CN" altLang="en-US" b="1" dirty="0" smtClean="0"/>
              <a:t>数学学科核心是数学课程目标的集中体现，是具有数学基本特征的</a:t>
            </a:r>
            <a:r>
              <a:rPr lang="zh-CN" altLang="en-US" b="1" dirty="0" smtClean="0">
                <a:solidFill>
                  <a:srgbClr val="FF0000"/>
                </a:solidFill>
              </a:rPr>
              <a:t>思维品质、关键能力以及情感、态度与价值观的集中体现，</a:t>
            </a:r>
            <a:r>
              <a:rPr lang="zh-CN" altLang="en-US" b="1" dirty="0" smtClean="0"/>
              <a:t>是在数学学习和应用的过程中逐步形成和发展的。</a:t>
            </a:r>
            <a:endParaRPr lang="en-US" altLang="zh-CN" b="1" dirty="0" smtClean="0"/>
          </a:p>
          <a:p>
            <a:pPr fontAlgn="auto">
              <a:spcAft>
                <a:spcPts val="0"/>
              </a:spcAft>
              <a:buFont typeface="Arial" pitchFamily="34" charset="0"/>
              <a:buChar char="•"/>
              <a:defRPr/>
            </a:pPr>
            <a:r>
              <a:rPr lang="en-US" altLang="zh-CN" b="1" dirty="0" smtClean="0"/>
              <a:t>     </a:t>
            </a:r>
            <a:r>
              <a:rPr lang="zh-CN" altLang="en-US" b="1" dirty="0" smtClean="0"/>
              <a:t>数学学科核心素养包括：</a:t>
            </a:r>
            <a:r>
              <a:rPr lang="zh-CN" altLang="en-US" b="1" dirty="0" smtClean="0">
                <a:solidFill>
                  <a:srgbClr val="FF0000"/>
                </a:solidFill>
              </a:rPr>
              <a:t>数学抽象、逻辑推理、数学建模、直观想象、数学运算和数据分析。</a:t>
            </a:r>
            <a:endParaRPr lang="en-US" altLang="zh-CN" b="1" dirty="0" smtClean="0">
              <a:solidFill>
                <a:srgbClr val="FF0000"/>
              </a:solidFill>
            </a:endParaRPr>
          </a:p>
          <a:p>
            <a:pPr fontAlgn="auto">
              <a:spcAft>
                <a:spcPts val="0"/>
              </a:spcAft>
              <a:buFont typeface="Arial" pitchFamily="34" charset="0"/>
              <a:buChar char="•"/>
              <a:defRPr/>
            </a:pPr>
            <a:r>
              <a:rPr lang="en-US" altLang="zh-CN" b="1" dirty="0" smtClean="0"/>
              <a:t>      </a:t>
            </a:r>
            <a:r>
              <a:rPr lang="zh-CN" altLang="en-US" b="1" dirty="0" smtClean="0"/>
              <a:t>数学学科的这些核心素养既相对独立、又相互交融，是一个有机的整体。</a:t>
            </a:r>
            <a:endParaRPr lang="en-US" altLang="zh-CN" b="1" dirty="0" smtClean="0"/>
          </a:p>
          <a:p>
            <a:pPr fontAlgn="auto">
              <a:spcAft>
                <a:spcPts val="0"/>
              </a:spcAft>
              <a:buFont typeface="Arial" pitchFamily="34" charset="0"/>
              <a:buChar char="•"/>
              <a:defRPr/>
            </a:pPr>
            <a:r>
              <a:rPr lang="en-US" altLang="zh-CN" sz="2400" b="1" dirty="0" smtClean="0"/>
              <a:t>  </a:t>
            </a:r>
            <a:endParaRPr lang="en-US" altLang="zh-CN" sz="2400" b="1" dirty="0"/>
          </a:p>
          <a:p>
            <a:pPr algn="ctr" fontAlgn="auto">
              <a:spcAft>
                <a:spcPts val="0"/>
              </a:spcAft>
              <a:buFont typeface="Arial" pitchFamily="34" charset="0"/>
              <a:buNone/>
              <a:defRPr/>
            </a:pPr>
            <a:r>
              <a:rPr lang="zh-CN" altLang="en-US" sz="3400" b="1" dirty="0" smtClean="0">
                <a:solidFill>
                  <a:srgbClr val="FF0000"/>
                </a:solidFill>
              </a:rPr>
              <a:t>五方面：内涵</a:t>
            </a:r>
            <a:r>
              <a:rPr lang="zh-CN" altLang="en-US" sz="3400" b="1" dirty="0">
                <a:solidFill>
                  <a:srgbClr val="FF0000"/>
                </a:solidFill>
              </a:rPr>
              <a:t>、数学价值、教育价值、表现、水平</a:t>
            </a:r>
            <a:endParaRPr lang="en-US" altLang="zh-CN" sz="3400" b="1" dirty="0">
              <a:solidFill>
                <a:srgbClr val="FF0000"/>
              </a:solidFill>
            </a:endParaRPr>
          </a:p>
          <a:p>
            <a:pPr algn="ctr" fontAlgn="auto">
              <a:spcAft>
                <a:spcPts val="0"/>
              </a:spcAft>
              <a:buFont typeface="Arial" pitchFamily="34" charset="0"/>
              <a:buNone/>
              <a:defRPr/>
            </a:pPr>
            <a:r>
              <a:rPr lang="en-US" altLang="zh-CN" sz="2400" b="1" dirty="0" smtClean="0">
                <a:solidFill>
                  <a:srgbClr val="FF0000"/>
                </a:solidFill>
              </a:rPr>
              <a:t> </a:t>
            </a:r>
            <a:endParaRPr lang="en-US" altLang="zh-CN" sz="2400" b="1" dirty="0">
              <a:solidFill>
                <a:srgbClr val="FF0000"/>
              </a:solidFill>
            </a:endParaRPr>
          </a:p>
          <a:p>
            <a:pPr algn="ctr" fontAlgn="auto">
              <a:spcAft>
                <a:spcPts val="0"/>
              </a:spcAft>
              <a:buFont typeface="Arial" pitchFamily="34" charset="0"/>
              <a:buNone/>
              <a:defRPr/>
            </a:pPr>
            <a:endParaRPr lang="en-US" altLang="zh-CN" b="1" dirty="0"/>
          </a:p>
          <a:p>
            <a:pPr algn="ctr" fontAlgn="auto">
              <a:spcAft>
                <a:spcPts val="0"/>
              </a:spcAft>
              <a:buFont typeface="Arial" pitchFamily="34" charset="0"/>
              <a:buNone/>
              <a:defRPr/>
            </a:pPr>
            <a:r>
              <a:rPr lang="zh-CN" altLang="en-US" sz="2800" b="1" dirty="0">
                <a:solidFill>
                  <a:srgbClr val="0070C0"/>
                </a:solidFill>
              </a:rPr>
              <a:t>能力与素养差异</a:t>
            </a:r>
            <a:r>
              <a:rPr lang="zh-CN" altLang="en-US" sz="2800" b="1" dirty="0" smtClean="0">
                <a:solidFill>
                  <a:srgbClr val="0070C0"/>
                </a:solidFill>
              </a:rPr>
              <a:t>？</a:t>
            </a:r>
            <a:r>
              <a:rPr lang="en-US" altLang="zh-CN" sz="2800" b="1" dirty="0" smtClean="0">
                <a:solidFill>
                  <a:srgbClr val="0070C0"/>
                </a:solidFill>
              </a:rPr>
              <a:t>——</a:t>
            </a:r>
            <a:r>
              <a:rPr lang="zh-CN" altLang="en-US" sz="2800" b="1" dirty="0" smtClean="0">
                <a:solidFill>
                  <a:srgbClr val="0070C0"/>
                </a:solidFill>
              </a:rPr>
              <a:t>外显</a:t>
            </a:r>
            <a:r>
              <a:rPr lang="en-US" altLang="zh-CN" sz="2800" b="1" dirty="0" smtClean="0">
                <a:solidFill>
                  <a:srgbClr val="0070C0"/>
                </a:solidFill>
              </a:rPr>
              <a:t>+</a:t>
            </a:r>
            <a:r>
              <a:rPr lang="zh-CN" altLang="en-US" sz="2800" b="1" dirty="0" smtClean="0">
                <a:solidFill>
                  <a:srgbClr val="0070C0"/>
                </a:solidFill>
              </a:rPr>
              <a:t>内在</a:t>
            </a:r>
            <a:endParaRPr lang="en-US" altLang="zh-CN" sz="2800" b="1" dirty="0">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357188"/>
            <a:ext cx="7772400" cy="695325"/>
          </a:xfrm>
        </p:spPr>
        <p:txBody>
          <a:bodyPr rtlCol="0">
            <a:normAutofit fontScale="90000"/>
          </a:bodyPr>
          <a:lstStyle/>
          <a:p>
            <a:pPr fontAlgn="auto">
              <a:spcAft>
                <a:spcPts val="0"/>
              </a:spcAft>
              <a:defRPr/>
            </a:pPr>
            <a:r>
              <a:rPr lang="zh-CN" altLang="en-US" b="1" dirty="0" smtClean="0"/>
              <a:t>课</a:t>
            </a:r>
            <a:r>
              <a:rPr lang="zh-CN" altLang="en-US" b="1" dirty="0"/>
              <a:t>标修订思路与数学核心素养</a:t>
            </a:r>
            <a:endParaRPr lang="zh-CN" altLang="en-US" dirty="0"/>
          </a:p>
        </p:txBody>
      </p:sp>
      <p:sp>
        <p:nvSpPr>
          <p:cNvPr id="3" name="内容占位符 2"/>
          <p:cNvSpPr>
            <a:spLocks noGrp="1"/>
          </p:cNvSpPr>
          <p:nvPr>
            <p:ph sz="quarter" idx="1"/>
          </p:nvPr>
        </p:nvSpPr>
        <p:spPr>
          <a:xfrm>
            <a:off x="914400" y="1196975"/>
            <a:ext cx="7772400" cy="5375275"/>
          </a:xfrm>
        </p:spPr>
        <p:txBody>
          <a:bodyPr rtlCol="0">
            <a:normAutofit fontScale="92500" lnSpcReduction="10000"/>
          </a:bodyPr>
          <a:lstStyle/>
          <a:p>
            <a:pPr fontAlgn="auto">
              <a:spcAft>
                <a:spcPts val="0"/>
              </a:spcAft>
              <a:buFont typeface="Arial" pitchFamily="34" charset="0"/>
              <a:buNone/>
              <a:defRPr/>
            </a:pPr>
            <a:r>
              <a:rPr lang="zh-CN" altLang="en-US" sz="3000" b="1" dirty="0" smtClean="0"/>
              <a:t>数学</a:t>
            </a:r>
            <a:r>
              <a:rPr lang="zh-CN" altLang="en-US" sz="3000" b="1" dirty="0"/>
              <a:t>核心素养</a:t>
            </a:r>
            <a:endParaRPr lang="en-US" altLang="zh-CN" sz="3000" b="1" dirty="0"/>
          </a:p>
          <a:p>
            <a:pPr fontAlgn="auto">
              <a:spcAft>
                <a:spcPts val="0"/>
              </a:spcAft>
              <a:buFont typeface="Arial" pitchFamily="34" charset="0"/>
              <a:buNone/>
              <a:defRPr/>
            </a:pPr>
            <a:r>
              <a:rPr lang="zh-CN" altLang="en-US" b="1" dirty="0" smtClean="0"/>
              <a:t>     数学</a:t>
            </a:r>
            <a:r>
              <a:rPr lang="zh-CN" altLang="en-US" b="1" dirty="0"/>
              <a:t>核心素养历史</a:t>
            </a:r>
            <a:r>
              <a:rPr lang="zh-CN" altLang="en-US" b="1" dirty="0" smtClean="0"/>
              <a:t>沿革</a:t>
            </a:r>
            <a:endParaRPr lang="en-US" altLang="zh-CN" b="1" dirty="0" smtClean="0"/>
          </a:p>
          <a:p>
            <a:pPr fontAlgn="auto">
              <a:spcAft>
                <a:spcPts val="0"/>
              </a:spcAft>
              <a:buFont typeface="Arial" pitchFamily="34" charset="0"/>
              <a:buNone/>
              <a:defRPr/>
            </a:pPr>
            <a:endParaRPr lang="en-US" altLang="zh-CN" sz="900" b="1" dirty="0"/>
          </a:p>
          <a:p>
            <a:pPr algn="ctr" fontAlgn="auto">
              <a:spcAft>
                <a:spcPts val="0"/>
              </a:spcAft>
              <a:buFont typeface="Arial" pitchFamily="34" charset="0"/>
              <a:buNone/>
              <a:defRPr/>
            </a:pPr>
            <a:r>
              <a:rPr lang="zh-CN" altLang="en-US" b="1" dirty="0"/>
              <a:t>课程：</a:t>
            </a:r>
            <a:r>
              <a:rPr lang="zh-CN" altLang="en-US" sz="2200" b="1" dirty="0"/>
              <a:t>知识立意</a:t>
            </a:r>
            <a:r>
              <a:rPr lang="en-US" altLang="zh-CN" sz="2200" b="1" dirty="0"/>
              <a:t>——</a:t>
            </a:r>
            <a:r>
              <a:rPr lang="zh-CN" altLang="en-US" sz="2200" b="1" dirty="0"/>
              <a:t>能力立意</a:t>
            </a:r>
            <a:r>
              <a:rPr lang="en-US" altLang="zh-CN" sz="2200" b="1" dirty="0"/>
              <a:t>——</a:t>
            </a:r>
            <a:r>
              <a:rPr lang="zh-CN" altLang="en-US" sz="2200" b="1" dirty="0"/>
              <a:t>素养立意</a:t>
            </a:r>
            <a:endParaRPr lang="en-US" altLang="zh-CN" sz="2200" b="1" dirty="0"/>
          </a:p>
          <a:p>
            <a:pPr algn="ctr" fontAlgn="auto">
              <a:spcAft>
                <a:spcPts val="0"/>
              </a:spcAft>
              <a:buFont typeface="Arial" pitchFamily="34" charset="0"/>
              <a:buNone/>
              <a:defRPr/>
            </a:pPr>
            <a:r>
              <a:rPr lang="en-US" altLang="zh-CN" b="1" dirty="0"/>
              <a:t> </a:t>
            </a:r>
          </a:p>
          <a:p>
            <a:pPr algn="ctr" fontAlgn="auto">
              <a:spcAft>
                <a:spcPts val="0"/>
              </a:spcAft>
              <a:buFont typeface="Arial" pitchFamily="34" charset="0"/>
              <a:buNone/>
              <a:defRPr/>
            </a:pPr>
            <a:r>
              <a:rPr lang="zh-CN" altLang="en-US" b="1" dirty="0"/>
              <a:t>三个能力：</a:t>
            </a:r>
            <a:r>
              <a:rPr lang="zh-CN" altLang="en-US" sz="2200" b="1" dirty="0"/>
              <a:t>运算能力、逻辑推理、空间想象</a:t>
            </a:r>
            <a:endParaRPr lang="en-US" altLang="zh-CN" sz="2200" b="1" dirty="0"/>
          </a:p>
          <a:p>
            <a:pPr algn="ctr" fontAlgn="auto">
              <a:spcAft>
                <a:spcPts val="0"/>
              </a:spcAft>
              <a:buFont typeface="Arial" pitchFamily="34" charset="0"/>
              <a:buNone/>
              <a:defRPr/>
            </a:pPr>
            <a:r>
              <a:rPr lang="en-US" altLang="zh-CN" sz="1700" b="1" dirty="0"/>
              <a:t>||</a:t>
            </a:r>
          </a:p>
          <a:p>
            <a:pPr algn="ctr" fontAlgn="auto">
              <a:spcAft>
                <a:spcPts val="0"/>
              </a:spcAft>
              <a:buFont typeface="Arial" pitchFamily="34" charset="0"/>
              <a:buNone/>
              <a:defRPr/>
            </a:pPr>
            <a:r>
              <a:rPr lang="zh-CN" altLang="en-US" b="1" dirty="0"/>
              <a:t>五个能力：</a:t>
            </a:r>
            <a:r>
              <a:rPr lang="zh-CN" altLang="en-US" sz="2200" b="1" dirty="0"/>
              <a:t>抽象概括、逻辑推理、空间想象、</a:t>
            </a:r>
            <a:endParaRPr lang="en-US" altLang="zh-CN" sz="2200" b="1" dirty="0"/>
          </a:p>
          <a:p>
            <a:pPr algn="ctr" fontAlgn="auto">
              <a:spcAft>
                <a:spcPts val="0"/>
              </a:spcAft>
              <a:buFont typeface="Arial" pitchFamily="34" charset="0"/>
              <a:buNone/>
              <a:defRPr/>
            </a:pPr>
            <a:r>
              <a:rPr lang="zh-CN" altLang="en-US" sz="2200" b="1" dirty="0"/>
              <a:t>运算求解、数据处理</a:t>
            </a:r>
            <a:endParaRPr lang="en-US" altLang="zh-CN" sz="2200" b="1" dirty="0"/>
          </a:p>
          <a:p>
            <a:pPr algn="ctr" fontAlgn="auto">
              <a:spcAft>
                <a:spcPts val="0"/>
              </a:spcAft>
              <a:buFont typeface="Arial" pitchFamily="34" charset="0"/>
              <a:buNone/>
              <a:defRPr/>
            </a:pPr>
            <a:r>
              <a:rPr lang="en-US" altLang="zh-CN" sz="1700" b="1" dirty="0"/>
              <a:t>||</a:t>
            </a:r>
          </a:p>
          <a:p>
            <a:pPr algn="ctr" fontAlgn="auto">
              <a:spcAft>
                <a:spcPts val="0"/>
              </a:spcAft>
              <a:buFont typeface="Arial" pitchFamily="34" charset="0"/>
              <a:buNone/>
              <a:defRPr/>
            </a:pPr>
            <a:r>
              <a:rPr lang="zh-CN" altLang="en-US" b="1" dirty="0"/>
              <a:t>六个核心素养</a:t>
            </a:r>
            <a:endParaRPr lang="en-US" altLang="zh-CN" b="1" dirty="0"/>
          </a:p>
          <a:p>
            <a:pPr algn="ctr" fontAlgn="auto">
              <a:spcAft>
                <a:spcPts val="0"/>
              </a:spcAft>
              <a:buFont typeface="Arial" pitchFamily="34" charset="0"/>
              <a:buNone/>
              <a:defRPr/>
            </a:pPr>
            <a:r>
              <a:rPr lang="zh-CN" altLang="en-US" sz="2200" b="1" dirty="0"/>
              <a:t>数学抽象、逻辑推理、数学建模</a:t>
            </a:r>
            <a:endParaRPr lang="en-US" altLang="zh-CN" sz="2200" b="1" dirty="0"/>
          </a:p>
          <a:p>
            <a:pPr algn="ctr" fontAlgn="auto">
              <a:spcAft>
                <a:spcPts val="0"/>
              </a:spcAft>
              <a:buFont typeface="Arial" pitchFamily="34" charset="0"/>
              <a:buNone/>
              <a:defRPr/>
            </a:pPr>
            <a:r>
              <a:rPr lang="zh-CN" altLang="en-US" sz="2200" b="1" dirty="0"/>
              <a:t>直观想象、数学运算 、数据分析</a:t>
            </a:r>
            <a:endParaRPr lang="en-US" altLang="zh-CN" sz="22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357188"/>
            <a:ext cx="7772400" cy="695325"/>
          </a:xfrm>
        </p:spPr>
        <p:txBody>
          <a:bodyPr rtlCol="0">
            <a:normAutofit fontScale="90000"/>
          </a:bodyPr>
          <a:lstStyle/>
          <a:p>
            <a:pPr fontAlgn="auto">
              <a:spcAft>
                <a:spcPts val="0"/>
              </a:spcAft>
              <a:defRPr/>
            </a:pPr>
            <a:r>
              <a:rPr lang="zh-CN" altLang="en-US" b="1" dirty="0" smtClean="0"/>
              <a:t>课</a:t>
            </a:r>
            <a:r>
              <a:rPr lang="zh-CN" altLang="en-US" b="1" dirty="0"/>
              <a:t>标修订思路与数学核心素养</a:t>
            </a:r>
            <a:endParaRPr lang="zh-CN" altLang="en-US" dirty="0"/>
          </a:p>
        </p:txBody>
      </p:sp>
      <p:sp>
        <p:nvSpPr>
          <p:cNvPr id="3" name="内容占位符 2"/>
          <p:cNvSpPr>
            <a:spLocks noGrp="1"/>
          </p:cNvSpPr>
          <p:nvPr>
            <p:ph sz="quarter" idx="1"/>
          </p:nvPr>
        </p:nvSpPr>
        <p:spPr>
          <a:xfrm>
            <a:off x="357188" y="1196975"/>
            <a:ext cx="8329612" cy="5375275"/>
          </a:xfrm>
        </p:spPr>
        <p:txBody>
          <a:bodyPr rtlCol="0">
            <a:normAutofit fontScale="62500" lnSpcReduction="20000"/>
          </a:bodyPr>
          <a:lstStyle/>
          <a:p>
            <a:pPr fontAlgn="auto">
              <a:spcAft>
                <a:spcPts val="0"/>
              </a:spcAft>
              <a:buFont typeface="Arial" pitchFamily="34" charset="0"/>
              <a:buNone/>
              <a:defRPr/>
            </a:pPr>
            <a:r>
              <a:rPr lang="en-US" altLang="zh-CN" sz="3000" b="1" dirty="0" smtClean="0"/>
              <a:t> </a:t>
            </a:r>
            <a:r>
              <a:rPr lang="zh-CN" altLang="en-US" sz="4500" b="1" dirty="0" smtClean="0"/>
              <a:t>（</a:t>
            </a:r>
            <a:r>
              <a:rPr lang="en-US" altLang="zh-CN" sz="4500" b="1" dirty="0" smtClean="0"/>
              <a:t>3</a:t>
            </a:r>
            <a:r>
              <a:rPr lang="zh-CN" altLang="en-US" sz="4500" b="1" dirty="0" smtClean="0"/>
              <a:t>）</a:t>
            </a:r>
            <a:r>
              <a:rPr lang="zh-CN" altLang="en-US" sz="4500" b="1" dirty="0"/>
              <a:t>数学核心素养与课程</a:t>
            </a:r>
            <a:r>
              <a:rPr lang="zh-CN" altLang="en-US" sz="4500" b="1" dirty="0" smtClean="0"/>
              <a:t>目标</a:t>
            </a:r>
            <a:endParaRPr lang="en-US" altLang="zh-CN" sz="4500" b="1" dirty="0" smtClean="0"/>
          </a:p>
          <a:p>
            <a:pPr fontAlgn="auto">
              <a:spcAft>
                <a:spcPts val="0"/>
              </a:spcAft>
              <a:buFont typeface="Arial" pitchFamily="34" charset="0"/>
              <a:buNone/>
              <a:defRPr/>
            </a:pPr>
            <a:endParaRPr lang="en-US" altLang="zh-CN" sz="1300" b="1" dirty="0"/>
          </a:p>
          <a:p>
            <a:pPr algn="ctr" fontAlgn="auto">
              <a:spcAft>
                <a:spcPts val="0"/>
              </a:spcAft>
              <a:buFont typeface="Arial" pitchFamily="34" charset="0"/>
              <a:buNone/>
              <a:defRPr/>
            </a:pPr>
            <a:r>
              <a:rPr lang="zh-CN" altLang="en-US" b="1" dirty="0" smtClean="0">
                <a:solidFill>
                  <a:srgbClr val="0070C0"/>
                </a:solidFill>
              </a:rPr>
              <a:t>学习过程：</a:t>
            </a:r>
            <a:r>
              <a:rPr lang="zh-CN" altLang="en-US" b="1" dirty="0" smtClean="0"/>
              <a:t> 基础</a:t>
            </a:r>
            <a:r>
              <a:rPr lang="zh-CN" altLang="en-US" b="1" dirty="0"/>
              <a:t>知识、基本技能、基本思想、基本活动</a:t>
            </a:r>
            <a:r>
              <a:rPr lang="zh-CN" altLang="en-US" b="1" dirty="0" smtClean="0"/>
              <a:t>经验</a:t>
            </a:r>
            <a:r>
              <a:rPr lang="en-US" altLang="zh-CN" b="1" dirty="0" smtClean="0"/>
              <a:t>——</a:t>
            </a:r>
            <a:r>
              <a:rPr lang="zh-CN" altLang="en-US" b="1" dirty="0" smtClean="0"/>
              <a:t>四基</a:t>
            </a:r>
            <a:endParaRPr lang="en-US" altLang="zh-CN" b="1" dirty="0"/>
          </a:p>
          <a:p>
            <a:pPr algn="ctr" fontAlgn="auto">
              <a:spcAft>
                <a:spcPts val="0"/>
              </a:spcAft>
              <a:buFont typeface="Arial" pitchFamily="34" charset="0"/>
              <a:buNone/>
              <a:defRPr/>
            </a:pPr>
            <a:r>
              <a:rPr lang="zh-CN" altLang="en-US" b="1" dirty="0" smtClean="0">
                <a:solidFill>
                  <a:srgbClr val="0070C0"/>
                </a:solidFill>
              </a:rPr>
              <a:t>实践（应用）过程：</a:t>
            </a:r>
            <a:r>
              <a:rPr lang="zh-CN" altLang="en-US" b="1" dirty="0"/>
              <a:t>发现、提出问题能力，分析解决问题</a:t>
            </a:r>
            <a:r>
              <a:rPr lang="zh-CN" altLang="en-US" b="1" dirty="0" smtClean="0"/>
              <a:t>能力</a:t>
            </a:r>
            <a:r>
              <a:rPr lang="en-US" altLang="zh-CN" b="1" dirty="0" smtClean="0"/>
              <a:t>——</a:t>
            </a:r>
            <a:r>
              <a:rPr lang="zh-CN" altLang="en-US" b="1" dirty="0" smtClean="0"/>
              <a:t>四能</a:t>
            </a:r>
            <a:endParaRPr lang="en-US" altLang="zh-CN" b="1" dirty="0"/>
          </a:p>
          <a:p>
            <a:pPr algn="ctr" fontAlgn="auto">
              <a:spcAft>
                <a:spcPts val="0"/>
              </a:spcAft>
              <a:buFont typeface="Arial" pitchFamily="34" charset="0"/>
              <a:buNone/>
              <a:defRPr/>
            </a:pPr>
            <a:r>
              <a:rPr lang="en-US" altLang="zh-CN" b="1" dirty="0"/>
              <a:t>||</a:t>
            </a:r>
          </a:p>
          <a:p>
            <a:pPr algn="ctr" fontAlgn="auto">
              <a:spcAft>
                <a:spcPts val="0"/>
              </a:spcAft>
              <a:buFont typeface="Arial" pitchFamily="34" charset="0"/>
              <a:buNone/>
              <a:defRPr/>
            </a:pPr>
            <a:r>
              <a:rPr lang="zh-CN" altLang="en-US" b="1" dirty="0">
                <a:solidFill>
                  <a:srgbClr val="FF0000"/>
                </a:solidFill>
              </a:rPr>
              <a:t>数学核心素养</a:t>
            </a:r>
            <a:endParaRPr lang="en-US" altLang="zh-CN" b="1" dirty="0">
              <a:solidFill>
                <a:srgbClr val="FF0000"/>
              </a:solidFill>
            </a:endParaRPr>
          </a:p>
          <a:p>
            <a:pPr algn="ctr" fontAlgn="auto">
              <a:spcAft>
                <a:spcPts val="0"/>
              </a:spcAft>
              <a:buFont typeface="Arial" pitchFamily="34" charset="0"/>
              <a:buNone/>
              <a:defRPr/>
            </a:pPr>
            <a:r>
              <a:rPr lang="zh-CN" altLang="en-US" b="1" dirty="0">
                <a:solidFill>
                  <a:srgbClr val="FF0000"/>
                </a:solidFill>
              </a:rPr>
              <a:t> 数学抽象、逻辑推理、数学建模</a:t>
            </a:r>
            <a:endParaRPr lang="en-US" altLang="zh-CN" b="1" dirty="0">
              <a:solidFill>
                <a:srgbClr val="FF0000"/>
              </a:solidFill>
            </a:endParaRPr>
          </a:p>
          <a:p>
            <a:pPr algn="ctr" fontAlgn="auto">
              <a:spcAft>
                <a:spcPts val="0"/>
              </a:spcAft>
              <a:buFont typeface="Arial" pitchFamily="34" charset="0"/>
              <a:buNone/>
              <a:defRPr/>
            </a:pPr>
            <a:r>
              <a:rPr lang="zh-CN" altLang="en-US" b="1" dirty="0">
                <a:solidFill>
                  <a:srgbClr val="FF0000"/>
                </a:solidFill>
              </a:rPr>
              <a:t>直观想象、数学运算、数据分析</a:t>
            </a:r>
            <a:endParaRPr lang="en-US" altLang="zh-CN" b="1" dirty="0">
              <a:solidFill>
                <a:srgbClr val="FF0000"/>
              </a:solidFill>
            </a:endParaRPr>
          </a:p>
          <a:p>
            <a:pPr algn="ctr" fontAlgn="auto">
              <a:spcAft>
                <a:spcPts val="0"/>
              </a:spcAft>
              <a:buFont typeface="Arial" pitchFamily="34" charset="0"/>
              <a:buNone/>
              <a:defRPr/>
            </a:pPr>
            <a:r>
              <a:rPr lang="en-US" altLang="zh-CN" b="1" dirty="0" smtClean="0"/>
              <a:t>||</a:t>
            </a:r>
            <a:endParaRPr lang="en-US" altLang="zh-CN" b="1" dirty="0"/>
          </a:p>
          <a:p>
            <a:pPr algn="ctr" fontAlgn="auto">
              <a:spcAft>
                <a:spcPts val="0"/>
              </a:spcAft>
              <a:buFont typeface="Arial" pitchFamily="34" charset="0"/>
              <a:buNone/>
              <a:defRPr/>
            </a:pPr>
            <a:r>
              <a:rPr lang="zh-CN" altLang="en-US" b="1" dirty="0" smtClean="0">
                <a:solidFill>
                  <a:srgbClr val="0070C0"/>
                </a:solidFill>
              </a:rPr>
              <a:t>表现：</a:t>
            </a:r>
            <a:r>
              <a:rPr lang="zh-CN" altLang="zh-CN" b="1" dirty="0" smtClean="0"/>
              <a:t>用</a:t>
            </a:r>
            <a:r>
              <a:rPr lang="zh-CN" altLang="zh-CN" b="1" dirty="0"/>
              <a:t>数学的眼光观察世界，</a:t>
            </a:r>
            <a:endParaRPr lang="en-US" altLang="zh-CN" b="1" dirty="0"/>
          </a:p>
          <a:p>
            <a:pPr algn="ctr" fontAlgn="auto">
              <a:spcAft>
                <a:spcPts val="0"/>
              </a:spcAft>
              <a:buFont typeface="Arial" pitchFamily="34" charset="0"/>
              <a:buNone/>
              <a:defRPr/>
            </a:pPr>
            <a:r>
              <a:rPr lang="zh-CN" altLang="zh-CN" b="1" dirty="0"/>
              <a:t>用数学的思维分析世界，</a:t>
            </a:r>
            <a:endParaRPr lang="en-US" altLang="zh-CN" b="1" dirty="0"/>
          </a:p>
          <a:p>
            <a:pPr algn="ctr" fontAlgn="auto">
              <a:spcAft>
                <a:spcPts val="0"/>
              </a:spcAft>
              <a:buFont typeface="Arial" pitchFamily="34" charset="0"/>
              <a:buNone/>
              <a:defRPr/>
            </a:pPr>
            <a:r>
              <a:rPr lang="zh-CN" altLang="zh-CN" b="1" dirty="0"/>
              <a:t>用数学的语言表达现实世界</a:t>
            </a:r>
            <a:r>
              <a:rPr lang="zh-CN" altLang="en-US" b="1" dirty="0"/>
              <a:t>。</a:t>
            </a:r>
            <a:endParaRPr lang="en-US" altLang="zh-CN" b="1" dirty="0"/>
          </a:p>
          <a:p>
            <a:pPr algn="ctr" fontAlgn="auto">
              <a:spcAft>
                <a:spcPts val="0"/>
              </a:spcAft>
              <a:buFont typeface="Arial" pitchFamily="34" charset="0"/>
              <a:buNone/>
              <a:defRPr/>
            </a:pPr>
            <a:r>
              <a:rPr lang="en-US" altLang="zh-CN" b="1" dirty="0"/>
              <a:t>||</a:t>
            </a:r>
          </a:p>
          <a:p>
            <a:pPr algn="ctr" fontAlgn="auto">
              <a:spcAft>
                <a:spcPts val="0"/>
              </a:spcAft>
              <a:buFont typeface="Arial" pitchFamily="34" charset="0"/>
              <a:buNone/>
              <a:defRPr/>
            </a:pPr>
            <a:r>
              <a:rPr lang="zh-CN" altLang="en-US" b="1" dirty="0" smtClean="0">
                <a:solidFill>
                  <a:srgbClr val="0070C0"/>
                </a:solidFill>
              </a:rPr>
              <a:t>跳出数学教育看数学教育：</a:t>
            </a:r>
            <a:r>
              <a:rPr lang="zh-CN" altLang="en-US" b="1" dirty="0" smtClean="0"/>
              <a:t>兴趣</a:t>
            </a:r>
            <a:r>
              <a:rPr lang="zh-CN" altLang="en-US" b="1" dirty="0"/>
              <a:t>、自信、好学习习惯（学会学习）</a:t>
            </a:r>
            <a:endParaRPr lang="en-US" altLang="zh-CN" b="1" dirty="0"/>
          </a:p>
          <a:p>
            <a:pPr algn="ctr" fontAlgn="auto">
              <a:spcAft>
                <a:spcPts val="0"/>
              </a:spcAft>
              <a:buFont typeface="Arial" pitchFamily="34" charset="0"/>
              <a:buNone/>
              <a:defRPr/>
            </a:pPr>
            <a:r>
              <a:rPr lang="zh-CN" altLang="zh-CN" b="1" dirty="0"/>
              <a:t>发展</a:t>
            </a:r>
            <a:r>
              <a:rPr lang="zh-CN" altLang="en-US" b="1" dirty="0"/>
              <a:t>科学精神、</a:t>
            </a:r>
            <a:r>
              <a:rPr lang="zh-CN" altLang="zh-CN" b="1" dirty="0"/>
              <a:t>应用能力</a:t>
            </a:r>
            <a:r>
              <a:rPr lang="zh-CN" altLang="en-US" b="1" dirty="0"/>
              <a:t>、</a:t>
            </a:r>
            <a:r>
              <a:rPr lang="zh-CN" altLang="zh-CN" b="1" dirty="0"/>
              <a:t>创新意识。</a:t>
            </a:r>
            <a:endParaRPr lang="en-US" altLang="zh-CN" b="1" dirty="0"/>
          </a:p>
          <a:p>
            <a:pPr algn="ctr" fontAlgn="auto">
              <a:spcAft>
                <a:spcPts val="0"/>
              </a:spcAft>
              <a:buFont typeface="Arial" pitchFamily="34" charset="0"/>
              <a:buNone/>
              <a:defRPr/>
            </a:pPr>
            <a:r>
              <a:rPr lang="en-US" altLang="zh-CN" b="1" dirty="0"/>
              <a:t>||</a:t>
            </a:r>
          </a:p>
          <a:p>
            <a:pPr algn="ctr" fontAlgn="auto">
              <a:spcAft>
                <a:spcPts val="0"/>
              </a:spcAft>
              <a:buFont typeface="Arial" pitchFamily="34" charset="0"/>
              <a:buNone/>
              <a:defRPr/>
            </a:pPr>
            <a:r>
              <a:rPr lang="zh-CN" altLang="en-US" b="1" dirty="0" smtClean="0">
                <a:solidFill>
                  <a:srgbClr val="0070C0"/>
                </a:solidFill>
              </a:rPr>
              <a:t>跳出数学看数学</a:t>
            </a:r>
            <a:r>
              <a:rPr lang="zh-CN" altLang="en-US" b="1" dirty="0">
                <a:solidFill>
                  <a:srgbClr val="0070C0"/>
                </a:solidFill>
              </a:rPr>
              <a:t>：</a:t>
            </a:r>
            <a:r>
              <a:rPr lang="zh-CN" altLang="en-US" b="1" dirty="0"/>
              <a:t>科学价值、应用价值、文化价值、审美</a:t>
            </a:r>
            <a:r>
              <a:rPr lang="zh-CN" altLang="en-US" b="1" dirty="0" smtClean="0"/>
              <a:t>价值</a:t>
            </a:r>
            <a:endParaRPr lang="en-US" altLang="zh-CN" b="1" dirty="0" smtClean="0"/>
          </a:p>
          <a:p>
            <a:pPr algn="ctr" fontAlgn="auto">
              <a:spcAft>
                <a:spcPts val="0"/>
              </a:spcAft>
              <a:buFont typeface="Arial" pitchFamily="34" charset="0"/>
              <a:buNone/>
              <a:defRPr/>
            </a:pPr>
            <a:endParaRPr lang="en-US" altLang="zh-CN"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914400" y="285750"/>
            <a:ext cx="7772400" cy="766763"/>
          </a:xfrm>
        </p:spPr>
        <p:txBody>
          <a:bodyPr/>
          <a:lstStyle/>
          <a:p>
            <a:r>
              <a:rPr lang="zh-CN" altLang="en-US" b="1" smtClean="0"/>
              <a:t>课标修订思路与数学核心素养</a:t>
            </a:r>
            <a:endParaRPr lang="zh-CN" altLang="en-US" smtClean="0"/>
          </a:p>
        </p:txBody>
      </p:sp>
      <p:sp>
        <p:nvSpPr>
          <p:cNvPr id="36866" name="内容占位符 2"/>
          <p:cNvSpPr>
            <a:spLocks noGrp="1"/>
          </p:cNvSpPr>
          <p:nvPr>
            <p:ph sz="quarter" idx="1"/>
          </p:nvPr>
        </p:nvSpPr>
        <p:spPr>
          <a:xfrm>
            <a:off x="914400" y="1196975"/>
            <a:ext cx="7772400" cy="5375275"/>
          </a:xfrm>
        </p:spPr>
        <p:txBody>
          <a:bodyPr/>
          <a:lstStyle/>
          <a:p>
            <a:pPr>
              <a:buFont typeface="Arial" charset="0"/>
              <a:buNone/>
            </a:pPr>
            <a:r>
              <a:rPr lang="en-US" altLang="zh-CN" sz="3000" b="1" smtClean="0"/>
              <a:t> </a:t>
            </a:r>
            <a:r>
              <a:rPr lang="zh-CN" altLang="en-US" b="1" smtClean="0"/>
              <a:t>（</a:t>
            </a:r>
            <a:r>
              <a:rPr lang="en-US" altLang="zh-CN" b="1" smtClean="0"/>
              <a:t>4</a:t>
            </a:r>
            <a:r>
              <a:rPr lang="zh-CN" altLang="en-US" b="1" smtClean="0"/>
              <a:t>）数学核心素养独立性与整体性</a:t>
            </a:r>
            <a:endParaRPr lang="en-US" altLang="zh-CN" b="1" smtClean="0"/>
          </a:p>
          <a:p>
            <a:pPr>
              <a:buFont typeface="Arial" charset="0"/>
              <a:buNone/>
            </a:pPr>
            <a:endParaRPr lang="en-US" altLang="zh-CN" sz="900" b="1" smtClean="0"/>
          </a:p>
          <a:p>
            <a:pPr>
              <a:buFont typeface="Arial" charset="0"/>
              <a:buNone/>
            </a:pPr>
            <a:r>
              <a:rPr lang="zh-CN" altLang="en-US" sz="2400" b="1" smtClean="0"/>
              <a:t>    </a:t>
            </a:r>
            <a:endParaRPr lang="en-US" altLang="zh-CN" sz="2400" b="1" smtClean="0"/>
          </a:p>
          <a:p>
            <a:pPr>
              <a:buFont typeface="Arial" charset="0"/>
              <a:buNone/>
            </a:pPr>
            <a:r>
              <a:rPr lang="zh-CN" altLang="en-US" sz="2400" b="1" smtClean="0"/>
              <a:t>例如，数学核心素养整体性 </a:t>
            </a:r>
            <a:r>
              <a:rPr lang="en-US" altLang="zh-CN" sz="2400" b="1" smtClean="0"/>
              <a:t>——</a:t>
            </a:r>
            <a:r>
              <a:rPr lang="zh-CN" altLang="en-US" sz="2400" b="1" smtClean="0"/>
              <a:t>基本关系</a:t>
            </a:r>
            <a:endParaRPr lang="en-US" altLang="zh-CN" sz="2400" b="1" smtClean="0"/>
          </a:p>
          <a:p>
            <a:pPr algn="ctr">
              <a:lnSpc>
                <a:spcPct val="150000"/>
              </a:lnSpc>
              <a:buFont typeface="Arial" charset="0"/>
              <a:buNone/>
            </a:pPr>
            <a:endParaRPr lang="en-US" altLang="zh-CN" sz="1100" b="1" smtClean="0"/>
          </a:p>
          <a:p>
            <a:pPr algn="ctr">
              <a:lnSpc>
                <a:spcPct val="150000"/>
              </a:lnSpc>
              <a:buFont typeface="Arial" charset="0"/>
              <a:buNone/>
            </a:pPr>
            <a:r>
              <a:rPr lang="zh-CN" altLang="en-US" sz="2400" b="1" smtClean="0"/>
              <a:t>数学抽象</a:t>
            </a:r>
            <a:r>
              <a:rPr lang="en-US" altLang="zh-CN" sz="2400" b="1" smtClean="0"/>
              <a:t>---</a:t>
            </a:r>
            <a:r>
              <a:rPr lang="zh-CN" altLang="en-US" sz="2400" b="1" smtClean="0"/>
              <a:t>直观想象</a:t>
            </a:r>
            <a:r>
              <a:rPr lang="en-US" altLang="zh-CN" sz="2400" b="1" smtClean="0"/>
              <a:t>----</a:t>
            </a:r>
            <a:r>
              <a:rPr lang="zh-CN" altLang="en-US" sz="2400" b="1" smtClean="0"/>
              <a:t>逻辑推理</a:t>
            </a:r>
            <a:r>
              <a:rPr lang="en-US" altLang="zh-CN" sz="2400" b="1" smtClean="0"/>
              <a:t>---</a:t>
            </a:r>
            <a:r>
              <a:rPr lang="zh-CN" altLang="en-US" sz="2400" b="1" smtClean="0"/>
              <a:t>数学建模</a:t>
            </a:r>
            <a:endParaRPr lang="en-US" altLang="zh-CN" sz="2400" b="1" smtClean="0"/>
          </a:p>
          <a:p>
            <a:pPr algn="ctr">
              <a:lnSpc>
                <a:spcPct val="150000"/>
              </a:lnSpc>
              <a:buFont typeface="Arial" charset="0"/>
              <a:buNone/>
            </a:pPr>
            <a:r>
              <a:rPr lang="en-US" altLang="zh-CN" sz="2400" b="1" smtClean="0"/>
              <a:t>                                             ||                 ||</a:t>
            </a:r>
          </a:p>
          <a:p>
            <a:pPr algn="ctr">
              <a:lnSpc>
                <a:spcPct val="150000"/>
              </a:lnSpc>
              <a:buFont typeface="Arial" charset="0"/>
              <a:buNone/>
            </a:pPr>
            <a:r>
              <a:rPr lang="en-US" altLang="zh-CN" sz="2400" b="1" smtClean="0"/>
              <a:t>                                                 </a:t>
            </a:r>
            <a:r>
              <a:rPr lang="zh-CN" altLang="en-US" sz="2400" b="1" smtClean="0"/>
              <a:t>数学运算     数据分析</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457200" y="274638"/>
            <a:ext cx="8229600" cy="796925"/>
          </a:xfrm>
        </p:spPr>
        <p:txBody>
          <a:bodyPr/>
          <a:lstStyle/>
          <a:p>
            <a:r>
              <a:rPr lang="zh-CN" altLang="en-US" sz="3600" b="1" smtClean="0"/>
              <a:t>背景</a:t>
            </a:r>
          </a:p>
        </p:txBody>
      </p:sp>
      <p:sp>
        <p:nvSpPr>
          <p:cNvPr id="15362" name="内容占位符 2"/>
          <p:cNvSpPr>
            <a:spLocks noGrp="1"/>
          </p:cNvSpPr>
          <p:nvPr>
            <p:ph idx="1"/>
          </p:nvPr>
        </p:nvSpPr>
        <p:spPr>
          <a:xfrm>
            <a:off x="457200" y="1143000"/>
            <a:ext cx="8229600" cy="4983163"/>
          </a:xfrm>
        </p:spPr>
        <p:txBody>
          <a:bodyPr/>
          <a:lstStyle/>
          <a:p>
            <a:r>
              <a:rPr lang="en-US" altLang="zh-CN" sz="2800" b="1" smtClean="0"/>
              <a:t> </a:t>
            </a:r>
            <a:r>
              <a:rPr lang="zh-CN" altLang="en-US" sz="2800" b="1" smtClean="0"/>
              <a:t>习主席论教育：</a:t>
            </a:r>
            <a:r>
              <a:rPr lang="zh-CN" altLang="en-US" sz="2400" b="1" smtClean="0"/>
              <a:t> </a:t>
            </a:r>
            <a:endParaRPr lang="en-US" altLang="zh-CN" sz="2400" b="1" smtClean="0"/>
          </a:p>
          <a:p>
            <a:r>
              <a:rPr lang="en-US" altLang="zh-CN" sz="2400" b="1" smtClean="0"/>
              <a:t>   </a:t>
            </a:r>
            <a:r>
              <a:rPr lang="zh-CN" altLang="en-US" sz="2400" b="1" smtClean="0"/>
              <a:t>“两个一百年’ 奋斗目标的实现，中华民族伟大复兴中国梦的实现，归根到底靠人才，靠教育”。</a:t>
            </a:r>
            <a:endParaRPr lang="en-US" altLang="zh-CN" sz="2400" b="1" smtClean="0"/>
          </a:p>
          <a:p>
            <a:endParaRPr lang="en-US" altLang="zh-CN" sz="900" b="1" smtClean="0"/>
          </a:p>
          <a:p>
            <a:r>
              <a:rPr lang="zh-CN" altLang="en-US" sz="2400" b="1" smtClean="0"/>
              <a:t>   </a:t>
            </a:r>
            <a:r>
              <a:rPr lang="en-US" altLang="zh-CN" sz="2400" smtClean="0"/>
              <a:t> </a:t>
            </a:r>
            <a:r>
              <a:rPr lang="zh-CN" altLang="en-US" sz="2400" b="1" smtClean="0"/>
              <a:t>把教育视作“提高人民综合素质、促进人的全面发展的重要途径”和“人类传承文明和知识，培养年轻一代，创造美好生活的根本途径”。要求努力提供和创造“更好的教育”，从而使孩子们能成长得更好，工作得更好、生活得更好。</a:t>
            </a:r>
            <a:endParaRPr lang="en-US" altLang="zh-CN" sz="2400" b="1" smtClean="0"/>
          </a:p>
          <a:p>
            <a:endParaRPr lang="en-US" altLang="zh-CN" sz="900" b="1" smtClean="0"/>
          </a:p>
          <a:p>
            <a:r>
              <a:rPr lang="zh-CN" altLang="en-US" sz="2400" smtClean="0"/>
              <a:t>      </a:t>
            </a:r>
            <a:r>
              <a:rPr lang="zh-CN" altLang="en-US" sz="2400" b="1" smtClean="0"/>
              <a:t>教育“传授已知，更新旧知，开掘新知，探索未知”，“是推动人类文明进步的重要力量”。</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428625"/>
            <a:ext cx="7772400" cy="623888"/>
          </a:xfrm>
        </p:spPr>
        <p:txBody>
          <a:bodyPr rtlCol="0">
            <a:normAutofit fontScale="90000"/>
          </a:bodyPr>
          <a:lstStyle/>
          <a:p>
            <a:pPr fontAlgn="auto">
              <a:spcAft>
                <a:spcPts val="0"/>
              </a:spcAft>
              <a:defRPr/>
            </a:pPr>
            <a:r>
              <a:rPr lang="zh-CN" altLang="en-US" b="1" dirty="0" smtClean="0"/>
              <a:t>课</a:t>
            </a:r>
            <a:r>
              <a:rPr lang="zh-CN" altLang="en-US" b="1" dirty="0"/>
              <a:t>标修订思路与数学核心素养</a:t>
            </a:r>
            <a:endParaRPr lang="zh-CN" altLang="en-US" dirty="0"/>
          </a:p>
        </p:txBody>
      </p:sp>
      <p:sp>
        <p:nvSpPr>
          <p:cNvPr id="38914" name="内容占位符 2"/>
          <p:cNvSpPr>
            <a:spLocks noGrp="1"/>
          </p:cNvSpPr>
          <p:nvPr>
            <p:ph sz="quarter" idx="1"/>
          </p:nvPr>
        </p:nvSpPr>
        <p:spPr>
          <a:xfrm>
            <a:off x="914400" y="1196975"/>
            <a:ext cx="7772400" cy="5375275"/>
          </a:xfrm>
        </p:spPr>
        <p:txBody>
          <a:bodyPr/>
          <a:lstStyle/>
          <a:p>
            <a:pPr>
              <a:buFont typeface="Arial" charset="0"/>
              <a:buNone/>
            </a:pPr>
            <a:r>
              <a:rPr lang="en-US" altLang="zh-CN" b="1" smtClean="0"/>
              <a:t> </a:t>
            </a:r>
            <a:r>
              <a:rPr lang="zh-CN" altLang="en-US" b="1" smtClean="0"/>
              <a:t> （</a:t>
            </a:r>
            <a:r>
              <a:rPr lang="en-US" altLang="zh-CN" b="1" smtClean="0"/>
              <a:t>4</a:t>
            </a:r>
            <a:r>
              <a:rPr lang="zh-CN" altLang="en-US" b="1" smtClean="0"/>
              <a:t>）数学核心素养独立性与整体性</a:t>
            </a:r>
            <a:endParaRPr lang="en-US" altLang="zh-CN" b="1" smtClean="0"/>
          </a:p>
          <a:p>
            <a:pPr>
              <a:buFont typeface="Arial" charset="0"/>
              <a:buNone/>
            </a:pPr>
            <a:endParaRPr lang="en-US" altLang="zh-CN" sz="900" b="1" smtClean="0"/>
          </a:p>
          <a:p>
            <a:r>
              <a:rPr lang="zh-CN" altLang="en-US" sz="2400" b="1" smtClean="0"/>
              <a:t>数学核心素养相对独立性</a:t>
            </a:r>
            <a:r>
              <a:rPr lang="en-US" altLang="zh-CN" sz="2400" b="1" smtClean="0"/>
              <a:t>  </a:t>
            </a:r>
          </a:p>
          <a:p>
            <a:r>
              <a:rPr lang="en-US" altLang="zh-CN" sz="2400" b="1" smtClean="0"/>
              <a:t>        </a:t>
            </a:r>
            <a:r>
              <a:rPr lang="zh-CN" altLang="en-US" sz="2000" b="1" smtClean="0"/>
              <a:t>数</a:t>
            </a:r>
            <a:r>
              <a:rPr lang="zh-CN" altLang="zh-CN" sz="2000" b="1" smtClean="0"/>
              <a:t>学每一个核心素养有自身</a:t>
            </a:r>
            <a:r>
              <a:rPr lang="zh-CN" altLang="zh-CN" sz="2000" b="1" smtClean="0">
                <a:solidFill>
                  <a:srgbClr val="FF0000"/>
                </a:solidFill>
              </a:rPr>
              <a:t>独立性</a:t>
            </a:r>
            <a:r>
              <a:rPr lang="zh-CN" altLang="zh-CN" sz="2000" b="1" smtClean="0"/>
              <a:t>，在学习学</a:t>
            </a:r>
            <a:r>
              <a:rPr lang="zh-CN" altLang="en-US" sz="2000" b="1" smtClean="0"/>
              <a:t>科</a:t>
            </a:r>
            <a:r>
              <a:rPr lang="zh-CN" altLang="zh-CN" sz="2000" b="1" smtClean="0"/>
              <a:t>过程中，在发现与提出、分析与解决学</a:t>
            </a:r>
            <a:r>
              <a:rPr lang="zh-CN" altLang="en-US" sz="2000" b="1" smtClean="0"/>
              <a:t>科</a:t>
            </a:r>
            <a:r>
              <a:rPr lang="zh-CN" altLang="zh-CN" sz="2000" b="1" smtClean="0"/>
              <a:t>问题和实际问题中，它们各自在不同环节会发挥不同作用</a:t>
            </a:r>
            <a:r>
              <a:rPr lang="zh-CN" altLang="en-US" sz="2000" b="1" smtClean="0"/>
              <a:t>。</a:t>
            </a:r>
            <a:endParaRPr lang="en-US" altLang="zh-CN" sz="2000" b="1" smtClean="0"/>
          </a:p>
          <a:p>
            <a:endParaRPr lang="en-US" altLang="zh-CN" sz="2400" b="1" smtClean="0"/>
          </a:p>
          <a:p>
            <a:r>
              <a:rPr lang="en-US" altLang="zh-CN" sz="2400" b="1" smtClean="0"/>
              <a:t> </a:t>
            </a:r>
            <a:r>
              <a:rPr lang="zh-CN" altLang="en-US" sz="2400" b="1" smtClean="0"/>
              <a:t>数学核心素养整体性</a:t>
            </a:r>
            <a:endParaRPr lang="en-US" altLang="zh-CN" sz="2400" b="1" smtClean="0"/>
          </a:p>
          <a:p>
            <a:r>
              <a:rPr lang="en-US" altLang="zh-CN" sz="2400" b="1" smtClean="0"/>
              <a:t>         </a:t>
            </a:r>
            <a:r>
              <a:rPr lang="zh-CN" altLang="zh-CN" sz="2000" b="1" smtClean="0"/>
              <a:t>我们更需要强调</a:t>
            </a:r>
            <a:r>
              <a:rPr lang="zh-CN" altLang="zh-CN" sz="2000" b="1" smtClean="0">
                <a:solidFill>
                  <a:srgbClr val="FF0000"/>
                </a:solidFill>
              </a:rPr>
              <a:t>整体性</a:t>
            </a:r>
            <a:r>
              <a:rPr lang="zh-CN" altLang="zh-CN" sz="2000" b="1" smtClean="0"/>
              <a:t>，</a:t>
            </a:r>
            <a:r>
              <a:rPr lang="zh-CN" altLang="en-US" sz="2000" b="1" smtClean="0"/>
              <a:t>数学各</a:t>
            </a:r>
            <a:r>
              <a:rPr lang="zh-CN" altLang="zh-CN" sz="2000" b="1" smtClean="0"/>
              <a:t>个核心素养是一个</a:t>
            </a:r>
            <a:r>
              <a:rPr lang="zh-CN" altLang="zh-CN" sz="2000" b="1" smtClean="0">
                <a:solidFill>
                  <a:srgbClr val="FF0000"/>
                </a:solidFill>
              </a:rPr>
              <a:t>有机联系的整体</a:t>
            </a:r>
            <a:r>
              <a:rPr lang="zh-CN" altLang="zh-CN" sz="2000" b="1" smtClean="0"/>
              <a:t>，它们不是两两“不交”的独立素养，而是相互“交着”相互“渗透”的</a:t>
            </a:r>
            <a:r>
              <a:rPr lang="zh-CN" altLang="en-US" sz="2000" b="1" smtClean="0"/>
              <a:t>。</a:t>
            </a:r>
            <a:endParaRPr lang="en-US" altLang="zh-CN" sz="2000" b="1" smtClean="0"/>
          </a:p>
          <a:p>
            <a:pPr algn="ctr">
              <a:buFont typeface="Arial" charset="0"/>
              <a:buNone/>
            </a:pPr>
            <a:endParaRPr lang="en-US" altLang="zh-CN" sz="2200" b="1"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p:nvPr>
        </p:nvSpPr>
        <p:spPr>
          <a:xfrm>
            <a:off x="914400" y="274638"/>
            <a:ext cx="7772400" cy="777875"/>
          </a:xfrm>
        </p:spPr>
        <p:txBody>
          <a:bodyPr/>
          <a:lstStyle/>
          <a:p>
            <a:r>
              <a:rPr lang="zh-CN" altLang="en-US" b="1" smtClean="0"/>
              <a:t>课标修订思路与数学核心素养</a:t>
            </a:r>
            <a:endParaRPr lang="zh-CN" altLang="en-US" smtClean="0"/>
          </a:p>
        </p:txBody>
      </p:sp>
      <p:sp>
        <p:nvSpPr>
          <p:cNvPr id="39938" name="内容占位符 2"/>
          <p:cNvSpPr>
            <a:spLocks noGrp="1"/>
          </p:cNvSpPr>
          <p:nvPr>
            <p:ph sz="quarter" idx="1"/>
          </p:nvPr>
        </p:nvSpPr>
        <p:spPr>
          <a:xfrm>
            <a:off x="684213" y="1196975"/>
            <a:ext cx="8002587" cy="5375275"/>
          </a:xfrm>
        </p:spPr>
        <p:txBody>
          <a:bodyPr/>
          <a:lstStyle/>
          <a:p>
            <a:pPr>
              <a:buFont typeface="Arial" charset="0"/>
              <a:buNone/>
            </a:pPr>
            <a:r>
              <a:rPr lang="zh-CN" altLang="en-US" sz="3000" b="1" smtClean="0"/>
              <a:t>数学核心素养</a:t>
            </a:r>
            <a:endParaRPr lang="en-US" altLang="zh-CN" sz="3000" b="1" smtClean="0"/>
          </a:p>
          <a:p>
            <a:pPr>
              <a:buFont typeface="Arial" charset="0"/>
              <a:buNone/>
            </a:pPr>
            <a:r>
              <a:rPr lang="zh-CN" altLang="en-US" b="1" smtClean="0"/>
              <a:t>（</a:t>
            </a:r>
            <a:r>
              <a:rPr lang="en-US" altLang="zh-CN" b="1" smtClean="0"/>
              <a:t>5</a:t>
            </a:r>
            <a:r>
              <a:rPr lang="zh-CN" altLang="en-US" b="1" smtClean="0"/>
              <a:t>）</a:t>
            </a:r>
            <a:r>
              <a:rPr lang="zh-CN" altLang="en-US" sz="2400" b="1" smtClean="0"/>
              <a:t>数学核心素养形成、提升要素</a:t>
            </a:r>
            <a:endParaRPr lang="en-US" altLang="zh-CN" sz="2400" b="1" smtClean="0"/>
          </a:p>
          <a:p>
            <a:pPr>
              <a:buFont typeface="Arial" charset="0"/>
              <a:buNone/>
            </a:pPr>
            <a:r>
              <a:rPr lang="zh-CN" altLang="en-US" sz="2400" b="1" smtClean="0"/>
              <a:t>    </a:t>
            </a:r>
            <a:r>
              <a:rPr lang="zh-CN" altLang="en-US" sz="2400" b="1" smtClean="0">
                <a:solidFill>
                  <a:srgbClr val="FF0000"/>
                </a:solidFill>
              </a:rPr>
              <a:t>表现：</a:t>
            </a:r>
            <a:r>
              <a:rPr lang="zh-CN" altLang="en-US" sz="2000" b="1" smtClean="0"/>
              <a:t>每一个核心素养具体表现</a:t>
            </a:r>
            <a:endParaRPr lang="en-US" altLang="zh-CN" sz="2000" b="1" smtClean="0"/>
          </a:p>
          <a:p>
            <a:pPr>
              <a:buFont typeface="Arial" charset="0"/>
              <a:buNone/>
            </a:pPr>
            <a:r>
              <a:rPr lang="en-US" altLang="zh-CN" sz="2400" b="1" smtClean="0"/>
              <a:t>    </a:t>
            </a:r>
            <a:r>
              <a:rPr lang="zh-CN" altLang="en-US" sz="2400" b="1" smtClean="0">
                <a:solidFill>
                  <a:srgbClr val="FF0000"/>
                </a:solidFill>
              </a:rPr>
              <a:t>水平：</a:t>
            </a:r>
            <a:r>
              <a:rPr lang="zh-CN" altLang="en-US" sz="2000" b="1" smtClean="0"/>
              <a:t>三个水平</a:t>
            </a:r>
            <a:endParaRPr lang="en-US" altLang="zh-CN" sz="2000" b="1" smtClean="0"/>
          </a:p>
          <a:p>
            <a:pPr>
              <a:buFont typeface="Arial" charset="0"/>
              <a:buNone/>
            </a:pPr>
            <a:r>
              <a:rPr lang="zh-CN" altLang="en-US" sz="2400" b="1" smtClean="0"/>
              <a:t>    </a:t>
            </a:r>
            <a:r>
              <a:rPr lang="zh-CN" altLang="en-US" sz="2400" b="1" smtClean="0">
                <a:solidFill>
                  <a:srgbClr val="FF0000"/>
                </a:solidFill>
              </a:rPr>
              <a:t>关键环节：</a:t>
            </a:r>
            <a:endParaRPr lang="en-US" altLang="zh-CN" sz="2400" b="1" smtClean="0">
              <a:solidFill>
                <a:srgbClr val="FF0000"/>
              </a:solidFill>
            </a:endParaRPr>
          </a:p>
          <a:p>
            <a:pPr>
              <a:buFont typeface="Arial" charset="0"/>
              <a:buNone/>
            </a:pPr>
            <a:r>
              <a:rPr lang="en-US" altLang="zh-CN" sz="2400" b="1" smtClean="0">
                <a:solidFill>
                  <a:srgbClr val="FF0000"/>
                </a:solidFill>
              </a:rPr>
              <a:t>           </a:t>
            </a:r>
            <a:r>
              <a:rPr lang="zh-CN" altLang="en-US" sz="2000" b="1" smtClean="0"/>
              <a:t>情境与问题、知识与技能、思维与表达、交流与反思</a:t>
            </a:r>
            <a:endParaRPr lang="en-US" altLang="zh-CN" sz="2000" b="1" smtClean="0"/>
          </a:p>
          <a:p>
            <a:pPr>
              <a:buFont typeface="Arial" charset="0"/>
              <a:buNone/>
            </a:pPr>
            <a:r>
              <a:rPr lang="en-US" altLang="zh-CN" sz="2000" b="1" smtClean="0">
                <a:solidFill>
                  <a:srgbClr val="FF0000"/>
                </a:solidFill>
              </a:rPr>
              <a:t>      </a:t>
            </a:r>
            <a:r>
              <a:rPr lang="zh-CN" altLang="en-US" sz="2400" b="1" smtClean="0">
                <a:solidFill>
                  <a:srgbClr val="FF0000"/>
                </a:solidFill>
              </a:rPr>
              <a:t>形成、发展过程：</a:t>
            </a:r>
            <a:endParaRPr lang="en-US" altLang="zh-CN" sz="2400" b="1" smtClean="0">
              <a:solidFill>
                <a:srgbClr val="FF0000"/>
              </a:solidFill>
            </a:endParaRPr>
          </a:p>
          <a:p>
            <a:pPr>
              <a:buFont typeface="Arial" charset="0"/>
              <a:buNone/>
            </a:pPr>
            <a:r>
              <a:rPr lang="en-US" altLang="zh-CN" sz="2400" b="1" smtClean="0">
                <a:solidFill>
                  <a:srgbClr val="FF0000"/>
                </a:solidFill>
              </a:rPr>
              <a:t>                 </a:t>
            </a:r>
            <a:r>
              <a:rPr lang="zh-CN" altLang="en-US" sz="2000" b="1" smtClean="0"/>
              <a:t>数学学习过程</a:t>
            </a:r>
            <a:r>
              <a:rPr lang="en-US" altLang="zh-CN" sz="2000" b="1" smtClean="0"/>
              <a:t>——</a:t>
            </a:r>
            <a:r>
              <a:rPr lang="zh-CN" altLang="en-US" sz="2000" b="1" smtClean="0"/>
              <a:t>会学习；</a:t>
            </a:r>
            <a:endParaRPr lang="en-US" altLang="zh-CN" sz="2000" b="1" smtClean="0"/>
          </a:p>
          <a:p>
            <a:pPr>
              <a:buFont typeface="Arial" charset="0"/>
              <a:buNone/>
            </a:pPr>
            <a:r>
              <a:rPr lang="en-US" altLang="zh-CN" sz="2000" b="1" smtClean="0"/>
              <a:t>                     </a:t>
            </a:r>
            <a:r>
              <a:rPr lang="zh-CN" altLang="en-US" sz="2000" b="1" smtClean="0"/>
              <a:t>运用数学解决问题过程；</a:t>
            </a:r>
            <a:endParaRPr lang="en-US" altLang="zh-CN" sz="2000" b="1" smtClean="0"/>
          </a:p>
          <a:p>
            <a:pPr>
              <a:buFont typeface="Arial" charset="0"/>
              <a:buNone/>
            </a:pPr>
            <a:r>
              <a:rPr lang="en-US" altLang="zh-CN" sz="2000" b="1" smtClean="0"/>
              <a:t>                     </a:t>
            </a:r>
            <a:r>
              <a:rPr lang="zh-CN" altLang="en-US" sz="2000" b="1" smtClean="0"/>
              <a:t>创造思维过程</a:t>
            </a:r>
            <a:r>
              <a:rPr lang="en-US" altLang="zh-CN" sz="2000" b="1" smtClean="0"/>
              <a:t>—</a:t>
            </a:r>
            <a:r>
              <a:rPr lang="zh-CN" altLang="en-US" sz="2000" b="1" smtClean="0"/>
              <a:t>发现与提出问题、分析与解决问题</a:t>
            </a:r>
            <a:endParaRPr lang="en-US" altLang="zh-CN" sz="2000" b="1" smtClean="0"/>
          </a:p>
          <a:p>
            <a:pPr>
              <a:buFont typeface="Arial" charset="0"/>
              <a:buNone/>
            </a:pPr>
            <a:r>
              <a:rPr lang="en-US" altLang="zh-CN" sz="2000" b="1" smtClean="0"/>
              <a:t>                     </a:t>
            </a:r>
            <a:r>
              <a:rPr lang="zh-CN" altLang="en-US" sz="2000" b="1" smtClean="0"/>
              <a:t>这些过程交互</a:t>
            </a:r>
            <a:endParaRPr lang="en-US" altLang="zh-CN" sz="2400" b="1" smtClean="0"/>
          </a:p>
          <a:p>
            <a:pPr>
              <a:buFont typeface="Arial" charset="0"/>
              <a:buNone/>
            </a:pPr>
            <a:r>
              <a:rPr lang="en-US" altLang="zh-CN" sz="2400" b="1" smtClean="0"/>
              <a:t>    </a:t>
            </a:r>
            <a:endParaRPr lang="zh-CN" altLang="en-US" sz="2000" b="1" smtClean="0"/>
          </a:p>
          <a:p>
            <a:pPr algn="ctr">
              <a:buFont typeface="Arial" charset="0"/>
              <a:buNone/>
            </a:pPr>
            <a:endParaRPr lang="en-US" altLang="zh-CN" sz="2200" b="1"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title"/>
          </p:nvPr>
        </p:nvSpPr>
        <p:spPr/>
        <p:txBody>
          <a:bodyPr/>
          <a:lstStyle/>
          <a:p>
            <a:r>
              <a:rPr lang="zh-CN" altLang="en-US" sz="3200" b="1" smtClean="0"/>
              <a:t>数学抽象</a:t>
            </a:r>
          </a:p>
        </p:txBody>
      </p:sp>
      <p:sp>
        <p:nvSpPr>
          <p:cNvPr id="40962" name="内容占位符 2"/>
          <p:cNvSpPr>
            <a:spLocks noGrp="1"/>
          </p:cNvSpPr>
          <p:nvPr>
            <p:ph idx="1"/>
          </p:nvPr>
        </p:nvSpPr>
        <p:spPr/>
        <p:txBody>
          <a:bodyPr/>
          <a:lstStyle/>
          <a:p>
            <a:r>
              <a:rPr lang="en-US" altLang="zh-CN" sz="2400" b="1" smtClean="0"/>
              <a:t>         </a:t>
            </a:r>
          </a:p>
          <a:p>
            <a:r>
              <a:rPr lang="en-US" altLang="zh-CN" sz="2400" b="1" smtClean="0"/>
              <a:t>         </a:t>
            </a:r>
            <a:r>
              <a:rPr lang="zh-CN" altLang="zh-CN" sz="2400" b="1" smtClean="0"/>
              <a:t>数学抽象是</a:t>
            </a:r>
            <a:r>
              <a:rPr lang="zh-CN" altLang="en-US" sz="2400" b="1" smtClean="0"/>
              <a:t>对情境中的数量关系与空间形式抽象</a:t>
            </a:r>
            <a:r>
              <a:rPr lang="zh-CN" altLang="zh-CN" sz="2400" b="1" smtClean="0"/>
              <a:t>得到数学研究对象的思维过程。主要包括：从数量与数量关系、图形与图形关系中抽象出数学概念及概念之间的关系；从事物的具体背景中抽象出一般规律和结构；用数学语言予以表征。</a:t>
            </a:r>
            <a:r>
              <a:rPr lang="en-US" altLang="zh-CN" sz="2400" b="1" smtClean="0"/>
              <a:t> </a:t>
            </a:r>
          </a:p>
          <a:p>
            <a:r>
              <a:rPr lang="en-US" altLang="zh-CN" sz="2400" b="1" smtClean="0"/>
              <a:t>         </a:t>
            </a:r>
            <a:r>
              <a:rPr lang="zh-CN" altLang="zh-CN" sz="2400" b="1" smtClean="0"/>
              <a:t>主要表现在：</a:t>
            </a:r>
            <a:endParaRPr lang="en-US" altLang="zh-CN" sz="2400" b="1" smtClean="0"/>
          </a:p>
          <a:p>
            <a:pPr algn="ctr">
              <a:buFont typeface="Arial" charset="0"/>
              <a:buNone/>
            </a:pPr>
            <a:r>
              <a:rPr lang="zh-CN" altLang="zh-CN" sz="2000" b="1" smtClean="0"/>
              <a:t>形成数学概念和规则；</a:t>
            </a:r>
            <a:endParaRPr lang="en-US" altLang="zh-CN" sz="2000" b="1" smtClean="0"/>
          </a:p>
          <a:p>
            <a:pPr algn="ctr">
              <a:buFont typeface="Arial" charset="0"/>
              <a:buNone/>
            </a:pPr>
            <a:r>
              <a:rPr lang="zh-CN" altLang="zh-CN" sz="2000" b="1" smtClean="0"/>
              <a:t>形成数学命题和模型；</a:t>
            </a:r>
            <a:endParaRPr lang="en-US" altLang="zh-CN" sz="2000" b="1" smtClean="0"/>
          </a:p>
          <a:p>
            <a:pPr algn="ctr">
              <a:buFont typeface="Arial" charset="0"/>
              <a:buNone/>
            </a:pPr>
            <a:r>
              <a:rPr lang="zh-CN" altLang="zh-CN" sz="2000" b="1" smtClean="0"/>
              <a:t>形成数学方法与思想；</a:t>
            </a:r>
            <a:endParaRPr lang="en-US" altLang="zh-CN" sz="2000" b="1" smtClean="0"/>
          </a:p>
          <a:p>
            <a:pPr algn="ctr">
              <a:buFont typeface="Arial" charset="0"/>
              <a:buNone/>
            </a:pPr>
            <a:r>
              <a:rPr lang="zh-CN" altLang="zh-CN" sz="2000" b="1" smtClean="0"/>
              <a:t>形成数学结构与体系。</a:t>
            </a:r>
            <a:endParaRPr lang="zh-CN" altLang="zh-CN" sz="2000" smtClean="0"/>
          </a:p>
          <a:p>
            <a:endParaRPr lang="zh-CN" alt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p:cNvSpPr>
          <p:nvPr>
            <p:ph type="title"/>
          </p:nvPr>
        </p:nvSpPr>
        <p:spPr/>
        <p:txBody>
          <a:bodyPr/>
          <a:lstStyle/>
          <a:p>
            <a:r>
              <a:rPr lang="zh-CN" altLang="en-US" sz="3200" b="1" smtClean="0"/>
              <a:t>逻辑推理</a:t>
            </a:r>
          </a:p>
        </p:txBody>
      </p:sp>
      <p:sp>
        <p:nvSpPr>
          <p:cNvPr id="41986" name="内容占位符 2"/>
          <p:cNvSpPr>
            <a:spLocks noGrp="1"/>
          </p:cNvSpPr>
          <p:nvPr>
            <p:ph idx="1"/>
          </p:nvPr>
        </p:nvSpPr>
        <p:spPr/>
        <p:txBody>
          <a:bodyPr/>
          <a:lstStyle/>
          <a:p>
            <a:r>
              <a:rPr lang="en-US" altLang="zh-CN" sz="2400" b="1" smtClean="0"/>
              <a:t>         </a:t>
            </a:r>
          </a:p>
          <a:p>
            <a:r>
              <a:rPr lang="en-US" altLang="zh-CN" sz="2400" b="1" smtClean="0"/>
              <a:t>        </a:t>
            </a:r>
            <a:r>
              <a:rPr lang="zh-CN" altLang="zh-CN" sz="2400" b="1" smtClean="0"/>
              <a:t>逻辑推理是指从一些事实和命题出发，依据规则推出其他命题的思维过程。主要包括两类：一类是从特殊到一般的推理，推理形式主要有归纳、类比；一类是从一般到特殊的推理，推理形式主要有演绎。</a:t>
            </a:r>
            <a:endParaRPr lang="en-US" altLang="zh-CN" sz="2400" b="1" smtClean="0"/>
          </a:p>
          <a:p>
            <a:r>
              <a:rPr lang="en-US" altLang="zh-CN" sz="2400" b="1" smtClean="0"/>
              <a:t>       </a:t>
            </a:r>
            <a:r>
              <a:rPr lang="zh-CN" altLang="zh-CN" sz="2400" b="1" smtClean="0"/>
              <a:t>主要表现在：</a:t>
            </a:r>
            <a:endParaRPr lang="en-US" altLang="zh-CN" sz="2400" b="1" smtClean="0"/>
          </a:p>
          <a:p>
            <a:pPr algn="ctr">
              <a:buFont typeface="Arial" charset="0"/>
              <a:buNone/>
            </a:pPr>
            <a:r>
              <a:rPr lang="zh-CN" altLang="zh-CN" sz="2000" b="1" smtClean="0"/>
              <a:t>发现和提出命题；</a:t>
            </a:r>
            <a:endParaRPr lang="en-US" altLang="zh-CN" sz="2000" b="1" smtClean="0"/>
          </a:p>
          <a:p>
            <a:pPr algn="ctr">
              <a:buFont typeface="Arial" charset="0"/>
              <a:buNone/>
            </a:pPr>
            <a:r>
              <a:rPr lang="zh-CN" altLang="zh-CN" sz="2000" b="1" smtClean="0"/>
              <a:t>掌握推理的基本形式和规则；</a:t>
            </a:r>
            <a:endParaRPr lang="en-US" altLang="zh-CN" sz="2000" b="1" smtClean="0"/>
          </a:p>
          <a:p>
            <a:pPr algn="ctr">
              <a:buFont typeface="Arial" charset="0"/>
              <a:buNone/>
            </a:pPr>
            <a:r>
              <a:rPr lang="zh-CN" altLang="zh-CN" sz="2000" b="1" smtClean="0"/>
              <a:t>探索和表述论证的过程；</a:t>
            </a:r>
            <a:endParaRPr lang="en-US" altLang="zh-CN" sz="2000" b="1" smtClean="0"/>
          </a:p>
          <a:p>
            <a:pPr algn="ctr">
              <a:buFont typeface="Arial" charset="0"/>
              <a:buNone/>
            </a:pPr>
            <a:r>
              <a:rPr lang="zh-CN" altLang="zh-CN" sz="2000" b="1" smtClean="0"/>
              <a:t>构建命题体系；</a:t>
            </a:r>
            <a:endParaRPr lang="en-US" altLang="zh-CN" sz="2000" b="1" smtClean="0"/>
          </a:p>
          <a:p>
            <a:pPr algn="ctr">
              <a:buFont typeface="Arial" charset="0"/>
              <a:buNone/>
            </a:pPr>
            <a:r>
              <a:rPr lang="zh-CN" altLang="zh-CN" sz="2000" b="1" smtClean="0"/>
              <a:t>有逻辑地表达与交流。</a:t>
            </a:r>
            <a:endParaRPr lang="zh-CN" altLang="zh-CN" sz="2000" smtClean="0"/>
          </a:p>
          <a:p>
            <a:endParaRPr lang="zh-CN" alt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p:cNvSpPr>
          <p:nvPr>
            <p:ph type="title"/>
          </p:nvPr>
        </p:nvSpPr>
        <p:spPr/>
        <p:txBody>
          <a:bodyPr/>
          <a:lstStyle/>
          <a:p>
            <a:r>
              <a:rPr lang="zh-CN" altLang="en-US" sz="3200" b="1" smtClean="0"/>
              <a:t>数学建模</a:t>
            </a:r>
          </a:p>
        </p:txBody>
      </p:sp>
      <p:sp>
        <p:nvSpPr>
          <p:cNvPr id="43010" name="内容占位符 2"/>
          <p:cNvSpPr>
            <a:spLocks noGrp="1"/>
          </p:cNvSpPr>
          <p:nvPr>
            <p:ph idx="1"/>
          </p:nvPr>
        </p:nvSpPr>
        <p:spPr/>
        <p:txBody>
          <a:bodyPr/>
          <a:lstStyle/>
          <a:p>
            <a:r>
              <a:rPr lang="en-US" altLang="zh-CN" sz="2400" b="1" smtClean="0"/>
              <a:t>         </a:t>
            </a:r>
          </a:p>
          <a:p>
            <a:r>
              <a:rPr lang="en-US" altLang="zh-CN" sz="2400" b="1" smtClean="0"/>
              <a:t>        </a:t>
            </a:r>
            <a:r>
              <a:rPr lang="zh-CN" altLang="zh-CN" sz="2400" b="1" smtClean="0"/>
              <a:t>数学建模是对现实问题进行数学抽象，用数学语言表达问题、用数学知识与方法构建模型解决问题的过程。主要包括：在实际情境中从数学的视角发现问题、提出问题，分析问题、建立模型，求解结论，验证结果并改进模型，最终解决实际问题。</a:t>
            </a:r>
            <a:endParaRPr lang="en-US" altLang="zh-CN" sz="2400" b="1" smtClean="0"/>
          </a:p>
          <a:p>
            <a:r>
              <a:rPr lang="en-US" altLang="zh-CN" sz="2400" b="1" smtClean="0"/>
              <a:t>        </a:t>
            </a:r>
            <a:r>
              <a:rPr lang="zh-CN" altLang="zh-CN" sz="2400" b="1" smtClean="0"/>
              <a:t>主要表现在：</a:t>
            </a:r>
            <a:endParaRPr lang="en-US" altLang="zh-CN" sz="2400" b="1" smtClean="0"/>
          </a:p>
          <a:p>
            <a:pPr algn="ctr">
              <a:buFont typeface="Arial" charset="0"/>
              <a:buNone/>
            </a:pPr>
            <a:r>
              <a:rPr lang="zh-CN" altLang="zh-CN" sz="2000" b="1" smtClean="0"/>
              <a:t>发现和提出问题；</a:t>
            </a:r>
            <a:endParaRPr lang="en-US" altLang="zh-CN" sz="2000" b="1" smtClean="0"/>
          </a:p>
          <a:p>
            <a:pPr algn="ctr">
              <a:buFont typeface="Arial" charset="0"/>
              <a:buNone/>
            </a:pPr>
            <a:r>
              <a:rPr lang="zh-CN" altLang="zh-CN" sz="2000" b="1" smtClean="0"/>
              <a:t>建立模型；</a:t>
            </a:r>
            <a:endParaRPr lang="en-US" altLang="zh-CN" sz="2000" b="1" smtClean="0"/>
          </a:p>
          <a:p>
            <a:pPr algn="ctr">
              <a:buFont typeface="Arial" charset="0"/>
              <a:buNone/>
            </a:pPr>
            <a:r>
              <a:rPr lang="zh-CN" altLang="zh-CN" sz="2000" b="1" smtClean="0"/>
              <a:t>求解模型；</a:t>
            </a:r>
            <a:endParaRPr lang="en-US" altLang="zh-CN" sz="2000" b="1" smtClean="0"/>
          </a:p>
          <a:p>
            <a:pPr algn="ctr">
              <a:buFont typeface="Arial" charset="0"/>
              <a:buNone/>
            </a:pPr>
            <a:r>
              <a:rPr lang="zh-CN" altLang="zh-CN" sz="2000" b="1" smtClean="0"/>
              <a:t>检验结果和完善模型。</a:t>
            </a:r>
            <a:endParaRPr lang="zh-CN" altLang="zh-CN" sz="2000" smtClean="0"/>
          </a:p>
          <a:p>
            <a:endParaRPr lang="zh-CN" alt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p:txBody>
          <a:bodyPr/>
          <a:lstStyle/>
          <a:p>
            <a:r>
              <a:rPr lang="zh-CN" altLang="en-US" sz="3200" b="1" smtClean="0"/>
              <a:t>直观想象</a:t>
            </a:r>
          </a:p>
        </p:txBody>
      </p:sp>
      <p:sp>
        <p:nvSpPr>
          <p:cNvPr id="44034" name="内容占位符 2"/>
          <p:cNvSpPr>
            <a:spLocks noGrp="1"/>
          </p:cNvSpPr>
          <p:nvPr>
            <p:ph idx="1"/>
          </p:nvPr>
        </p:nvSpPr>
        <p:spPr/>
        <p:txBody>
          <a:bodyPr/>
          <a:lstStyle/>
          <a:p>
            <a:r>
              <a:rPr lang="en-US" altLang="zh-CN" sz="2400" b="1" smtClean="0"/>
              <a:t>         </a:t>
            </a:r>
          </a:p>
          <a:p>
            <a:r>
              <a:rPr lang="en-US" altLang="zh-CN" sz="2400" b="1" smtClean="0"/>
              <a:t>        </a:t>
            </a:r>
            <a:r>
              <a:rPr lang="zh-CN" altLang="zh-CN" sz="2400" b="1" smtClean="0"/>
              <a:t>直观想象是指借助几何直观和空间想象感知事物的形态与变化，利用图形理解和解决数学问题的过程。主要包括：借助空间认识事物的位置关系、形态变化与运动规律；利用图形描述、分析数学问题；建立数与形的联系，构建数学问题的直观模型，探索解决问题的思路。</a:t>
            </a:r>
            <a:endParaRPr lang="en-US" altLang="zh-CN" sz="2400" b="1" smtClean="0"/>
          </a:p>
          <a:p>
            <a:r>
              <a:rPr lang="en-US" altLang="zh-CN" sz="2400" b="1" smtClean="0"/>
              <a:t>        </a:t>
            </a:r>
            <a:r>
              <a:rPr lang="zh-CN" altLang="zh-CN" sz="2400" b="1" smtClean="0"/>
              <a:t>主要表现在：</a:t>
            </a:r>
            <a:endParaRPr lang="en-US" altLang="zh-CN" sz="2400" b="1" smtClean="0"/>
          </a:p>
          <a:p>
            <a:pPr algn="ctr">
              <a:buFont typeface="Arial" charset="0"/>
              <a:buNone/>
            </a:pPr>
            <a:r>
              <a:rPr lang="zh-CN" altLang="zh-CN" sz="2000" b="1" smtClean="0"/>
              <a:t>利用图形描述数学问题；</a:t>
            </a:r>
            <a:endParaRPr lang="en-US" altLang="zh-CN" sz="2000" b="1" smtClean="0"/>
          </a:p>
          <a:p>
            <a:pPr algn="ctr">
              <a:buFont typeface="Arial" charset="0"/>
              <a:buNone/>
            </a:pPr>
            <a:r>
              <a:rPr lang="zh-CN" altLang="zh-CN" sz="2000" b="1" smtClean="0"/>
              <a:t>利用图形理解数学问题；</a:t>
            </a:r>
            <a:endParaRPr lang="en-US" altLang="zh-CN" sz="2000" b="1" smtClean="0"/>
          </a:p>
          <a:p>
            <a:pPr algn="ctr">
              <a:buFont typeface="Arial" charset="0"/>
              <a:buNone/>
            </a:pPr>
            <a:r>
              <a:rPr lang="zh-CN" altLang="zh-CN" sz="2000" b="1" smtClean="0"/>
              <a:t>利用图形探索和解决数学问题；</a:t>
            </a:r>
            <a:endParaRPr lang="en-US" altLang="zh-CN" sz="2000" b="1" smtClean="0"/>
          </a:p>
          <a:p>
            <a:pPr algn="ctr">
              <a:buFont typeface="Arial" charset="0"/>
              <a:buNone/>
            </a:pPr>
            <a:r>
              <a:rPr lang="zh-CN" altLang="zh-CN" sz="2000" b="1" smtClean="0"/>
              <a:t>构建数学问题的直观模型。</a:t>
            </a:r>
            <a:endParaRPr lang="zh-CN" altLang="zh-CN" sz="2000" smtClean="0"/>
          </a:p>
          <a:p>
            <a:endParaRPr lang="zh-CN" alt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p:txBody>
          <a:bodyPr/>
          <a:lstStyle/>
          <a:p>
            <a:r>
              <a:rPr lang="zh-CN" altLang="en-US" sz="3200" b="1" smtClean="0"/>
              <a:t>数学运算</a:t>
            </a:r>
          </a:p>
        </p:txBody>
      </p:sp>
      <p:sp>
        <p:nvSpPr>
          <p:cNvPr id="45058" name="内容占位符 2"/>
          <p:cNvSpPr>
            <a:spLocks noGrp="1"/>
          </p:cNvSpPr>
          <p:nvPr>
            <p:ph idx="1"/>
          </p:nvPr>
        </p:nvSpPr>
        <p:spPr/>
        <p:txBody>
          <a:bodyPr/>
          <a:lstStyle/>
          <a:p>
            <a:r>
              <a:rPr lang="en-US" altLang="zh-CN" sz="2400" b="1" smtClean="0"/>
              <a:t>         </a:t>
            </a:r>
          </a:p>
          <a:p>
            <a:r>
              <a:rPr lang="en-US" altLang="zh-CN" sz="2400" b="1" smtClean="0"/>
              <a:t>       </a:t>
            </a:r>
            <a:r>
              <a:rPr lang="zh-CN" altLang="zh-CN" sz="2400" b="1" smtClean="0"/>
              <a:t>数学运算是指在明晰运算对象的基础上，依据运算法则解决数学问题的过程。主要包括：理解运算对象，掌握运算法则，探究运算方向，选择运算方法，设计运算程序，求得运算结果等。</a:t>
            </a:r>
            <a:endParaRPr lang="en-US" altLang="zh-CN" sz="2400" b="1" smtClean="0"/>
          </a:p>
          <a:p>
            <a:r>
              <a:rPr lang="en-US" altLang="zh-CN" sz="2400" b="1" smtClean="0"/>
              <a:t>       </a:t>
            </a:r>
            <a:r>
              <a:rPr lang="zh-CN" altLang="zh-CN" sz="2400" b="1" smtClean="0"/>
              <a:t>主要表现在：</a:t>
            </a:r>
            <a:endParaRPr lang="en-US" altLang="zh-CN" sz="2400" b="1" smtClean="0"/>
          </a:p>
          <a:p>
            <a:pPr algn="ctr">
              <a:buFont typeface="Arial" charset="0"/>
              <a:buNone/>
            </a:pPr>
            <a:r>
              <a:rPr lang="zh-CN" altLang="zh-CN" sz="2000" b="1" smtClean="0"/>
              <a:t>理解运算对象；</a:t>
            </a:r>
            <a:endParaRPr lang="en-US" altLang="zh-CN" sz="2000" b="1" smtClean="0"/>
          </a:p>
          <a:p>
            <a:pPr algn="ctr">
              <a:buFont typeface="Arial" charset="0"/>
              <a:buNone/>
            </a:pPr>
            <a:r>
              <a:rPr lang="zh-CN" altLang="zh-CN" sz="2000" b="1" smtClean="0"/>
              <a:t>掌握运算法则；</a:t>
            </a:r>
            <a:endParaRPr lang="en-US" altLang="zh-CN" sz="2000" b="1" smtClean="0"/>
          </a:p>
          <a:p>
            <a:pPr algn="ctr">
              <a:buFont typeface="Arial" charset="0"/>
              <a:buNone/>
            </a:pPr>
            <a:r>
              <a:rPr lang="zh-CN" altLang="zh-CN" sz="2000" b="1" smtClean="0"/>
              <a:t>探索运算思路；</a:t>
            </a:r>
            <a:endParaRPr lang="en-US" altLang="zh-CN" sz="2000" b="1" smtClean="0"/>
          </a:p>
          <a:p>
            <a:pPr algn="ctr">
              <a:buFont typeface="Arial" charset="0"/>
              <a:buNone/>
            </a:pPr>
            <a:r>
              <a:rPr lang="zh-CN" altLang="zh-CN" sz="2000" b="1" smtClean="0"/>
              <a:t>设计运算程序进行运算。</a:t>
            </a:r>
            <a:endParaRPr lang="zh-CN" altLang="zh-CN" sz="2000" smtClean="0"/>
          </a:p>
          <a:p>
            <a:endParaRPr lang="zh-CN" alt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a:xfrm>
            <a:off x="457200" y="476250"/>
            <a:ext cx="8229600" cy="941388"/>
          </a:xfrm>
        </p:spPr>
        <p:txBody>
          <a:bodyPr/>
          <a:lstStyle/>
          <a:p>
            <a:r>
              <a:rPr lang="zh-CN" altLang="en-US" sz="3200" b="1" smtClean="0"/>
              <a:t>数据分析</a:t>
            </a:r>
          </a:p>
        </p:txBody>
      </p:sp>
      <p:sp>
        <p:nvSpPr>
          <p:cNvPr id="46082" name="内容占位符 2"/>
          <p:cNvSpPr>
            <a:spLocks noGrp="1"/>
          </p:cNvSpPr>
          <p:nvPr>
            <p:ph idx="1"/>
          </p:nvPr>
        </p:nvSpPr>
        <p:spPr/>
        <p:txBody>
          <a:bodyPr/>
          <a:lstStyle/>
          <a:p>
            <a:r>
              <a:rPr lang="en-US" altLang="zh-CN" sz="2400" b="1" smtClean="0"/>
              <a:t>         </a:t>
            </a:r>
          </a:p>
          <a:p>
            <a:r>
              <a:rPr lang="en-US" altLang="zh-CN" sz="2400" b="1" smtClean="0"/>
              <a:t>       </a:t>
            </a:r>
            <a:r>
              <a:rPr lang="zh-CN" altLang="zh-CN" sz="2400" b="1" smtClean="0"/>
              <a:t>数据分析是指针对研究对象获取相关数据，运用统计方法对数据进行整理、分析和推断，形成关于研究对象知识的过程。主要包括：收集数据，整理数据，提取信息，构建模型对信息进行分析、推断，获得结论。</a:t>
            </a:r>
            <a:endParaRPr lang="en-US" altLang="zh-CN" sz="2400" b="1" smtClean="0"/>
          </a:p>
          <a:p>
            <a:r>
              <a:rPr lang="en-US" altLang="zh-CN" sz="2400" b="1" smtClean="0"/>
              <a:t>       </a:t>
            </a:r>
            <a:r>
              <a:rPr lang="zh-CN" altLang="zh-CN" sz="2400" b="1" smtClean="0"/>
              <a:t>主要表现在：</a:t>
            </a:r>
            <a:endParaRPr lang="en-US" altLang="zh-CN" sz="2400" b="1" smtClean="0"/>
          </a:p>
          <a:p>
            <a:pPr algn="ctr">
              <a:buFont typeface="Arial" charset="0"/>
              <a:buNone/>
            </a:pPr>
            <a:r>
              <a:rPr lang="zh-CN" altLang="zh-CN" sz="2000" b="1" smtClean="0"/>
              <a:t>数据获取；</a:t>
            </a:r>
            <a:endParaRPr lang="en-US" altLang="zh-CN" sz="2000" b="1" smtClean="0"/>
          </a:p>
          <a:p>
            <a:pPr algn="ctr">
              <a:buFont typeface="Arial" charset="0"/>
              <a:buNone/>
            </a:pPr>
            <a:r>
              <a:rPr lang="zh-CN" altLang="zh-CN" sz="2000" b="1" smtClean="0"/>
              <a:t>数据分析；</a:t>
            </a:r>
            <a:endParaRPr lang="en-US" altLang="zh-CN" sz="2000" b="1" smtClean="0"/>
          </a:p>
          <a:p>
            <a:pPr algn="ctr">
              <a:buFont typeface="Arial" charset="0"/>
              <a:buNone/>
            </a:pPr>
            <a:r>
              <a:rPr lang="zh-CN" altLang="zh-CN" sz="2000" b="1" smtClean="0"/>
              <a:t>知识构建。</a:t>
            </a:r>
            <a:endParaRPr lang="zh-CN" altLang="zh-CN" sz="2000" smtClean="0"/>
          </a:p>
          <a:p>
            <a:endParaRPr lang="zh-CN" alt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428625"/>
            <a:ext cx="7772400" cy="696913"/>
          </a:xfrm>
        </p:spPr>
        <p:txBody>
          <a:bodyPr rtlCol="0">
            <a:normAutofit fontScale="90000"/>
          </a:bodyPr>
          <a:lstStyle/>
          <a:p>
            <a:pPr fontAlgn="auto">
              <a:spcAft>
                <a:spcPts val="0"/>
              </a:spcAft>
              <a:defRPr/>
            </a:pPr>
            <a:r>
              <a:rPr lang="zh-CN" altLang="en-US" b="1" dirty="0" smtClean="0"/>
              <a:t>课</a:t>
            </a:r>
            <a:r>
              <a:rPr lang="zh-CN" altLang="en-US" b="1" dirty="0"/>
              <a:t>标修订主要变化</a:t>
            </a:r>
            <a:endParaRPr lang="zh-CN" altLang="en-US" dirty="0"/>
          </a:p>
        </p:txBody>
      </p:sp>
      <p:sp>
        <p:nvSpPr>
          <p:cNvPr id="3" name="内容占位符 2"/>
          <p:cNvSpPr>
            <a:spLocks noGrp="1"/>
          </p:cNvSpPr>
          <p:nvPr>
            <p:ph sz="quarter" idx="1"/>
          </p:nvPr>
        </p:nvSpPr>
        <p:spPr>
          <a:xfrm>
            <a:off x="914400" y="1196975"/>
            <a:ext cx="7772400" cy="5375275"/>
          </a:xfrm>
        </p:spPr>
        <p:txBody>
          <a:bodyPr rtlCol="0">
            <a:normAutofit lnSpcReduction="10000"/>
          </a:bodyPr>
          <a:lstStyle/>
          <a:p>
            <a:pPr fontAlgn="auto">
              <a:spcAft>
                <a:spcPts val="0"/>
              </a:spcAft>
              <a:buFont typeface="Arial" pitchFamily="34" charset="0"/>
              <a:buNone/>
              <a:defRPr/>
            </a:pPr>
            <a:endParaRPr lang="en-US" altLang="zh-CN" sz="2800" b="1" dirty="0"/>
          </a:p>
          <a:p>
            <a:pPr fontAlgn="auto">
              <a:spcAft>
                <a:spcPts val="0"/>
              </a:spcAft>
              <a:buFont typeface="Arial" pitchFamily="34" charset="0"/>
              <a:buNone/>
              <a:defRPr/>
            </a:pPr>
            <a:r>
              <a:rPr lang="en-US" altLang="zh-CN" sz="2800" b="1" dirty="0"/>
              <a:t>1.</a:t>
            </a:r>
            <a:r>
              <a:rPr lang="zh-CN" altLang="en-US" sz="2800" b="1" dirty="0"/>
              <a:t>数学核心素养贯穿课程标准始终</a:t>
            </a:r>
            <a:endParaRPr lang="en-US" altLang="zh-CN" sz="2800" b="1" dirty="0"/>
          </a:p>
          <a:p>
            <a:pPr fontAlgn="auto">
              <a:spcAft>
                <a:spcPts val="0"/>
              </a:spcAft>
              <a:buFont typeface="Arial" pitchFamily="34" charset="0"/>
              <a:buNone/>
              <a:defRPr/>
            </a:pPr>
            <a:r>
              <a:rPr lang="en-US" altLang="zh-CN" sz="2800" b="1" dirty="0"/>
              <a:t>2.</a:t>
            </a:r>
            <a:r>
              <a:rPr lang="zh-CN" altLang="en-US" sz="2800" b="1" dirty="0"/>
              <a:t>课程结构</a:t>
            </a:r>
            <a:r>
              <a:rPr lang="en-US" altLang="zh-CN" sz="2400" b="1" dirty="0"/>
              <a:t>——</a:t>
            </a:r>
            <a:r>
              <a:rPr lang="zh-CN" altLang="en-US" sz="2400" b="1" dirty="0"/>
              <a:t>选择性</a:t>
            </a:r>
            <a:endParaRPr lang="en-US" altLang="zh-CN" sz="2400" b="1" dirty="0"/>
          </a:p>
          <a:p>
            <a:pPr fontAlgn="auto">
              <a:spcAft>
                <a:spcPts val="0"/>
              </a:spcAft>
              <a:buFont typeface="Arial" pitchFamily="34" charset="0"/>
              <a:buNone/>
              <a:defRPr/>
            </a:pPr>
            <a:r>
              <a:rPr lang="en-US" altLang="zh-CN" sz="2800" b="1" dirty="0"/>
              <a:t>3.</a:t>
            </a:r>
            <a:r>
              <a:rPr lang="zh-CN" altLang="en-US" sz="2800" b="1" dirty="0"/>
              <a:t>课程内容整体性：</a:t>
            </a:r>
            <a:r>
              <a:rPr lang="zh-CN" altLang="en-US" sz="2400" b="1" dirty="0"/>
              <a:t>主线</a:t>
            </a:r>
            <a:r>
              <a:rPr lang="en-US" altLang="zh-CN" sz="2400" b="1" dirty="0"/>
              <a:t>——</a:t>
            </a:r>
            <a:r>
              <a:rPr lang="zh-CN" altLang="en-US" sz="2400" b="1" dirty="0"/>
              <a:t>主题</a:t>
            </a:r>
            <a:r>
              <a:rPr lang="en-US" altLang="zh-CN" sz="2400" b="1" dirty="0"/>
              <a:t>——</a:t>
            </a:r>
            <a:r>
              <a:rPr lang="zh-CN" altLang="en-US" sz="2400" b="1" dirty="0"/>
              <a:t>核心内容</a:t>
            </a:r>
            <a:endParaRPr lang="en-US" altLang="zh-CN" sz="2400" b="1" dirty="0"/>
          </a:p>
          <a:p>
            <a:pPr fontAlgn="auto">
              <a:spcAft>
                <a:spcPts val="0"/>
              </a:spcAft>
              <a:buFont typeface="Arial" pitchFamily="34" charset="0"/>
              <a:buNone/>
              <a:defRPr/>
            </a:pPr>
            <a:r>
              <a:rPr lang="en-US" altLang="zh-CN" sz="2800" b="1" dirty="0"/>
              <a:t>4.</a:t>
            </a:r>
            <a:r>
              <a:rPr lang="zh-CN" altLang="en-US" sz="2800" b="1" dirty="0"/>
              <a:t>突出课程对评价、考试、命题指导</a:t>
            </a:r>
            <a:endParaRPr lang="en-US" altLang="zh-CN" sz="2800" b="1" dirty="0"/>
          </a:p>
          <a:p>
            <a:pPr fontAlgn="auto">
              <a:spcAft>
                <a:spcPts val="0"/>
              </a:spcAft>
              <a:buFont typeface="Arial" pitchFamily="34" charset="0"/>
              <a:buNone/>
              <a:defRPr/>
            </a:pPr>
            <a:r>
              <a:rPr lang="en-US" altLang="zh-CN" sz="2800" b="1" dirty="0"/>
              <a:t>5.</a:t>
            </a:r>
            <a:r>
              <a:rPr lang="zh-CN" altLang="en-US" sz="2800" b="1" dirty="0"/>
              <a:t>强化基于“素养”的实施建议</a:t>
            </a:r>
            <a:endParaRPr lang="en-US" altLang="zh-CN" sz="2800" b="1" dirty="0"/>
          </a:p>
          <a:p>
            <a:pPr fontAlgn="auto">
              <a:spcAft>
                <a:spcPts val="0"/>
              </a:spcAft>
              <a:buFont typeface="Arial" pitchFamily="34" charset="0"/>
              <a:buNone/>
              <a:defRPr/>
            </a:pPr>
            <a:r>
              <a:rPr lang="en-US" altLang="zh-CN" sz="2800" b="1" dirty="0"/>
              <a:t>6.</a:t>
            </a:r>
            <a:r>
              <a:rPr lang="zh-CN" altLang="en-US" sz="2800" b="1" dirty="0"/>
              <a:t>强调“数学建模与数学探究”落实</a:t>
            </a:r>
            <a:endParaRPr lang="en-US" altLang="zh-CN" sz="2800" b="1" dirty="0"/>
          </a:p>
          <a:p>
            <a:pPr fontAlgn="auto">
              <a:spcAft>
                <a:spcPts val="0"/>
              </a:spcAft>
              <a:buFont typeface="Arial" pitchFamily="34" charset="0"/>
              <a:buNone/>
              <a:defRPr/>
            </a:pPr>
            <a:r>
              <a:rPr lang="en-US" altLang="zh-CN" sz="2800" b="1" dirty="0"/>
              <a:t>7.</a:t>
            </a:r>
            <a:r>
              <a:rPr lang="zh-CN" altLang="en-US" sz="2800" b="1" dirty="0"/>
              <a:t>削支强干</a:t>
            </a:r>
            <a:r>
              <a:rPr lang="en-US" altLang="zh-CN" sz="2800" b="1" dirty="0"/>
              <a:t>——</a:t>
            </a:r>
            <a:r>
              <a:rPr lang="zh-CN" altLang="en-US" sz="2800" b="1" dirty="0"/>
              <a:t>减少必修、选修一内容</a:t>
            </a:r>
            <a:endParaRPr lang="en-US" altLang="zh-CN" sz="2800" b="1" dirty="0"/>
          </a:p>
          <a:p>
            <a:pPr fontAlgn="auto">
              <a:spcAft>
                <a:spcPts val="0"/>
              </a:spcAft>
              <a:buFont typeface="Arial" pitchFamily="34" charset="0"/>
              <a:buNone/>
              <a:defRPr/>
            </a:pPr>
            <a:r>
              <a:rPr lang="en-US" altLang="zh-CN" sz="2800" b="1" dirty="0"/>
              <a:t>8.</a:t>
            </a:r>
            <a:r>
              <a:rPr lang="zh-CN" altLang="en-US" sz="2800" b="1" dirty="0"/>
              <a:t>增加初高中过渡</a:t>
            </a:r>
          </a:p>
          <a:p>
            <a:pPr fontAlgn="auto">
              <a:spcAft>
                <a:spcPts val="0"/>
              </a:spcAft>
              <a:buFont typeface="Arial" pitchFamily="34" charset="0"/>
              <a:buNone/>
              <a:defRPr/>
            </a:pPr>
            <a:endParaRPr lang="zh-CN" altLang="en-US" sz="2800" b="1" dirty="0"/>
          </a:p>
          <a:p>
            <a:pPr fontAlgn="auto">
              <a:spcAft>
                <a:spcPts val="0"/>
              </a:spcAft>
              <a:buFont typeface="Arial" pitchFamily="34" charset="0"/>
              <a:buNone/>
              <a:defRPr/>
            </a:pPr>
            <a:r>
              <a:rPr lang="en-US" altLang="zh-CN" sz="2800" b="1" dirty="0"/>
              <a:t> </a:t>
            </a:r>
            <a:endParaRPr lang="zh-CN" altLang="en-US" sz="2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a:xfrm>
            <a:off x="914400" y="274638"/>
            <a:ext cx="7772400" cy="850900"/>
          </a:xfrm>
        </p:spPr>
        <p:txBody>
          <a:bodyPr/>
          <a:lstStyle/>
          <a:p>
            <a:r>
              <a:rPr lang="zh-CN" altLang="en-US" b="1" smtClean="0"/>
              <a:t> 课标修订主要变化</a:t>
            </a:r>
            <a:endParaRPr lang="zh-CN" altLang="en-US" smtClean="0"/>
          </a:p>
        </p:txBody>
      </p:sp>
      <p:sp>
        <p:nvSpPr>
          <p:cNvPr id="3" name="内容占位符 2"/>
          <p:cNvSpPr>
            <a:spLocks noGrp="1"/>
          </p:cNvSpPr>
          <p:nvPr>
            <p:ph sz="quarter" idx="1"/>
          </p:nvPr>
        </p:nvSpPr>
        <p:spPr>
          <a:xfrm>
            <a:off x="914400" y="1196975"/>
            <a:ext cx="7772400" cy="5375275"/>
          </a:xfrm>
        </p:spPr>
        <p:txBody>
          <a:bodyPr rtlCol="0">
            <a:normAutofit fontScale="92500" lnSpcReduction="10000"/>
          </a:bodyPr>
          <a:lstStyle/>
          <a:p>
            <a:pPr fontAlgn="auto">
              <a:spcAft>
                <a:spcPts val="0"/>
              </a:spcAft>
              <a:buFont typeface="Arial" pitchFamily="34" charset="0"/>
              <a:buNone/>
              <a:defRPr/>
            </a:pPr>
            <a:endParaRPr lang="en-US" altLang="zh-CN" sz="2800" b="1" dirty="0"/>
          </a:p>
          <a:p>
            <a:pPr fontAlgn="auto">
              <a:spcAft>
                <a:spcPts val="0"/>
              </a:spcAft>
              <a:buFont typeface="Arial" pitchFamily="34" charset="0"/>
              <a:buNone/>
              <a:defRPr/>
            </a:pPr>
            <a:r>
              <a:rPr lang="en-US" altLang="zh-CN" sz="2800" b="1" dirty="0"/>
              <a:t>1.</a:t>
            </a:r>
            <a:r>
              <a:rPr lang="zh-CN" altLang="en-US" sz="2800" b="1" dirty="0"/>
              <a:t>数学核心素养贯穿课程标准始终</a:t>
            </a:r>
            <a:endParaRPr lang="en-US" altLang="zh-CN" sz="2800" b="1" dirty="0"/>
          </a:p>
          <a:p>
            <a:pPr fontAlgn="auto">
              <a:spcAft>
                <a:spcPts val="0"/>
              </a:spcAft>
              <a:buFont typeface="Arial" pitchFamily="34" charset="0"/>
              <a:buNone/>
              <a:defRPr/>
            </a:pPr>
            <a:r>
              <a:rPr lang="en-US" altLang="zh-CN" sz="2800" b="1" dirty="0"/>
              <a:t>       </a:t>
            </a:r>
            <a:r>
              <a:rPr lang="zh-CN" altLang="en-US" sz="2400" b="1" dirty="0"/>
              <a:t>课程理念</a:t>
            </a:r>
            <a:endParaRPr lang="en-US" altLang="zh-CN" sz="2400" b="1" dirty="0"/>
          </a:p>
          <a:p>
            <a:pPr fontAlgn="auto">
              <a:spcAft>
                <a:spcPts val="0"/>
              </a:spcAft>
              <a:buFont typeface="Arial" pitchFamily="34" charset="0"/>
              <a:buNone/>
              <a:defRPr/>
            </a:pPr>
            <a:r>
              <a:rPr lang="en-US" altLang="zh-CN" sz="2400" b="1" dirty="0"/>
              <a:t>        </a:t>
            </a:r>
            <a:r>
              <a:rPr lang="zh-CN" altLang="en-US" sz="2400" b="1" dirty="0"/>
              <a:t>课程设计思路</a:t>
            </a:r>
            <a:endParaRPr lang="en-US" altLang="zh-CN" sz="2400" b="1" dirty="0"/>
          </a:p>
          <a:p>
            <a:pPr fontAlgn="auto">
              <a:spcAft>
                <a:spcPts val="0"/>
              </a:spcAft>
              <a:buFont typeface="Arial" pitchFamily="34" charset="0"/>
              <a:buNone/>
              <a:defRPr/>
            </a:pPr>
            <a:r>
              <a:rPr lang="en-US" altLang="zh-CN" sz="2400" b="1" dirty="0"/>
              <a:t>        </a:t>
            </a:r>
            <a:r>
              <a:rPr lang="zh-CN" altLang="en-US" sz="2400" b="1" dirty="0"/>
              <a:t>课程目标</a:t>
            </a:r>
            <a:endParaRPr lang="en-US" altLang="zh-CN" sz="2400" b="1" dirty="0"/>
          </a:p>
          <a:p>
            <a:pPr fontAlgn="auto">
              <a:spcAft>
                <a:spcPts val="0"/>
              </a:spcAft>
              <a:buFont typeface="Arial" pitchFamily="34" charset="0"/>
              <a:buNone/>
              <a:defRPr/>
            </a:pPr>
            <a:r>
              <a:rPr lang="en-US" altLang="zh-CN" sz="2400" b="1" dirty="0"/>
              <a:t>        </a:t>
            </a:r>
            <a:r>
              <a:rPr lang="zh-CN" altLang="en-US" sz="2400" b="1" dirty="0"/>
              <a:t>课程内容</a:t>
            </a:r>
            <a:r>
              <a:rPr lang="en-US" altLang="zh-CN" sz="2000" b="1" dirty="0"/>
              <a:t>—</a:t>
            </a:r>
            <a:r>
              <a:rPr lang="zh-CN" altLang="en-US" sz="2000" b="1" dirty="0"/>
              <a:t>内容标准、学业要求、教学提示</a:t>
            </a:r>
            <a:endParaRPr lang="en-US" altLang="zh-CN" sz="2000" b="1" dirty="0"/>
          </a:p>
          <a:p>
            <a:pPr fontAlgn="auto">
              <a:spcAft>
                <a:spcPts val="0"/>
              </a:spcAft>
              <a:buFont typeface="Arial" pitchFamily="34" charset="0"/>
              <a:buNone/>
              <a:defRPr/>
            </a:pPr>
            <a:r>
              <a:rPr lang="en-US" altLang="zh-CN" sz="2400" b="1" dirty="0"/>
              <a:t>        </a:t>
            </a:r>
            <a:r>
              <a:rPr lang="zh-CN" altLang="en-US" sz="2400" b="1" dirty="0"/>
              <a:t>学业质量标准</a:t>
            </a:r>
            <a:r>
              <a:rPr lang="en-US" altLang="zh-CN" sz="2000" b="1" dirty="0"/>
              <a:t>——</a:t>
            </a:r>
            <a:r>
              <a:rPr lang="zh-CN" altLang="en-US" sz="2000" b="1" dirty="0"/>
              <a:t>必修、选修一、选修二</a:t>
            </a:r>
            <a:endParaRPr lang="en-US" altLang="zh-CN" sz="2000" b="1" dirty="0"/>
          </a:p>
          <a:p>
            <a:pPr fontAlgn="auto">
              <a:spcAft>
                <a:spcPts val="0"/>
              </a:spcAft>
              <a:buFont typeface="Arial" pitchFamily="34" charset="0"/>
              <a:buNone/>
              <a:defRPr/>
            </a:pPr>
            <a:r>
              <a:rPr lang="en-US" altLang="zh-CN" sz="2400" b="1" dirty="0"/>
              <a:t>        </a:t>
            </a:r>
            <a:r>
              <a:rPr lang="zh-CN" altLang="en-US" sz="2400" b="1" dirty="0"/>
              <a:t>实施建议</a:t>
            </a:r>
            <a:r>
              <a:rPr lang="en-US" altLang="zh-CN" sz="2000" b="1" dirty="0"/>
              <a:t>——</a:t>
            </a:r>
            <a:r>
              <a:rPr lang="zh-CN" altLang="en-US" sz="2000" b="1" dirty="0"/>
              <a:t>教学与评价建议</a:t>
            </a:r>
            <a:endParaRPr lang="en-US" altLang="zh-CN" sz="2000" b="1" dirty="0"/>
          </a:p>
          <a:p>
            <a:pPr fontAlgn="auto">
              <a:spcAft>
                <a:spcPts val="0"/>
              </a:spcAft>
              <a:buFont typeface="Arial" pitchFamily="34" charset="0"/>
              <a:buNone/>
              <a:defRPr/>
            </a:pPr>
            <a:r>
              <a:rPr lang="en-US" altLang="zh-CN" sz="2000" b="1" dirty="0"/>
              <a:t>                               ——</a:t>
            </a:r>
            <a:r>
              <a:rPr lang="zh-CN" altLang="en-US" sz="2000" b="1" dirty="0"/>
              <a:t>学业水平考试与高考命题建议</a:t>
            </a:r>
            <a:endParaRPr lang="en-US" altLang="zh-CN" sz="2000" b="1" dirty="0"/>
          </a:p>
          <a:p>
            <a:pPr fontAlgn="auto">
              <a:spcAft>
                <a:spcPts val="0"/>
              </a:spcAft>
              <a:buFont typeface="Arial" pitchFamily="34" charset="0"/>
              <a:buNone/>
              <a:defRPr/>
            </a:pPr>
            <a:r>
              <a:rPr lang="en-US" altLang="zh-CN" sz="2000" b="1" dirty="0"/>
              <a:t>                               ——</a:t>
            </a:r>
            <a:r>
              <a:rPr lang="zh-CN" altLang="en-US" sz="2000" b="1" dirty="0"/>
              <a:t>教科书编写建议</a:t>
            </a:r>
            <a:endParaRPr lang="en-US" altLang="zh-CN" sz="2000" b="1" dirty="0"/>
          </a:p>
          <a:p>
            <a:pPr fontAlgn="auto">
              <a:spcAft>
                <a:spcPts val="0"/>
              </a:spcAft>
              <a:buFont typeface="Arial" pitchFamily="34" charset="0"/>
              <a:buNone/>
              <a:defRPr/>
            </a:pPr>
            <a:r>
              <a:rPr lang="en-US" altLang="zh-CN" sz="2000" b="1" dirty="0"/>
              <a:t>                               ——</a:t>
            </a:r>
            <a:r>
              <a:rPr lang="zh-CN" altLang="en-US" sz="2000" b="1" dirty="0"/>
              <a:t>地方与学校实施建议</a:t>
            </a:r>
          </a:p>
          <a:p>
            <a:pPr fontAlgn="auto">
              <a:spcAft>
                <a:spcPts val="0"/>
              </a:spcAft>
              <a:buFont typeface="Arial" pitchFamily="34" charset="0"/>
              <a:buNone/>
              <a:defRPr/>
            </a:pPr>
            <a:r>
              <a:rPr lang="en-US" altLang="zh-CN" sz="2800" b="1" dirty="0"/>
              <a:t>        </a:t>
            </a:r>
            <a:r>
              <a:rPr lang="zh-CN" altLang="en-US" sz="2400" b="1" dirty="0"/>
              <a:t>案例</a:t>
            </a:r>
          </a:p>
          <a:p>
            <a:pPr fontAlgn="auto">
              <a:spcAft>
                <a:spcPts val="0"/>
              </a:spcAft>
              <a:buFont typeface="Arial" pitchFamily="34" charset="0"/>
              <a:buNone/>
              <a:defRPr/>
            </a:pPr>
            <a:r>
              <a:rPr lang="en-US" altLang="zh-CN" sz="2800" b="1" dirty="0"/>
              <a:t> </a:t>
            </a:r>
            <a:endParaRPr lang="zh-CN" alt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457200" y="274638"/>
            <a:ext cx="8229600" cy="796925"/>
          </a:xfrm>
        </p:spPr>
        <p:txBody>
          <a:bodyPr/>
          <a:lstStyle/>
          <a:p>
            <a:r>
              <a:rPr lang="zh-CN" altLang="en-US" sz="3600" b="1" smtClean="0"/>
              <a:t>背景</a:t>
            </a:r>
          </a:p>
        </p:txBody>
      </p:sp>
      <p:sp>
        <p:nvSpPr>
          <p:cNvPr id="3" name="内容占位符 2"/>
          <p:cNvSpPr>
            <a:spLocks noGrp="1"/>
          </p:cNvSpPr>
          <p:nvPr>
            <p:ph idx="1"/>
          </p:nvPr>
        </p:nvSpPr>
        <p:spPr>
          <a:xfrm>
            <a:off x="457200" y="1143000"/>
            <a:ext cx="8229600" cy="5286375"/>
          </a:xfrm>
        </p:spPr>
        <p:txBody>
          <a:bodyPr rtlCol="0">
            <a:normAutofit lnSpcReduction="10000"/>
          </a:bodyPr>
          <a:lstStyle/>
          <a:p>
            <a:pPr fontAlgn="auto">
              <a:spcAft>
                <a:spcPts val="0"/>
              </a:spcAft>
              <a:buFont typeface="Arial" pitchFamily="34" charset="0"/>
              <a:buChar char="•"/>
              <a:defRPr/>
            </a:pPr>
            <a:r>
              <a:rPr lang="en-US" altLang="zh-CN" sz="2800" b="1" dirty="0" smtClean="0"/>
              <a:t> </a:t>
            </a:r>
            <a:r>
              <a:rPr lang="zh-CN" altLang="en-US" sz="2800" b="1" dirty="0" smtClean="0"/>
              <a:t>习主席论教育：</a:t>
            </a:r>
            <a:r>
              <a:rPr lang="zh-CN" altLang="en-US" sz="2000" b="1" dirty="0" smtClean="0"/>
              <a:t>坚持扎根中国融通中外，立足时代，面向未来，努力建设中国特色，世界水平的现代教育。</a:t>
            </a:r>
            <a:endParaRPr lang="en-US" altLang="zh-CN" sz="2000" b="1" dirty="0" smtClean="0"/>
          </a:p>
          <a:p>
            <a:pPr fontAlgn="auto">
              <a:spcAft>
                <a:spcPts val="0"/>
              </a:spcAft>
              <a:buFont typeface="Arial" pitchFamily="34" charset="0"/>
              <a:buChar char="•"/>
              <a:defRPr/>
            </a:pPr>
            <a:endParaRPr lang="en-US" altLang="zh-CN" sz="900" b="1" dirty="0" smtClean="0"/>
          </a:p>
          <a:p>
            <a:pPr fontAlgn="auto">
              <a:spcAft>
                <a:spcPts val="0"/>
              </a:spcAft>
              <a:buFont typeface="Arial" pitchFamily="34" charset="0"/>
              <a:buChar char="•"/>
              <a:defRPr/>
            </a:pPr>
            <a:r>
              <a:rPr lang="zh-CN" altLang="en-US" sz="2400" b="1" dirty="0" smtClean="0"/>
              <a:t>  “面向世界，勇于进取，树立自信，保持特色”。</a:t>
            </a:r>
            <a:endParaRPr lang="en-US" altLang="zh-CN" sz="2400" b="1" dirty="0" smtClean="0"/>
          </a:p>
          <a:p>
            <a:pPr fontAlgn="auto">
              <a:spcAft>
                <a:spcPts val="0"/>
              </a:spcAft>
              <a:buFont typeface="Arial" pitchFamily="34" charset="0"/>
              <a:buChar char="•"/>
              <a:defRPr/>
            </a:pPr>
            <a:endParaRPr lang="en-US" altLang="zh-CN" sz="900" b="1" dirty="0" smtClean="0"/>
          </a:p>
          <a:p>
            <a:pPr fontAlgn="auto">
              <a:spcAft>
                <a:spcPts val="0"/>
              </a:spcAft>
              <a:buFont typeface="Arial" pitchFamily="34" charset="0"/>
              <a:buChar char="•"/>
              <a:defRPr/>
            </a:pPr>
            <a:r>
              <a:rPr lang="zh-CN" altLang="en-US" sz="2400" b="1" dirty="0" smtClean="0"/>
              <a:t> “我国有独特的历史，独特的文化，独特的国情，决定了我国必须走自己的教育发展道路”。</a:t>
            </a:r>
            <a:endParaRPr lang="en-US" altLang="zh-CN" sz="2400" b="1" dirty="0" smtClean="0"/>
          </a:p>
          <a:p>
            <a:pPr fontAlgn="auto">
              <a:spcAft>
                <a:spcPts val="0"/>
              </a:spcAft>
              <a:buFont typeface="Arial" pitchFamily="34" charset="0"/>
              <a:buChar char="•"/>
              <a:defRPr/>
            </a:pPr>
            <a:endParaRPr lang="en-US" altLang="zh-CN" sz="900" b="1" dirty="0" smtClean="0"/>
          </a:p>
          <a:p>
            <a:pPr fontAlgn="auto">
              <a:spcAft>
                <a:spcPts val="0"/>
              </a:spcAft>
              <a:buFont typeface="Arial" pitchFamily="34" charset="0"/>
              <a:buChar char="•"/>
              <a:defRPr/>
            </a:pPr>
            <a:r>
              <a:rPr lang="zh-CN" altLang="en-US" sz="2400" b="1" dirty="0" smtClean="0"/>
              <a:t>     世界水平，核心在质量，竞争力与国际影响力。研判世界教育发展水平，在世界教育发展格局的坐标中认识我国教育的历史方位。</a:t>
            </a:r>
            <a:endParaRPr lang="en-US" altLang="zh-CN" sz="2400" b="1" dirty="0" smtClean="0"/>
          </a:p>
          <a:p>
            <a:pPr fontAlgn="auto">
              <a:spcAft>
                <a:spcPts val="0"/>
              </a:spcAft>
              <a:buFont typeface="Arial" pitchFamily="34" charset="0"/>
              <a:buChar char="•"/>
              <a:defRPr/>
            </a:pPr>
            <a:endParaRPr lang="en-US" altLang="zh-CN" sz="900" b="1" dirty="0" smtClean="0"/>
          </a:p>
          <a:p>
            <a:pPr fontAlgn="auto">
              <a:spcAft>
                <a:spcPts val="0"/>
              </a:spcAft>
              <a:buFont typeface="Arial" pitchFamily="34" charset="0"/>
              <a:buChar char="•"/>
              <a:defRPr/>
            </a:pPr>
            <a:r>
              <a:rPr lang="en-US" altLang="zh-CN" sz="2400" dirty="0" smtClean="0"/>
              <a:t>     </a:t>
            </a:r>
            <a:r>
              <a:rPr lang="zh-CN" altLang="en-US" sz="2400" b="1" dirty="0" smtClean="0"/>
              <a:t>积极参与国际教育组织活动，主动在全球教育发展议题上提出新主张，新倡议和新方案，主动参与国际教育规则和标准制定，让国际社会听到中国声音，看到中国方案，积极参与全球教育治理，赢得教育领域全球共赢。</a:t>
            </a:r>
            <a:endParaRPr lang="zh-CN" altLang="en-US" sz="24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500063"/>
            <a:ext cx="7772400" cy="625475"/>
          </a:xfrm>
        </p:spPr>
        <p:txBody>
          <a:bodyPr rtlCol="0">
            <a:normAutofit fontScale="90000"/>
          </a:bodyPr>
          <a:lstStyle/>
          <a:p>
            <a:pPr fontAlgn="auto">
              <a:spcAft>
                <a:spcPts val="0"/>
              </a:spcAft>
              <a:defRPr/>
            </a:pPr>
            <a:r>
              <a:rPr lang="zh-CN" altLang="en-US" b="1" dirty="0" smtClean="0"/>
              <a:t> 课</a:t>
            </a:r>
            <a:r>
              <a:rPr lang="zh-CN" altLang="en-US" b="1" dirty="0"/>
              <a:t>标修订主要变化</a:t>
            </a:r>
            <a:endParaRPr lang="zh-CN" altLang="en-US" dirty="0"/>
          </a:p>
        </p:txBody>
      </p:sp>
      <p:sp>
        <p:nvSpPr>
          <p:cNvPr id="3" name="内容占位符 2"/>
          <p:cNvSpPr>
            <a:spLocks noGrp="1"/>
          </p:cNvSpPr>
          <p:nvPr>
            <p:ph sz="quarter" idx="1"/>
          </p:nvPr>
        </p:nvSpPr>
        <p:spPr>
          <a:xfrm>
            <a:off x="684213" y="1285875"/>
            <a:ext cx="8208962" cy="5072063"/>
          </a:xfrm>
        </p:spPr>
        <p:txBody>
          <a:bodyPr rtlCol="0">
            <a:normAutofit/>
          </a:bodyPr>
          <a:lstStyle/>
          <a:p>
            <a:pPr fontAlgn="auto">
              <a:spcAft>
                <a:spcPts val="0"/>
              </a:spcAft>
              <a:buFont typeface="Arial" pitchFamily="34" charset="0"/>
              <a:buNone/>
              <a:defRPr/>
            </a:pPr>
            <a:r>
              <a:rPr lang="en-US" altLang="zh-CN" sz="2800" b="1" dirty="0"/>
              <a:t>2.</a:t>
            </a:r>
            <a:r>
              <a:rPr lang="zh-CN" altLang="en-US" sz="2800" b="1" dirty="0"/>
              <a:t>课程结构</a:t>
            </a:r>
            <a:r>
              <a:rPr lang="en-US" altLang="zh-CN" sz="2400" b="1" dirty="0"/>
              <a:t>——</a:t>
            </a:r>
            <a:r>
              <a:rPr lang="zh-CN" altLang="en-US" sz="2400" b="1" dirty="0"/>
              <a:t>选择性</a:t>
            </a:r>
            <a:endParaRPr lang="en-US" altLang="zh-CN" sz="2400" b="1" dirty="0"/>
          </a:p>
          <a:p>
            <a:pPr marL="0" indent="363538" fontAlgn="auto">
              <a:lnSpc>
                <a:spcPct val="150000"/>
              </a:lnSpc>
              <a:spcAft>
                <a:spcPts val="0"/>
              </a:spcAft>
              <a:buFont typeface="Arial" pitchFamily="34" charset="0"/>
              <a:buNone/>
              <a:defRPr/>
            </a:pPr>
            <a:r>
              <a:rPr lang="zh-CN" altLang="en-US" sz="2400" b="1" dirty="0"/>
              <a:t>高中数学课程分为必修课程</a:t>
            </a:r>
            <a:r>
              <a:rPr lang="zh-CN" altLang="en-US" sz="2400" b="1" dirty="0" smtClean="0"/>
              <a:t>、选择必修课程</a:t>
            </a:r>
            <a:r>
              <a:rPr lang="zh-CN" altLang="en-US" sz="2400" b="1" dirty="0"/>
              <a:t>和</a:t>
            </a:r>
            <a:r>
              <a:rPr lang="zh-CN" altLang="en-US" sz="2400" b="1" dirty="0" smtClean="0"/>
              <a:t>选修课程</a:t>
            </a:r>
            <a:r>
              <a:rPr lang="zh-CN" altLang="en-US" sz="2400" b="1" dirty="0"/>
              <a:t>。</a:t>
            </a:r>
            <a:endParaRPr lang="en-US" altLang="zh-CN" sz="2400" b="1" dirty="0"/>
          </a:p>
          <a:p>
            <a:pPr marL="0" indent="363538" fontAlgn="auto">
              <a:lnSpc>
                <a:spcPct val="150000"/>
              </a:lnSpc>
              <a:spcAft>
                <a:spcPts val="0"/>
              </a:spcAft>
              <a:buFont typeface="Arial" pitchFamily="34" charset="0"/>
              <a:buNone/>
              <a:defRPr/>
            </a:pPr>
            <a:r>
              <a:rPr lang="zh-CN" altLang="en-US" sz="2400" b="1" dirty="0"/>
              <a:t>必修课程面向全体学生，是高中毕业的内容要求；</a:t>
            </a:r>
            <a:endParaRPr lang="en-US" altLang="zh-CN" sz="2400" b="1" dirty="0"/>
          </a:p>
          <a:p>
            <a:pPr marL="0" indent="363538" fontAlgn="auto">
              <a:lnSpc>
                <a:spcPct val="150000"/>
              </a:lnSpc>
              <a:spcAft>
                <a:spcPts val="0"/>
              </a:spcAft>
              <a:buFont typeface="Arial" pitchFamily="34" charset="0"/>
              <a:buNone/>
              <a:defRPr/>
            </a:pPr>
            <a:r>
              <a:rPr lang="zh-CN" altLang="en-US" sz="2400" b="1" dirty="0" smtClean="0"/>
              <a:t>选择必修课程</a:t>
            </a:r>
            <a:r>
              <a:rPr lang="zh-CN" altLang="en-US" sz="2400" b="1" dirty="0"/>
              <a:t>面向准备进入普通高等院校学习的学生，必修课程</a:t>
            </a:r>
            <a:r>
              <a:rPr lang="zh-CN" altLang="en-US" sz="2400" b="1" dirty="0" smtClean="0"/>
              <a:t>与选择必修课程</a:t>
            </a:r>
            <a:r>
              <a:rPr lang="zh-CN" altLang="en-US" sz="2400" b="1" dirty="0"/>
              <a:t>是高考的内容要求；</a:t>
            </a:r>
            <a:endParaRPr lang="en-US" altLang="zh-CN" sz="2400" b="1" dirty="0"/>
          </a:p>
          <a:p>
            <a:pPr marL="0" indent="363538" fontAlgn="auto">
              <a:lnSpc>
                <a:spcPct val="150000"/>
              </a:lnSpc>
              <a:spcAft>
                <a:spcPts val="0"/>
              </a:spcAft>
              <a:buFont typeface="Arial" pitchFamily="34" charset="0"/>
              <a:buNone/>
              <a:defRPr/>
            </a:pPr>
            <a:r>
              <a:rPr lang="zh-CN" altLang="en-US" sz="2400" b="1" dirty="0" smtClean="0"/>
              <a:t>选修课程</a:t>
            </a:r>
            <a:r>
              <a:rPr lang="zh-CN" altLang="en-US" sz="2400" b="1" dirty="0"/>
              <a:t>为不同学生的发展提供不同的选择。</a:t>
            </a:r>
          </a:p>
          <a:p>
            <a:pPr fontAlgn="auto">
              <a:spcAft>
                <a:spcPts val="0"/>
              </a:spcAft>
              <a:buFont typeface="Arial" pitchFamily="34" charset="0"/>
              <a:buNone/>
              <a:defRPr/>
            </a:pPr>
            <a:endParaRPr lang="zh-CN" altLang="en-US" sz="2800" b="1" dirty="0"/>
          </a:p>
          <a:p>
            <a:pPr fontAlgn="auto">
              <a:spcAft>
                <a:spcPts val="0"/>
              </a:spcAft>
              <a:buFont typeface="Arial" pitchFamily="34" charset="0"/>
              <a:buNone/>
              <a:defRPr/>
            </a:pPr>
            <a:r>
              <a:rPr lang="en-US" altLang="zh-CN" sz="2800" b="1" dirty="0"/>
              <a:t> </a:t>
            </a:r>
            <a:endParaRPr lang="zh-CN" altLang="en-US" sz="28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2"/>
          <p:cNvGrpSpPr>
            <a:grpSpLocks/>
          </p:cNvGrpSpPr>
          <p:nvPr/>
        </p:nvGrpSpPr>
        <p:grpSpPr bwMode="auto">
          <a:xfrm>
            <a:off x="500063" y="71438"/>
            <a:ext cx="8501062" cy="6688137"/>
            <a:chOff x="732" y="1598"/>
            <a:chExt cx="10158" cy="10533"/>
          </a:xfrm>
        </p:grpSpPr>
        <p:grpSp>
          <p:nvGrpSpPr>
            <p:cNvPr id="50178" name="Group 3"/>
            <p:cNvGrpSpPr>
              <a:grpSpLocks/>
            </p:cNvGrpSpPr>
            <p:nvPr/>
          </p:nvGrpSpPr>
          <p:grpSpPr bwMode="auto">
            <a:xfrm>
              <a:off x="732" y="3366"/>
              <a:ext cx="2617" cy="6929"/>
              <a:chOff x="2745" y="1998"/>
              <a:chExt cx="2078" cy="6929"/>
            </a:xfrm>
          </p:grpSpPr>
          <p:sp>
            <p:nvSpPr>
              <p:cNvPr id="50219" name="Text Box 24"/>
              <p:cNvSpPr txBox="1">
                <a:spLocks noChangeArrowheads="1"/>
              </p:cNvSpPr>
              <p:nvPr/>
            </p:nvSpPr>
            <p:spPr bwMode="auto">
              <a:xfrm>
                <a:off x="2745" y="5189"/>
                <a:ext cx="970"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zh-CN" altLang="en-US" sz="1600">
                    <a:latin typeface="Calibri" pitchFamily="34" charset="0"/>
                  </a:rPr>
                  <a:t>高中数学</a:t>
                </a:r>
                <a:endParaRPr lang="zh-CN" altLang="en-US" sz="1600"/>
              </a:p>
            </p:txBody>
          </p:sp>
          <p:cxnSp>
            <p:nvCxnSpPr>
              <p:cNvPr id="50220" name="AutoShape 41"/>
              <p:cNvCxnSpPr>
                <a:cxnSpLocks noChangeShapeType="1"/>
              </p:cNvCxnSpPr>
              <p:nvPr/>
            </p:nvCxnSpPr>
            <p:spPr bwMode="auto">
              <a:xfrm>
                <a:off x="3715" y="5473"/>
                <a:ext cx="1108" cy="0"/>
              </a:xfrm>
              <a:prstGeom prst="straightConnector1">
                <a:avLst/>
              </a:prstGeom>
              <a:noFill/>
              <a:ln w="15875">
                <a:solidFill>
                  <a:srgbClr val="000000"/>
                </a:solidFill>
                <a:round/>
                <a:headEnd/>
                <a:tailEnd/>
              </a:ln>
            </p:spPr>
          </p:cxnSp>
          <p:cxnSp>
            <p:nvCxnSpPr>
              <p:cNvPr id="50221" name="AutoShape 42"/>
              <p:cNvCxnSpPr>
                <a:cxnSpLocks noChangeShapeType="1"/>
              </p:cNvCxnSpPr>
              <p:nvPr/>
            </p:nvCxnSpPr>
            <p:spPr bwMode="auto">
              <a:xfrm>
                <a:off x="4172" y="1998"/>
                <a:ext cx="1" cy="6929"/>
              </a:xfrm>
              <a:prstGeom prst="straightConnector1">
                <a:avLst/>
              </a:prstGeom>
              <a:noFill/>
              <a:ln w="15875">
                <a:solidFill>
                  <a:srgbClr val="000000"/>
                </a:solidFill>
                <a:round/>
                <a:headEnd/>
                <a:tailEnd/>
              </a:ln>
            </p:spPr>
          </p:cxnSp>
          <p:cxnSp>
            <p:nvCxnSpPr>
              <p:cNvPr id="50222" name="AutoShape 43"/>
              <p:cNvCxnSpPr>
                <a:cxnSpLocks noChangeShapeType="1"/>
              </p:cNvCxnSpPr>
              <p:nvPr/>
            </p:nvCxnSpPr>
            <p:spPr bwMode="auto">
              <a:xfrm>
                <a:off x="4172" y="1999"/>
                <a:ext cx="651" cy="0"/>
              </a:xfrm>
              <a:prstGeom prst="straightConnector1">
                <a:avLst/>
              </a:prstGeom>
              <a:noFill/>
              <a:ln w="15875">
                <a:solidFill>
                  <a:srgbClr val="000000"/>
                </a:solidFill>
                <a:round/>
                <a:headEnd/>
                <a:tailEnd/>
              </a:ln>
            </p:spPr>
          </p:cxnSp>
        </p:grpSp>
        <p:grpSp>
          <p:nvGrpSpPr>
            <p:cNvPr id="50179" name="Group 8"/>
            <p:cNvGrpSpPr>
              <a:grpSpLocks/>
            </p:cNvGrpSpPr>
            <p:nvPr/>
          </p:nvGrpSpPr>
          <p:grpSpPr bwMode="auto">
            <a:xfrm>
              <a:off x="3349" y="1598"/>
              <a:ext cx="6659" cy="3492"/>
              <a:chOff x="4823" y="230"/>
              <a:chExt cx="5288" cy="3492"/>
            </a:xfrm>
          </p:grpSpPr>
          <p:cxnSp>
            <p:nvCxnSpPr>
              <p:cNvPr id="50206" name="AutoShape 51"/>
              <p:cNvCxnSpPr>
                <a:cxnSpLocks noChangeShapeType="1"/>
              </p:cNvCxnSpPr>
              <p:nvPr/>
            </p:nvCxnSpPr>
            <p:spPr bwMode="auto">
              <a:xfrm>
                <a:off x="6563" y="461"/>
                <a:ext cx="13" cy="2988"/>
              </a:xfrm>
              <a:prstGeom prst="straightConnector1">
                <a:avLst/>
              </a:prstGeom>
              <a:noFill/>
              <a:ln w="15875">
                <a:solidFill>
                  <a:srgbClr val="000000"/>
                </a:solidFill>
                <a:round/>
                <a:headEnd/>
                <a:tailEnd/>
              </a:ln>
            </p:spPr>
          </p:cxnSp>
          <p:sp>
            <p:nvSpPr>
              <p:cNvPr id="50207" name="Text Box 25"/>
              <p:cNvSpPr txBox="1">
                <a:spLocks noChangeArrowheads="1"/>
              </p:cNvSpPr>
              <p:nvPr/>
            </p:nvSpPr>
            <p:spPr bwMode="auto">
              <a:xfrm>
                <a:off x="4823" y="1683"/>
                <a:ext cx="1059"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zh-CN" altLang="en-US" sz="1600">
                    <a:latin typeface="Calibri" pitchFamily="34" charset="0"/>
                  </a:rPr>
                  <a:t>必修</a:t>
                </a:r>
                <a:endParaRPr lang="zh-CN" altLang="en-US" sz="1600"/>
              </a:p>
            </p:txBody>
          </p:sp>
          <p:sp>
            <p:nvSpPr>
              <p:cNvPr id="50208" name="Text Box 28"/>
              <p:cNvSpPr txBox="1">
                <a:spLocks noChangeArrowheads="1"/>
              </p:cNvSpPr>
              <p:nvPr/>
            </p:nvSpPr>
            <p:spPr bwMode="auto">
              <a:xfrm>
                <a:off x="7402" y="230"/>
                <a:ext cx="1889"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zh-CN" altLang="en-US" sz="1600">
                    <a:latin typeface="Calibri" pitchFamily="34" charset="0"/>
                  </a:rPr>
                  <a:t>预备知识</a:t>
                </a:r>
                <a:endParaRPr lang="zh-CN" altLang="en-US" sz="1600"/>
              </a:p>
            </p:txBody>
          </p:sp>
          <p:sp>
            <p:nvSpPr>
              <p:cNvPr id="50209" name="Text Box 29"/>
              <p:cNvSpPr txBox="1">
                <a:spLocks noChangeArrowheads="1"/>
              </p:cNvSpPr>
              <p:nvPr/>
            </p:nvSpPr>
            <p:spPr bwMode="auto">
              <a:xfrm>
                <a:off x="7402" y="950"/>
                <a:ext cx="1889"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zh-CN" altLang="en-US" sz="1600">
                    <a:latin typeface="Calibri" pitchFamily="34" charset="0"/>
                  </a:rPr>
                  <a:t>函数</a:t>
                </a:r>
                <a:endParaRPr lang="zh-CN" altLang="en-US" sz="1600"/>
              </a:p>
            </p:txBody>
          </p:sp>
          <p:sp>
            <p:nvSpPr>
              <p:cNvPr id="50210" name="Text Box 30"/>
              <p:cNvSpPr txBox="1">
                <a:spLocks noChangeArrowheads="1"/>
              </p:cNvSpPr>
              <p:nvPr/>
            </p:nvSpPr>
            <p:spPr bwMode="auto">
              <a:xfrm>
                <a:off x="7402" y="1692"/>
                <a:ext cx="1889"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zh-CN" altLang="en-US" sz="1600">
                    <a:latin typeface="Calibri" pitchFamily="34" charset="0"/>
                  </a:rPr>
                  <a:t>几何与代数</a:t>
                </a:r>
                <a:endParaRPr lang="zh-CN" altLang="en-US" sz="1600"/>
              </a:p>
            </p:txBody>
          </p:sp>
          <p:sp>
            <p:nvSpPr>
              <p:cNvPr id="50211" name="Text Box 31"/>
              <p:cNvSpPr txBox="1">
                <a:spLocks noChangeArrowheads="1"/>
              </p:cNvSpPr>
              <p:nvPr/>
            </p:nvSpPr>
            <p:spPr bwMode="auto">
              <a:xfrm>
                <a:off x="7402" y="2434"/>
                <a:ext cx="1889"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zh-CN" altLang="en-US" sz="1600">
                    <a:latin typeface="Calibri" pitchFamily="34" charset="0"/>
                  </a:rPr>
                  <a:t>统计与概率</a:t>
                </a:r>
                <a:endParaRPr lang="zh-CN" altLang="en-US" sz="1600"/>
              </a:p>
            </p:txBody>
          </p:sp>
          <p:cxnSp>
            <p:nvCxnSpPr>
              <p:cNvPr id="50212" name="AutoShape 50"/>
              <p:cNvCxnSpPr>
                <a:cxnSpLocks noChangeShapeType="1"/>
              </p:cNvCxnSpPr>
              <p:nvPr/>
            </p:nvCxnSpPr>
            <p:spPr bwMode="auto">
              <a:xfrm>
                <a:off x="5914" y="2009"/>
                <a:ext cx="629" cy="0"/>
              </a:xfrm>
              <a:prstGeom prst="straightConnector1">
                <a:avLst/>
              </a:prstGeom>
              <a:noFill/>
              <a:ln w="15875">
                <a:solidFill>
                  <a:srgbClr val="000000"/>
                </a:solidFill>
                <a:round/>
                <a:headEnd/>
                <a:tailEnd/>
              </a:ln>
            </p:spPr>
          </p:cxnSp>
          <p:cxnSp>
            <p:nvCxnSpPr>
              <p:cNvPr id="50213" name="AutoShape 52"/>
              <p:cNvCxnSpPr>
                <a:cxnSpLocks noChangeShapeType="1"/>
              </p:cNvCxnSpPr>
              <p:nvPr/>
            </p:nvCxnSpPr>
            <p:spPr bwMode="auto">
              <a:xfrm>
                <a:off x="6595" y="2718"/>
                <a:ext cx="827" cy="1"/>
              </a:xfrm>
              <a:prstGeom prst="straightConnector1">
                <a:avLst/>
              </a:prstGeom>
              <a:noFill/>
              <a:ln w="15875">
                <a:solidFill>
                  <a:srgbClr val="000000"/>
                </a:solidFill>
                <a:round/>
                <a:headEnd/>
                <a:tailEnd/>
              </a:ln>
            </p:spPr>
          </p:cxnSp>
          <p:cxnSp>
            <p:nvCxnSpPr>
              <p:cNvPr id="50214" name="AutoShape 53"/>
              <p:cNvCxnSpPr>
                <a:cxnSpLocks noChangeShapeType="1"/>
              </p:cNvCxnSpPr>
              <p:nvPr/>
            </p:nvCxnSpPr>
            <p:spPr bwMode="auto">
              <a:xfrm>
                <a:off x="6561" y="470"/>
                <a:ext cx="841" cy="1"/>
              </a:xfrm>
              <a:prstGeom prst="straightConnector1">
                <a:avLst/>
              </a:prstGeom>
              <a:noFill/>
              <a:ln w="15875">
                <a:solidFill>
                  <a:srgbClr val="000000"/>
                </a:solidFill>
                <a:round/>
                <a:headEnd/>
                <a:tailEnd/>
              </a:ln>
            </p:spPr>
          </p:cxnSp>
          <p:cxnSp>
            <p:nvCxnSpPr>
              <p:cNvPr id="50215" name="AutoShape 54"/>
              <p:cNvCxnSpPr>
                <a:cxnSpLocks noChangeShapeType="1"/>
              </p:cNvCxnSpPr>
              <p:nvPr/>
            </p:nvCxnSpPr>
            <p:spPr bwMode="auto">
              <a:xfrm>
                <a:off x="6543" y="2008"/>
                <a:ext cx="827" cy="1"/>
              </a:xfrm>
              <a:prstGeom prst="straightConnector1">
                <a:avLst/>
              </a:prstGeom>
              <a:noFill/>
              <a:ln w="15875">
                <a:solidFill>
                  <a:srgbClr val="000000"/>
                </a:solidFill>
                <a:round/>
                <a:headEnd/>
                <a:tailEnd/>
              </a:ln>
            </p:spPr>
          </p:cxnSp>
          <p:cxnSp>
            <p:nvCxnSpPr>
              <p:cNvPr id="50216" name="AutoShape 55"/>
              <p:cNvCxnSpPr>
                <a:cxnSpLocks noChangeShapeType="1"/>
              </p:cNvCxnSpPr>
              <p:nvPr/>
            </p:nvCxnSpPr>
            <p:spPr bwMode="auto">
              <a:xfrm>
                <a:off x="6576" y="1245"/>
                <a:ext cx="827" cy="1"/>
              </a:xfrm>
              <a:prstGeom prst="straightConnector1">
                <a:avLst/>
              </a:prstGeom>
              <a:noFill/>
              <a:ln w="15875">
                <a:solidFill>
                  <a:srgbClr val="000000"/>
                </a:solidFill>
                <a:round/>
                <a:headEnd/>
                <a:tailEnd/>
              </a:ln>
            </p:spPr>
          </p:cxnSp>
          <p:sp>
            <p:nvSpPr>
              <p:cNvPr id="50217" name="Text Box 31"/>
              <p:cNvSpPr txBox="1">
                <a:spLocks noChangeArrowheads="1"/>
              </p:cNvSpPr>
              <p:nvPr/>
            </p:nvSpPr>
            <p:spPr bwMode="auto">
              <a:xfrm>
                <a:off x="7387" y="3165"/>
                <a:ext cx="2724"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zh-CN" altLang="en-US" sz="1600">
                    <a:latin typeface="Calibri" pitchFamily="34" charset="0"/>
                  </a:rPr>
                  <a:t>数学建模活动与数学探究活动</a:t>
                </a:r>
                <a:endParaRPr lang="zh-CN" altLang="en-US" sz="1600">
                  <a:latin typeface="Times New Roman" pitchFamily="18" charset="0"/>
                </a:endParaRPr>
              </a:p>
            </p:txBody>
          </p:sp>
          <p:cxnSp>
            <p:nvCxnSpPr>
              <p:cNvPr id="50218" name="AutoShape 52"/>
              <p:cNvCxnSpPr>
                <a:cxnSpLocks noChangeShapeType="1"/>
              </p:cNvCxnSpPr>
              <p:nvPr/>
            </p:nvCxnSpPr>
            <p:spPr bwMode="auto">
              <a:xfrm>
                <a:off x="6572" y="3449"/>
                <a:ext cx="827" cy="1"/>
              </a:xfrm>
              <a:prstGeom prst="straightConnector1">
                <a:avLst/>
              </a:prstGeom>
              <a:noFill/>
              <a:ln w="15875">
                <a:solidFill>
                  <a:srgbClr val="000000"/>
                </a:solidFill>
                <a:round/>
                <a:headEnd/>
                <a:tailEnd/>
              </a:ln>
            </p:spPr>
          </p:cxnSp>
        </p:grpSp>
        <p:grpSp>
          <p:nvGrpSpPr>
            <p:cNvPr id="50180" name="Group 22"/>
            <p:cNvGrpSpPr>
              <a:grpSpLocks/>
            </p:cNvGrpSpPr>
            <p:nvPr/>
          </p:nvGrpSpPr>
          <p:grpSpPr bwMode="auto">
            <a:xfrm>
              <a:off x="3349" y="5390"/>
              <a:ext cx="6659" cy="2781"/>
              <a:chOff x="4823" y="4022"/>
              <a:chExt cx="5288" cy="2781"/>
            </a:xfrm>
          </p:grpSpPr>
          <p:sp>
            <p:nvSpPr>
              <p:cNvPr id="50195" name="Text Box 26"/>
              <p:cNvSpPr txBox="1">
                <a:spLocks noChangeArrowheads="1"/>
              </p:cNvSpPr>
              <p:nvPr/>
            </p:nvSpPr>
            <p:spPr bwMode="auto">
              <a:xfrm>
                <a:off x="4823" y="5200"/>
                <a:ext cx="1179"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zh-CN" altLang="en-US" sz="1600">
                    <a:latin typeface="Calibri" pitchFamily="34" charset="0"/>
                  </a:rPr>
                  <a:t>选择必修</a:t>
                </a:r>
                <a:endParaRPr lang="zh-CN" altLang="zh-CN" sz="1600"/>
              </a:p>
            </p:txBody>
          </p:sp>
          <p:sp>
            <p:nvSpPr>
              <p:cNvPr id="50196" name="Text Box 32"/>
              <p:cNvSpPr txBox="1">
                <a:spLocks noChangeArrowheads="1"/>
              </p:cNvSpPr>
              <p:nvPr/>
            </p:nvSpPr>
            <p:spPr bwMode="auto">
              <a:xfrm>
                <a:off x="7369" y="4022"/>
                <a:ext cx="1889"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zh-CN" altLang="en-US" sz="1600">
                    <a:latin typeface="Calibri" pitchFamily="34" charset="0"/>
                  </a:rPr>
                  <a:t>函数</a:t>
                </a:r>
                <a:endParaRPr lang="zh-CN" altLang="en-US" sz="1600"/>
              </a:p>
            </p:txBody>
          </p:sp>
          <p:sp>
            <p:nvSpPr>
              <p:cNvPr id="50197" name="Text Box 33"/>
              <p:cNvSpPr txBox="1">
                <a:spLocks noChangeArrowheads="1"/>
              </p:cNvSpPr>
              <p:nvPr/>
            </p:nvSpPr>
            <p:spPr bwMode="auto">
              <a:xfrm>
                <a:off x="7354" y="4730"/>
                <a:ext cx="1890"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zh-CN" altLang="en-US" sz="1600">
                    <a:latin typeface="Calibri" pitchFamily="34" charset="0"/>
                  </a:rPr>
                  <a:t>几何与代数</a:t>
                </a:r>
                <a:endParaRPr lang="zh-CN" altLang="en-US" sz="1600"/>
              </a:p>
            </p:txBody>
          </p:sp>
          <p:cxnSp>
            <p:nvCxnSpPr>
              <p:cNvPr id="50198" name="AutoShape 45"/>
              <p:cNvCxnSpPr>
                <a:cxnSpLocks noChangeShapeType="1"/>
              </p:cNvCxnSpPr>
              <p:nvPr/>
            </p:nvCxnSpPr>
            <p:spPr bwMode="auto">
              <a:xfrm flipV="1">
                <a:off x="6002" y="5473"/>
                <a:ext cx="627" cy="10"/>
              </a:xfrm>
              <a:prstGeom prst="straightConnector1">
                <a:avLst/>
              </a:prstGeom>
              <a:noFill/>
              <a:ln w="15875">
                <a:solidFill>
                  <a:srgbClr val="000000"/>
                </a:solidFill>
                <a:round/>
                <a:headEnd/>
                <a:tailEnd/>
              </a:ln>
            </p:spPr>
          </p:cxnSp>
          <p:cxnSp>
            <p:nvCxnSpPr>
              <p:cNvPr id="50199" name="AutoShape 46"/>
              <p:cNvCxnSpPr>
                <a:cxnSpLocks noChangeShapeType="1"/>
              </p:cNvCxnSpPr>
              <p:nvPr/>
            </p:nvCxnSpPr>
            <p:spPr bwMode="auto">
              <a:xfrm>
                <a:off x="6662" y="4351"/>
                <a:ext cx="1" cy="2234"/>
              </a:xfrm>
              <a:prstGeom prst="straightConnector1">
                <a:avLst/>
              </a:prstGeom>
              <a:noFill/>
              <a:ln w="15875">
                <a:solidFill>
                  <a:srgbClr val="000000"/>
                </a:solidFill>
                <a:round/>
                <a:headEnd/>
                <a:tailEnd/>
              </a:ln>
            </p:spPr>
          </p:cxnSp>
          <p:cxnSp>
            <p:nvCxnSpPr>
              <p:cNvPr id="50200" name="AutoShape 48"/>
              <p:cNvCxnSpPr>
                <a:cxnSpLocks noChangeShapeType="1"/>
              </p:cNvCxnSpPr>
              <p:nvPr/>
            </p:nvCxnSpPr>
            <p:spPr bwMode="auto">
              <a:xfrm>
                <a:off x="6663" y="5815"/>
                <a:ext cx="717" cy="1"/>
              </a:xfrm>
              <a:prstGeom prst="straightConnector1">
                <a:avLst/>
              </a:prstGeom>
              <a:noFill/>
              <a:ln w="15875">
                <a:solidFill>
                  <a:srgbClr val="000000"/>
                </a:solidFill>
                <a:round/>
                <a:headEnd/>
                <a:tailEnd/>
              </a:ln>
            </p:spPr>
          </p:cxnSp>
          <p:cxnSp>
            <p:nvCxnSpPr>
              <p:cNvPr id="50201" name="AutoShape 49"/>
              <p:cNvCxnSpPr>
                <a:cxnSpLocks noChangeShapeType="1"/>
              </p:cNvCxnSpPr>
              <p:nvPr/>
            </p:nvCxnSpPr>
            <p:spPr bwMode="auto">
              <a:xfrm>
                <a:off x="6662" y="4361"/>
                <a:ext cx="718" cy="1"/>
              </a:xfrm>
              <a:prstGeom prst="straightConnector1">
                <a:avLst/>
              </a:prstGeom>
              <a:noFill/>
              <a:ln w="15875">
                <a:solidFill>
                  <a:srgbClr val="000000"/>
                </a:solidFill>
                <a:round/>
                <a:headEnd/>
                <a:tailEnd/>
              </a:ln>
            </p:spPr>
          </p:cxnSp>
          <p:sp>
            <p:nvSpPr>
              <p:cNvPr id="50202" name="Text Box 34"/>
              <p:cNvSpPr txBox="1">
                <a:spLocks noChangeArrowheads="1"/>
              </p:cNvSpPr>
              <p:nvPr/>
            </p:nvSpPr>
            <p:spPr bwMode="auto">
              <a:xfrm>
                <a:off x="7387" y="6246"/>
                <a:ext cx="2724"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zh-CN" altLang="en-US" sz="1600">
                    <a:latin typeface="Calibri" pitchFamily="34" charset="0"/>
                  </a:rPr>
                  <a:t>数学建模活动与数学探究活动</a:t>
                </a:r>
                <a:endParaRPr lang="zh-CN" altLang="en-US" sz="1600"/>
              </a:p>
            </p:txBody>
          </p:sp>
          <p:cxnSp>
            <p:nvCxnSpPr>
              <p:cNvPr id="50203" name="AutoShape 48"/>
              <p:cNvCxnSpPr>
                <a:cxnSpLocks noChangeShapeType="1"/>
              </p:cNvCxnSpPr>
              <p:nvPr/>
            </p:nvCxnSpPr>
            <p:spPr bwMode="auto">
              <a:xfrm>
                <a:off x="6648" y="6585"/>
                <a:ext cx="717" cy="1"/>
              </a:xfrm>
              <a:prstGeom prst="straightConnector1">
                <a:avLst/>
              </a:prstGeom>
              <a:noFill/>
              <a:ln w="15875">
                <a:solidFill>
                  <a:srgbClr val="000000"/>
                </a:solidFill>
                <a:round/>
                <a:headEnd/>
                <a:tailEnd/>
              </a:ln>
            </p:spPr>
          </p:cxnSp>
          <p:cxnSp>
            <p:nvCxnSpPr>
              <p:cNvPr id="50204" name="AutoShape 48"/>
              <p:cNvCxnSpPr>
                <a:cxnSpLocks noChangeShapeType="1"/>
              </p:cNvCxnSpPr>
              <p:nvPr/>
            </p:nvCxnSpPr>
            <p:spPr bwMode="auto">
              <a:xfrm>
                <a:off x="6666" y="4993"/>
                <a:ext cx="717" cy="1"/>
              </a:xfrm>
              <a:prstGeom prst="straightConnector1">
                <a:avLst/>
              </a:prstGeom>
              <a:noFill/>
              <a:ln w="15875">
                <a:solidFill>
                  <a:srgbClr val="000000"/>
                </a:solidFill>
                <a:round/>
                <a:headEnd/>
                <a:tailEnd/>
              </a:ln>
            </p:spPr>
          </p:cxnSp>
          <p:sp>
            <p:nvSpPr>
              <p:cNvPr id="50205" name="Text Box 31"/>
              <p:cNvSpPr txBox="1">
                <a:spLocks noChangeArrowheads="1"/>
              </p:cNvSpPr>
              <p:nvPr/>
            </p:nvSpPr>
            <p:spPr bwMode="auto">
              <a:xfrm>
                <a:off x="7354" y="5544"/>
                <a:ext cx="1890"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zh-CN" altLang="en-US" sz="1600">
                    <a:latin typeface="Calibri" pitchFamily="34" charset="0"/>
                  </a:rPr>
                  <a:t>统计与概率</a:t>
                </a:r>
                <a:endParaRPr lang="zh-CN" altLang="en-US" sz="1600"/>
              </a:p>
            </p:txBody>
          </p:sp>
        </p:grpSp>
        <p:grpSp>
          <p:nvGrpSpPr>
            <p:cNvPr id="50181" name="Group 34"/>
            <p:cNvGrpSpPr>
              <a:grpSpLocks/>
            </p:cNvGrpSpPr>
            <p:nvPr/>
          </p:nvGrpSpPr>
          <p:grpSpPr bwMode="auto">
            <a:xfrm>
              <a:off x="2523" y="8513"/>
              <a:ext cx="8367" cy="3618"/>
              <a:chOff x="2523" y="8513"/>
              <a:chExt cx="8367" cy="3618"/>
            </a:xfrm>
          </p:grpSpPr>
          <p:cxnSp>
            <p:nvCxnSpPr>
              <p:cNvPr id="50182" name="AutoShape 44"/>
              <p:cNvCxnSpPr>
                <a:cxnSpLocks noChangeShapeType="1"/>
              </p:cNvCxnSpPr>
              <p:nvPr/>
            </p:nvCxnSpPr>
            <p:spPr bwMode="auto">
              <a:xfrm>
                <a:off x="2523" y="10280"/>
                <a:ext cx="819" cy="0"/>
              </a:xfrm>
              <a:prstGeom prst="straightConnector1">
                <a:avLst/>
              </a:prstGeom>
              <a:noFill/>
              <a:ln w="15875">
                <a:solidFill>
                  <a:srgbClr val="000000"/>
                </a:solidFill>
                <a:round/>
                <a:headEnd/>
                <a:tailEnd/>
              </a:ln>
            </p:spPr>
          </p:cxnSp>
          <p:sp>
            <p:nvSpPr>
              <p:cNvPr id="50183" name="Text Box 27"/>
              <p:cNvSpPr txBox="1">
                <a:spLocks noChangeArrowheads="1"/>
              </p:cNvSpPr>
              <p:nvPr/>
            </p:nvSpPr>
            <p:spPr bwMode="auto">
              <a:xfrm>
                <a:off x="3363" y="9975"/>
                <a:ext cx="1485"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zh-CN" altLang="en-US" sz="1600">
                    <a:latin typeface="Calibri" pitchFamily="34" charset="0"/>
                  </a:rPr>
                  <a:t>选修</a:t>
                </a:r>
                <a:endParaRPr lang="zh-CN" altLang="zh-CN" sz="1600"/>
              </a:p>
            </p:txBody>
          </p:sp>
          <p:sp>
            <p:nvSpPr>
              <p:cNvPr id="50184" name="Text Box 36"/>
              <p:cNvSpPr txBox="1">
                <a:spLocks noChangeArrowheads="1"/>
              </p:cNvSpPr>
              <p:nvPr/>
            </p:nvSpPr>
            <p:spPr bwMode="auto">
              <a:xfrm>
                <a:off x="6541" y="8513"/>
                <a:ext cx="2790"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en-US" altLang="zh-CN" sz="1600">
                    <a:latin typeface="Times New Roman" pitchFamily="18" charset="0"/>
                  </a:rPr>
                  <a:t>A</a:t>
                </a:r>
                <a:r>
                  <a:rPr lang="zh-CN" altLang="en-US" sz="1600">
                    <a:latin typeface="Times New Roman" pitchFamily="18" charset="0"/>
                  </a:rPr>
                  <a:t>：数理类</a:t>
                </a:r>
                <a:endParaRPr lang="zh-CN" altLang="en-US" sz="1600"/>
              </a:p>
            </p:txBody>
          </p:sp>
          <p:sp>
            <p:nvSpPr>
              <p:cNvPr id="50185" name="Text Box 37"/>
              <p:cNvSpPr txBox="1">
                <a:spLocks noChangeArrowheads="1"/>
              </p:cNvSpPr>
              <p:nvPr/>
            </p:nvSpPr>
            <p:spPr bwMode="auto">
              <a:xfrm>
                <a:off x="6541" y="9233"/>
                <a:ext cx="3329"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en-US" altLang="zh-CN" sz="1600">
                    <a:latin typeface="Times New Roman" pitchFamily="18" charset="0"/>
                  </a:rPr>
                  <a:t>B</a:t>
                </a:r>
                <a:r>
                  <a:rPr lang="zh-CN" altLang="en-US" sz="1600">
                    <a:latin typeface="Times New Roman" pitchFamily="18" charset="0"/>
                  </a:rPr>
                  <a:t>：经济、社会及部分理工类</a:t>
                </a:r>
                <a:endParaRPr lang="zh-CN" altLang="en-US" sz="1600"/>
              </a:p>
            </p:txBody>
          </p:sp>
          <p:sp>
            <p:nvSpPr>
              <p:cNvPr id="50186" name="Text Box 38"/>
              <p:cNvSpPr txBox="1">
                <a:spLocks noChangeArrowheads="1"/>
              </p:cNvSpPr>
              <p:nvPr/>
            </p:nvSpPr>
            <p:spPr bwMode="auto">
              <a:xfrm>
                <a:off x="6541" y="10005"/>
                <a:ext cx="2884"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en-US" altLang="zh-CN" sz="1600">
                    <a:latin typeface="Times New Roman" pitchFamily="18" charset="0"/>
                  </a:rPr>
                  <a:t>C</a:t>
                </a:r>
                <a:r>
                  <a:rPr lang="zh-CN" altLang="en-US" sz="1600">
                    <a:latin typeface="Times New Roman" pitchFamily="18" charset="0"/>
                  </a:rPr>
                  <a:t>：人文类</a:t>
                </a:r>
                <a:endParaRPr lang="zh-CN" altLang="en-US" sz="1600"/>
              </a:p>
            </p:txBody>
          </p:sp>
          <p:sp>
            <p:nvSpPr>
              <p:cNvPr id="50187" name="Text Box 39"/>
              <p:cNvSpPr txBox="1">
                <a:spLocks noChangeArrowheads="1"/>
              </p:cNvSpPr>
              <p:nvPr/>
            </p:nvSpPr>
            <p:spPr bwMode="auto">
              <a:xfrm>
                <a:off x="6541" y="10777"/>
                <a:ext cx="2884"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en-US" altLang="zh-CN" sz="1600">
                    <a:latin typeface="Times New Roman" pitchFamily="18" charset="0"/>
                  </a:rPr>
                  <a:t>D</a:t>
                </a:r>
                <a:r>
                  <a:rPr lang="zh-CN" altLang="en-US" sz="1600">
                    <a:latin typeface="Times New Roman" pitchFamily="18" charset="0"/>
                  </a:rPr>
                  <a:t>：艺术、体育类</a:t>
                </a:r>
                <a:endParaRPr lang="zh-CN" altLang="en-US" sz="1600"/>
              </a:p>
            </p:txBody>
          </p:sp>
          <p:sp>
            <p:nvSpPr>
              <p:cNvPr id="50188" name="Text Box 40"/>
              <p:cNvSpPr txBox="1">
                <a:spLocks noChangeArrowheads="1"/>
              </p:cNvSpPr>
              <p:nvPr/>
            </p:nvSpPr>
            <p:spPr bwMode="auto">
              <a:xfrm>
                <a:off x="6540" y="11574"/>
                <a:ext cx="4350" cy="557"/>
              </a:xfrm>
              <a:prstGeom prst="rect">
                <a:avLst/>
              </a:prstGeom>
              <a:gradFill rotWithShape="0">
                <a:gsLst>
                  <a:gs pos="0">
                    <a:srgbClr val="FFFFFF"/>
                  </a:gs>
                  <a:gs pos="100000">
                    <a:srgbClr val="767676"/>
                  </a:gs>
                </a:gsLst>
                <a:lin ang="5400000" scaled="1"/>
              </a:gradFill>
              <a:ln w="12700">
                <a:solidFill>
                  <a:srgbClr val="000000"/>
                </a:solidFill>
                <a:miter lim="200000"/>
                <a:headEnd/>
                <a:tailEnd/>
              </a:ln>
            </p:spPr>
            <p:txBody>
              <a:bodyPr/>
              <a:lstStyle/>
              <a:p>
                <a:pPr algn="just"/>
                <a:r>
                  <a:rPr lang="en-US" altLang="zh-CN" sz="1600">
                    <a:latin typeface="Times New Roman" pitchFamily="18" charset="0"/>
                  </a:rPr>
                  <a:t>E</a:t>
                </a:r>
                <a:r>
                  <a:rPr lang="zh-CN" altLang="en-US" sz="1600">
                    <a:latin typeface="Times New Roman" pitchFamily="18" charset="0"/>
                  </a:rPr>
                  <a:t>：生活、地方、拓展、大学先修课程</a:t>
                </a:r>
                <a:endParaRPr lang="zh-CN" altLang="en-US" sz="1600"/>
              </a:p>
            </p:txBody>
          </p:sp>
          <p:cxnSp>
            <p:nvCxnSpPr>
              <p:cNvPr id="50189" name="AutoShape 56"/>
              <p:cNvCxnSpPr>
                <a:cxnSpLocks noChangeShapeType="1"/>
              </p:cNvCxnSpPr>
              <p:nvPr/>
            </p:nvCxnSpPr>
            <p:spPr bwMode="auto">
              <a:xfrm>
                <a:off x="4849" y="10312"/>
                <a:ext cx="1694" cy="0"/>
              </a:xfrm>
              <a:prstGeom prst="straightConnector1">
                <a:avLst/>
              </a:prstGeom>
              <a:noFill/>
              <a:ln w="15875">
                <a:solidFill>
                  <a:srgbClr val="000000"/>
                </a:solidFill>
                <a:round/>
                <a:headEnd/>
                <a:tailEnd/>
              </a:ln>
            </p:spPr>
          </p:cxnSp>
          <p:cxnSp>
            <p:nvCxnSpPr>
              <p:cNvPr id="50190" name="AutoShape 57"/>
              <p:cNvCxnSpPr>
                <a:cxnSpLocks noChangeShapeType="1"/>
              </p:cNvCxnSpPr>
              <p:nvPr/>
            </p:nvCxnSpPr>
            <p:spPr bwMode="auto">
              <a:xfrm>
                <a:off x="5640" y="8773"/>
                <a:ext cx="1" cy="3088"/>
              </a:xfrm>
              <a:prstGeom prst="straightConnector1">
                <a:avLst/>
              </a:prstGeom>
              <a:noFill/>
              <a:ln w="15875">
                <a:solidFill>
                  <a:srgbClr val="000000"/>
                </a:solidFill>
                <a:round/>
                <a:headEnd/>
                <a:tailEnd/>
              </a:ln>
            </p:spPr>
          </p:cxnSp>
          <p:cxnSp>
            <p:nvCxnSpPr>
              <p:cNvPr id="50191" name="AutoShape 58"/>
              <p:cNvCxnSpPr>
                <a:cxnSpLocks noChangeShapeType="1"/>
              </p:cNvCxnSpPr>
              <p:nvPr/>
            </p:nvCxnSpPr>
            <p:spPr bwMode="auto">
              <a:xfrm>
                <a:off x="5640" y="11860"/>
                <a:ext cx="903" cy="1"/>
              </a:xfrm>
              <a:prstGeom prst="straightConnector1">
                <a:avLst/>
              </a:prstGeom>
              <a:noFill/>
              <a:ln w="15875">
                <a:solidFill>
                  <a:srgbClr val="000000"/>
                </a:solidFill>
                <a:round/>
                <a:headEnd/>
                <a:tailEnd/>
              </a:ln>
            </p:spPr>
          </p:cxnSp>
          <p:cxnSp>
            <p:nvCxnSpPr>
              <p:cNvPr id="50192" name="AutoShape 59"/>
              <p:cNvCxnSpPr>
                <a:cxnSpLocks noChangeShapeType="1"/>
              </p:cNvCxnSpPr>
              <p:nvPr/>
            </p:nvCxnSpPr>
            <p:spPr bwMode="auto">
              <a:xfrm>
                <a:off x="5638" y="9570"/>
                <a:ext cx="905" cy="1"/>
              </a:xfrm>
              <a:prstGeom prst="straightConnector1">
                <a:avLst/>
              </a:prstGeom>
              <a:noFill/>
              <a:ln w="15875">
                <a:solidFill>
                  <a:srgbClr val="000000"/>
                </a:solidFill>
                <a:round/>
                <a:headEnd/>
                <a:tailEnd/>
              </a:ln>
            </p:spPr>
          </p:cxnSp>
          <p:cxnSp>
            <p:nvCxnSpPr>
              <p:cNvPr id="50193" name="AutoShape 64"/>
              <p:cNvCxnSpPr>
                <a:cxnSpLocks noChangeShapeType="1"/>
              </p:cNvCxnSpPr>
              <p:nvPr/>
            </p:nvCxnSpPr>
            <p:spPr bwMode="auto">
              <a:xfrm>
                <a:off x="5640" y="11054"/>
                <a:ext cx="904" cy="1"/>
              </a:xfrm>
              <a:prstGeom prst="straightConnector1">
                <a:avLst/>
              </a:prstGeom>
              <a:noFill/>
              <a:ln w="15875">
                <a:solidFill>
                  <a:srgbClr val="000000"/>
                </a:solidFill>
                <a:round/>
                <a:headEnd/>
                <a:tailEnd/>
              </a:ln>
            </p:spPr>
          </p:cxnSp>
          <p:cxnSp>
            <p:nvCxnSpPr>
              <p:cNvPr id="50194" name="AutoShape 65"/>
              <p:cNvCxnSpPr>
                <a:cxnSpLocks noChangeShapeType="1"/>
              </p:cNvCxnSpPr>
              <p:nvPr/>
            </p:nvCxnSpPr>
            <p:spPr bwMode="auto">
              <a:xfrm>
                <a:off x="5640" y="8772"/>
                <a:ext cx="904" cy="1"/>
              </a:xfrm>
              <a:prstGeom prst="straightConnector1">
                <a:avLst/>
              </a:prstGeom>
              <a:noFill/>
              <a:ln w="15875">
                <a:solidFill>
                  <a:srgbClr val="000000"/>
                </a:solidFill>
                <a:round/>
                <a:headEnd/>
                <a:tailEnd/>
              </a:ln>
            </p:spPr>
          </p:cxnSp>
        </p:gr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a:xfrm>
            <a:off x="914400" y="642938"/>
            <a:ext cx="7772400" cy="774700"/>
          </a:xfrm>
        </p:spPr>
        <p:txBody>
          <a:bodyPr/>
          <a:lstStyle/>
          <a:p>
            <a:r>
              <a:rPr lang="zh-CN" altLang="en-US" b="1" smtClean="0"/>
              <a:t>选修课程目标</a:t>
            </a:r>
          </a:p>
        </p:txBody>
      </p:sp>
      <p:sp>
        <p:nvSpPr>
          <p:cNvPr id="51202" name="内容占位符 2"/>
          <p:cNvSpPr>
            <a:spLocks noGrp="1"/>
          </p:cNvSpPr>
          <p:nvPr>
            <p:ph sz="quarter" idx="1"/>
          </p:nvPr>
        </p:nvSpPr>
        <p:spPr/>
        <p:txBody>
          <a:bodyPr/>
          <a:lstStyle/>
          <a:p>
            <a:endParaRPr lang="en-US" altLang="zh-CN" b="1" smtClean="0"/>
          </a:p>
          <a:p>
            <a:r>
              <a:rPr lang="zh-CN" altLang="en-US" b="1" smtClean="0"/>
              <a:t>为学生确定人生方向提供引导；</a:t>
            </a:r>
            <a:endParaRPr lang="en-US" altLang="zh-CN" b="1" smtClean="0"/>
          </a:p>
          <a:p>
            <a:r>
              <a:rPr lang="zh-CN" altLang="en-US" b="1" smtClean="0"/>
              <a:t>为学生发展数学兴趣提供选择；</a:t>
            </a:r>
            <a:endParaRPr lang="en-US" altLang="zh-CN" b="1" smtClean="0"/>
          </a:p>
          <a:p>
            <a:r>
              <a:rPr lang="zh-CN" altLang="en-US" b="1" smtClean="0"/>
              <a:t>为学生提升学习能力、展示数学才能提供平台；</a:t>
            </a:r>
            <a:endParaRPr lang="en-US" altLang="zh-CN" b="1" smtClean="0"/>
          </a:p>
          <a:p>
            <a:r>
              <a:rPr lang="zh-CN" altLang="en-US" b="1" smtClean="0"/>
              <a:t>为大学自主招生提供依据。</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内容占位符 2"/>
          <p:cNvSpPr>
            <a:spLocks noGrp="1"/>
          </p:cNvSpPr>
          <p:nvPr>
            <p:ph sz="quarter" idx="1"/>
          </p:nvPr>
        </p:nvSpPr>
        <p:spPr/>
        <p:txBody>
          <a:bodyPr/>
          <a:lstStyle/>
          <a:p>
            <a:endParaRPr lang="en-US" altLang="zh-CN" b="1" smtClean="0"/>
          </a:p>
          <a:p>
            <a:r>
              <a:rPr lang="zh-CN" altLang="en-US" sz="2800" b="1" smtClean="0"/>
              <a:t>高 考</a:t>
            </a:r>
            <a:endParaRPr lang="en-US" altLang="zh-CN" sz="2800" b="1" smtClean="0"/>
          </a:p>
          <a:p>
            <a:r>
              <a:rPr lang="zh-CN" altLang="en-US" sz="2800" b="1" smtClean="0"/>
              <a:t>大学先修课</a:t>
            </a:r>
            <a:endParaRPr lang="en-US" altLang="zh-CN" sz="2800" b="1" smtClean="0"/>
          </a:p>
          <a:p>
            <a:r>
              <a:rPr lang="zh-CN" altLang="en-US" sz="2800" b="1" smtClean="0"/>
              <a:t>科技、人文活动</a:t>
            </a:r>
            <a:r>
              <a:rPr lang="en-US" altLang="zh-CN" sz="2000" b="1" smtClean="0"/>
              <a:t>——</a:t>
            </a:r>
            <a:r>
              <a:rPr lang="zh-CN" altLang="en-US" sz="2000" b="1" smtClean="0"/>
              <a:t>数学建模国际挑战赛等</a:t>
            </a:r>
            <a:endParaRPr lang="en-US" altLang="zh-CN" sz="2000" b="1" smtClean="0"/>
          </a:p>
          <a:p>
            <a:r>
              <a:rPr lang="zh-CN" altLang="en-US" sz="2800" b="1" smtClean="0"/>
              <a:t>学科竞赛</a:t>
            </a:r>
            <a:endParaRPr lang="en-US" altLang="zh-CN" sz="2800" b="1" smtClean="0"/>
          </a:p>
          <a:p>
            <a:endParaRPr lang="en-US" altLang="zh-CN" b="1" smtClean="0"/>
          </a:p>
          <a:p>
            <a:endParaRPr lang="en-US" altLang="zh-CN" b="1" smtClean="0"/>
          </a:p>
          <a:p>
            <a:r>
              <a:rPr lang="zh-CN" altLang="en-US" b="1" smtClean="0"/>
              <a:t>相辅相成、不可替代</a:t>
            </a:r>
          </a:p>
        </p:txBody>
      </p:sp>
      <p:sp>
        <p:nvSpPr>
          <p:cNvPr id="52226" name="标题 3"/>
          <p:cNvSpPr>
            <a:spLocks noGrp="1"/>
          </p:cNvSpPr>
          <p:nvPr>
            <p:ph type="title"/>
          </p:nvPr>
        </p:nvSpPr>
        <p:spPr>
          <a:xfrm>
            <a:off x="914400" y="642938"/>
            <a:ext cx="7772400" cy="774700"/>
          </a:xfrm>
        </p:spPr>
        <p:txBody>
          <a:bodyPr>
            <a:spAutoFit/>
          </a:bodyPr>
          <a:lstStyle/>
          <a:p>
            <a:r>
              <a:rPr lang="zh-CN" altLang="en-US" b="1" smtClean="0"/>
              <a:t>优秀人才评价途径</a:t>
            </a:r>
            <a:endParaRPr lang="en-US" altLang="zh-CN" b="1"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p:nvPr>
        </p:nvSpPr>
        <p:spPr>
          <a:xfrm>
            <a:off x="914400" y="357188"/>
            <a:ext cx="7772400" cy="768350"/>
          </a:xfrm>
        </p:spPr>
        <p:txBody>
          <a:bodyPr/>
          <a:lstStyle/>
          <a:p>
            <a:r>
              <a:rPr lang="zh-CN" altLang="en-US" b="1" smtClean="0"/>
              <a:t> 课标修订主要变化</a:t>
            </a:r>
            <a:endParaRPr lang="zh-CN" altLang="en-US" smtClean="0"/>
          </a:p>
        </p:txBody>
      </p:sp>
      <p:sp>
        <p:nvSpPr>
          <p:cNvPr id="53250" name="内容占位符 2"/>
          <p:cNvSpPr>
            <a:spLocks noGrp="1"/>
          </p:cNvSpPr>
          <p:nvPr>
            <p:ph sz="quarter" idx="1"/>
          </p:nvPr>
        </p:nvSpPr>
        <p:spPr>
          <a:xfrm>
            <a:off x="914400" y="1196975"/>
            <a:ext cx="7772400" cy="5375275"/>
          </a:xfrm>
        </p:spPr>
        <p:txBody>
          <a:bodyPr/>
          <a:lstStyle/>
          <a:p>
            <a:pPr>
              <a:buFont typeface="Arial" charset="0"/>
              <a:buNone/>
            </a:pPr>
            <a:r>
              <a:rPr lang="en-US" altLang="zh-CN" sz="2800" b="1" smtClean="0"/>
              <a:t>3.</a:t>
            </a:r>
            <a:r>
              <a:rPr lang="zh-CN" altLang="en-US" sz="2800" b="1" smtClean="0"/>
              <a:t>课程内容整体性：</a:t>
            </a:r>
            <a:r>
              <a:rPr lang="zh-CN" altLang="en-US" sz="2400" b="1" smtClean="0"/>
              <a:t>主线</a:t>
            </a:r>
            <a:r>
              <a:rPr lang="en-US" altLang="zh-CN" sz="2400" b="1" smtClean="0"/>
              <a:t>——</a:t>
            </a:r>
            <a:r>
              <a:rPr lang="zh-CN" altLang="en-US" sz="2400" b="1" smtClean="0"/>
              <a:t>主题</a:t>
            </a:r>
            <a:r>
              <a:rPr lang="en-US" altLang="zh-CN" sz="2400" b="1" smtClean="0"/>
              <a:t>——</a:t>
            </a:r>
            <a:r>
              <a:rPr lang="zh-CN" altLang="en-US" sz="2400" b="1" smtClean="0"/>
              <a:t>核心内容</a:t>
            </a:r>
            <a:endParaRPr lang="en-US" altLang="zh-CN" sz="2400" b="1" smtClean="0"/>
          </a:p>
          <a:p>
            <a:pPr>
              <a:buFont typeface="Arial" charset="0"/>
              <a:buNone/>
            </a:pPr>
            <a:r>
              <a:rPr lang="en-US" altLang="zh-CN" sz="2800" b="1" smtClean="0"/>
              <a:t>      </a:t>
            </a:r>
            <a:r>
              <a:rPr lang="zh-CN" altLang="en-US" sz="2400" b="1" smtClean="0"/>
              <a:t>课程内容</a:t>
            </a:r>
            <a:endParaRPr lang="en-US" altLang="zh-CN" sz="2400" b="1" smtClean="0"/>
          </a:p>
          <a:p>
            <a:pPr>
              <a:buFont typeface="Arial" charset="0"/>
              <a:buNone/>
            </a:pPr>
            <a:r>
              <a:rPr lang="en-US" altLang="zh-CN" sz="2400" b="1" smtClean="0"/>
              <a:t>     </a:t>
            </a:r>
            <a:r>
              <a:rPr lang="zh-CN" altLang="en-US" sz="2400" b="1" smtClean="0"/>
              <a:t>明确了四条内容主线：</a:t>
            </a:r>
            <a:endParaRPr lang="en-US" altLang="zh-CN" sz="2400" b="1" smtClean="0"/>
          </a:p>
          <a:p>
            <a:pPr>
              <a:buFont typeface="Arial" charset="0"/>
              <a:buNone/>
            </a:pPr>
            <a:r>
              <a:rPr lang="en-US" altLang="zh-CN" sz="2400" b="1" smtClean="0"/>
              <a:t>       </a:t>
            </a:r>
            <a:r>
              <a:rPr lang="zh-CN" altLang="en-US" sz="2000" b="1" smtClean="0"/>
              <a:t>函数主线、</a:t>
            </a:r>
            <a:endParaRPr lang="en-US" altLang="zh-CN" sz="2000" b="1" smtClean="0"/>
          </a:p>
          <a:p>
            <a:pPr>
              <a:buFont typeface="Arial" charset="0"/>
              <a:buNone/>
            </a:pPr>
            <a:r>
              <a:rPr lang="en-US" altLang="zh-CN" sz="2000" b="1" smtClean="0"/>
              <a:t>        </a:t>
            </a:r>
            <a:r>
              <a:rPr lang="zh-CN" altLang="en-US" sz="2000" b="1" smtClean="0"/>
              <a:t>几何与代数主线、</a:t>
            </a:r>
            <a:endParaRPr lang="en-US" altLang="zh-CN" sz="2000" b="1" smtClean="0"/>
          </a:p>
          <a:p>
            <a:pPr>
              <a:buFont typeface="Arial" charset="0"/>
              <a:buNone/>
            </a:pPr>
            <a:r>
              <a:rPr lang="en-US" altLang="zh-CN" sz="2000" b="1" smtClean="0"/>
              <a:t>        </a:t>
            </a:r>
            <a:r>
              <a:rPr lang="zh-CN" altLang="en-US" sz="2000" b="1" smtClean="0"/>
              <a:t>统计概率主线、</a:t>
            </a:r>
            <a:endParaRPr lang="en-US" altLang="zh-CN" sz="2000" b="1" smtClean="0"/>
          </a:p>
          <a:p>
            <a:pPr>
              <a:buFont typeface="Arial" charset="0"/>
              <a:buNone/>
            </a:pPr>
            <a:r>
              <a:rPr lang="en-US" altLang="zh-CN" sz="2000" b="1" smtClean="0"/>
              <a:t>        </a:t>
            </a:r>
            <a:r>
              <a:rPr lang="zh-CN" altLang="en-US" sz="2000" b="1" smtClean="0"/>
              <a:t>数学建模与数学探究活动主线</a:t>
            </a:r>
            <a:endParaRPr lang="en-US" altLang="zh-CN" sz="2000" b="1" smtClean="0"/>
          </a:p>
          <a:p>
            <a:pPr>
              <a:buFont typeface="Arial" charset="0"/>
              <a:buNone/>
            </a:pPr>
            <a:r>
              <a:rPr lang="en-US" altLang="zh-CN" sz="2400" b="1" smtClean="0"/>
              <a:t>     </a:t>
            </a:r>
            <a:r>
              <a:rPr lang="zh-CN" altLang="en-US" sz="2400" b="1" smtClean="0"/>
              <a:t>内容结构</a:t>
            </a:r>
            <a:endParaRPr lang="en-US" altLang="zh-CN" sz="2400" b="1" smtClean="0"/>
          </a:p>
          <a:p>
            <a:pPr>
              <a:buFont typeface="Arial" charset="0"/>
              <a:buNone/>
            </a:pPr>
            <a:r>
              <a:rPr lang="en-US" altLang="zh-CN" sz="2400" b="1" smtClean="0"/>
              <a:t>       </a:t>
            </a:r>
            <a:r>
              <a:rPr lang="zh-CN" altLang="en-US" sz="2000" b="1" smtClean="0"/>
              <a:t>主线</a:t>
            </a:r>
            <a:r>
              <a:rPr lang="en-US" altLang="zh-CN" sz="2000" b="1" smtClean="0"/>
              <a:t>——</a:t>
            </a:r>
            <a:r>
              <a:rPr lang="zh-CN" altLang="en-US" sz="2000" b="1" smtClean="0"/>
              <a:t>主题</a:t>
            </a:r>
            <a:r>
              <a:rPr lang="en-US" altLang="zh-CN" sz="2000" b="1" smtClean="0"/>
              <a:t>——</a:t>
            </a:r>
            <a:r>
              <a:rPr lang="zh-CN" altLang="en-US" sz="2000" b="1" smtClean="0"/>
              <a:t>核心内容（概念、定理、应用等）</a:t>
            </a:r>
          </a:p>
          <a:p>
            <a:pPr>
              <a:buFont typeface="Arial" charset="0"/>
              <a:buNone/>
            </a:pPr>
            <a:endParaRPr lang="zh-CN" altLang="en-US" sz="2800" b="1" smtClean="0"/>
          </a:p>
          <a:p>
            <a:pPr>
              <a:buFont typeface="Arial" charset="0"/>
              <a:buNone/>
            </a:pPr>
            <a:r>
              <a:rPr lang="en-US" altLang="zh-CN" sz="2800" b="1" smtClean="0"/>
              <a:t> </a:t>
            </a:r>
            <a:endParaRPr lang="zh-CN" altLang="en-US" sz="2800" b="1"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14313"/>
            <a:ext cx="7772400" cy="642937"/>
          </a:xfrm>
        </p:spPr>
        <p:txBody>
          <a:bodyPr rtlCol="0">
            <a:normAutofit fontScale="90000"/>
          </a:bodyPr>
          <a:lstStyle/>
          <a:p>
            <a:pPr fontAlgn="auto">
              <a:spcAft>
                <a:spcPts val="0"/>
              </a:spcAft>
              <a:defRPr/>
            </a:pPr>
            <a:r>
              <a:rPr lang="zh-CN" altLang="en-US" b="1" dirty="0" smtClean="0"/>
              <a:t> 课</a:t>
            </a:r>
            <a:r>
              <a:rPr lang="zh-CN" altLang="en-US" b="1" dirty="0"/>
              <a:t>标修订主要变化</a:t>
            </a:r>
            <a:endParaRPr lang="zh-CN" altLang="en-US" dirty="0"/>
          </a:p>
        </p:txBody>
      </p:sp>
      <p:sp>
        <p:nvSpPr>
          <p:cNvPr id="3" name="内容占位符 2"/>
          <p:cNvSpPr>
            <a:spLocks noGrp="1"/>
          </p:cNvSpPr>
          <p:nvPr>
            <p:ph sz="quarter" idx="1"/>
          </p:nvPr>
        </p:nvSpPr>
        <p:spPr>
          <a:xfrm>
            <a:off x="928688" y="928688"/>
            <a:ext cx="7772400" cy="5643562"/>
          </a:xfrm>
        </p:spPr>
        <p:txBody>
          <a:bodyPr rtlCol="0">
            <a:normAutofit fontScale="77500" lnSpcReduction="20000"/>
          </a:bodyPr>
          <a:lstStyle/>
          <a:p>
            <a:pPr fontAlgn="auto">
              <a:spcAft>
                <a:spcPts val="0"/>
              </a:spcAft>
              <a:buFont typeface="Arial" pitchFamily="34" charset="0"/>
              <a:buNone/>
              <a:defRPr/>
            </a:pPr>
            <a:r>
              <a:rPr lang="en-US" altLang="zh-CN" sz="3000" b="1" dirty="0"/>
              <a:t>4.</a:t>
            </a:r>
            <a:r>
              <a:rPr lang="zh-CN" altLang="en-US" sz="3000" b="1" dirty="0"/>
              <a:t>突出课程对评价、考试、命题指导</a:t>
            </a:r>
            <a:endParaRPr lang="en-US" altLang="zh-CN" sz="3000" b="1" dirty="0"/>
          </a:p>
          <a:p>
            <a:pPr fontAlgn="auto">
              <a:spcAft>
                <a:spcPts val="0"/>
              </a:spcAft>
              <a:buFont typeface="Arial" pitchFamily="34" charset="0"/>
              <a:buNone/>
              <a:defRPr/>
            </a:pPr>
            <a:r>
              <a:rPr lang="zh-CN" altLang="en-US" sz="2400" b="1" dirty="0"/>
              <a:t>课程理念</a:t>
            </a:r>
            <a:endParaRPr lang="en-US" altLang="zh-CN" sz="2400" b="1" dirty="0"/>
          </a:p>
          <a:p>
            <a:pPr fontAlgn="auto">
              <a:spcAft>
                <a:spcPts val="0"/>
              </a:spcAft>
              <a:buFont typeface="Arial" pitchFamily="34" charset="0"/>
              <a:buNone/>
              <a:defRPr/>
            </a:pPr>
            <a:r>
              <a:rPr lang="en-US" altLang="zh-CN" sz="2400" b="1" dirty="0"/>
              <a:t>        </a:t>
            </a:r>
            <a:r>
              <a:rPr lang="zh-CN" altLang="en-US" sz="2400" b="1" dirty="0"/>
              <a:t>课程设计思路</a:t>
            </a:r>
            <a:endParaRPr lang="en-US" altLang="zh-CN" sz="2400" b="1" dirty="0"/>
          </a:p>
          <a:p>
            <a:pPr fontAlgn="auto">
              <a:spcAft>
                <a:spcPts val="0"/>
              </a:spcAft>
              <a:buFont typeface="Arial" pitchFamily="34" charset="0"/>
              <a:buNone/>
              <a:defRPr/>
            </a:pPr>
            <a:r>
              <a:rPr lang="en-US" altLang="zh-CN" sz="2400" b="1" dirty="0"/>
              <a:t>        </a:t>
            </a:r>
            <a:r>
              <a:rPr lang="zh-CN" altLang="en-US" sz="2400" b="1" dirty="0"/>
              <a:t>课程目标</a:t>
            </a:r>
            <a:endParaRPr lang="en-US" altLang="zh-CN" sz="2400" b="1" dirty="0"/>
          </a:p>
          <a:p>
            <a:pPr fontAlgn="auto">
              <a:spcAft>
                <a:spcPts val="0"/>
              </a:spcAft>
              <a:buFont typeface="Arial" pitchFamily="34" charset="0"/>
              <a:buNone/>
              <a:defRPr/>
            </a:pPr>
            <a:r>
              <a:rPr lang="en-US" altLang="zh-CN" sz="2400" b="1" dirty="0"/>
              <a:t>        </a:t>
            </a:r>
            <a:r>
              <a:rPr lang="zh-CN" altLang="en-US" sz="2400" b="1" dirty="0"/>
              <a:t>课程内容</a:t>
            </a:r>
            <a:r>
              <a:rPr lang="en-US" altLang="zh-CN" sz="2200" b="1" dirty="0"/>
              <a:t>—</a:t>
            </a:r>
            <a:r>
              <a:rPr lang="zh-CN" altLang="en-US" sz="2200" b="1" dirty="0"/>
              <a:t>内容标准、</a:t>
            </a:r>
            <a:r>
              <a:rPr lang="zh-CN" altLang="en-US" sz="2200" b="1" dirty="0">
                <a:solidFill>
                  <a:srgbClr val="FF0000"/>
                </a:solidFill>
              </a:rPr>
              <a:t>学业要求</a:t>
            </a:r>
            <a:r>
              <a:rPr lang="zh-CN" altLang="en-US" sz="2200" b="1" dirty="0"/>
              <a:t>、教学提示</a:t>
            </a:r>
            <a:endParaRPr lang="en-US" altLang="zh-CN" sz="2200" b="1" dirty="0"/>
          </a:p>
          <a:p>
            <a:pPr fontAlgn="auto">
              <a:spcAft>
                <a:spcPts val="0"/>
              </a:spcAft>
              <a:buFont typeface="Arial" pitchFamily="34" charset="0"/>
              <a:buNone/>
              <a:defRPr/>
            </a:pPr>
            <a:r>
              <a:rPr lang="en-US" altLang="zh-CN" sz="2400" b="1" dirty="0"/>
              <a:t>        </a:t>
            </a:r>
            <a:r>
              <a:rPr lang="zh-CN" altLang="en-US" sz="2400" b="1" dirty="0">
                <a:solidFill>
                  <a:srgbClr val="FF0000"/>
                </a:solidFill>
              </a:rPr>
              <a:t>学业质量标准</a:t>
            </a:r>
            <a:r>
              <a:rPr lang="en-US" altLang="zh-CN" sz="2200" b="1" dirty="0"/>
              <a:t>——</a:t>
            </a:r>
            <a:r>
              <a:rPr lang="zh-CN" altLang="en-US" sz="2200" b="1" dirty="0"/>
              <a:t>必修、选修一、选修二</a:t>
            </a:r>
            <a:endParaRPr lang="en-US" altLang="zh-CN" sz="2200" b="1" dirty="0"/>
          </a:p>
          <a:p>
            <a:pPr fontAlgn="auto">
              <a:spcAft>
                <a:spcPts val="0"/>
              </a:spcAft>
              <a:buFont typeface="Arial" pitchFamily="34" charset="0"/>
              <a:buNone/>
              <a:defRPr/>
            </a:pPr>
            <a:r>
              <a:rPr lang="en-US" altLang="zh-CN" sz="2400" b="1" dirty="0"/>
              <a:t>        </a:t>
            </a:r>
            <a:r>
              <a:rPr lang="zh-CN" altLang="en-US" sz="2400" b="1" dirty="0"/>
              <a:t>实施建议</a:t>
            </a:r>
            <a:r>
              <a:rPr lang="en-US" altLang="zh-CN" sz="2200" b="1" dirty="0">
                <a:solidFill>
                  <a:srgbClr val="FF0000"/>
                </a:solidFill>
              </a:rPr>
              <a:t>——</a:t>
            </a:r>
            <a:r>
              <a:rPr lang="zh-CN" altLang="en-US" sz="2200" b="1" dirty="0">
                <a:solidFill>
                  <a:srgbClr val="FF0000"/>
                </a:solidFill>
              </a:rPr>
              <a:t>教学与评价建议</a:t>
            </a:r>
            <a:endParaRPr lang="en-US" altLang="zh-CN" sz="2200" b="1" dirty="0">
              <a:solidFill>
                <a:srgbClr val="FF0000"/>
              </a:solidFill>
            </a:endParaRPr>
          </a:p>
          <a:p>
            <a:pPr fontAlgn="auto">
              <a:spcAft>
                <a:spcPts val="0"/>
              </a:spcAft>
              <a:buFont typeface="Arial" pitchFamily="34" charset="0"/>
              <a:buNone/>
              <a:defRPr/>
            </a:pPr>
            <a:r>
              <a:rPr lang="en-US" altLang="zh-CN" sz="2200" b="1" dirty="0">
                <a:solidFill>
                  <a:srgbClr val="FF0000"/>
                </a:solidFill>
              </a:rPr>
              <a:t>                            ——</a:t>
            </a:r>
            <a:r>
              <a:rPr lang="zh-CN" altLang="en-US" sz="2200" b="1" dirty="0">
                <a:solidFill>
                  <a:srgbClr val="FF0000"/>
                </a:solidFill>
              </a:rPr>
              <a:t>学业水平考试与高考命题</a:t>
            </a:r>
            <a:r>
              <a:rPr lang="zh-CN" altLang="en-US" sz="2200" b="1" dirty="0" smtClean="0">
                <a:solidFill>
                  <a:srgbClr val="FF0000"/>
                </a:solidFill>
              </a:rPr>
              <a:t>建议</a:t>
            </a:r>
            <a:r>
              <a:rPr lang="en-US" altLang="zh-CN" sz="2200" b="1" dirty="0" smtClean="0">
                <a:solidFill>
                  <a:srgbClr val="FF0000"/>
                </a:solidFill>
              </a:rPr>
              <a:t>                         </a:t>
            </a:r>
          </a:p>
          <a:p>
            <a:pPr fontAlgn="auto">
              <a:spcAft>
                <a:spcPts val="0"/>
              </a:spcAft>
              <a:buFont typeface="Arial" pitchFamily="34" charset="0"/>
              <a:buNone/>
              <a:defRPr/>
            </a:pPr>
            <a:r>
              <a:rPr lang="en-US" altLang="zh-CN" sz="2200" b="1" dirty="0" smtClean="0">
                <a:solidFill>
                  <a:srgbClr val="FF0000"/>
                </a:solidFill>
              </a:rPr>
              <a:t>                              </a:t>
            </a:r>
            <a:r>
              <a:rPr lang="en-US" altLang="zh-CN" sz="2200" b="1" dirty="0"/>
              <a:t>——</a:t>
            </a:r>
            <a:r>
              <a:rPr lang="zh-CN" altLang="en-US" sz="2200" b="1" dirty="0"/>
              <a:t>教科书编写建议</a:t>
            </a:r>
            <a:endParaRPr lang="en-US" altLang="zh-CN" sz="2200" b="1" dirty="0"/>
          </a:p>
          <a:p>
            <a:pPr fontAlgn="auto">
              <a:spcAft>
                <a:spcPts val="0"/>
              </a:spcAft>
              <a:buFont typeface="Arial" pitchFamily="34" charset="0"/>
              <a:buNone/>
              <a:defRPr/>
            </a:pPr>
            <a:r>
              <a:rPr lang="en-US" altLang="zh-CN" sz="2200" b="1" dirty="0"/>
              <a:t>                            ——</a:t>
            </a:r>
            <a:r>
              <a:rPr lang="zh-CN" altLang="en-US" sz="2200" b="1" dirty="0"/>
              <a:t>地方与学校实施建议</a:t>
            </a:r>
          </a:p>
          <a:p>
            <a:pPr fontAlgn="auto">
              <a:spcAft>
                <a:spcPts val="0"/>
              </a:spcAft>
              <a:buFont typeface="Arial" pitchFamily="34" charset="0"/>
              <a:buNone/>
              <a:defRPr/>
            </a:pPr>
            <a:r>
              <a:rPr lang="en-US" altLang="zh-CN" sz="2400" b="1" dirty="0"/>
              <a:t>        </a:t>
            </a:r>
            <a:r>
              <a:rPr lang="zh-CN" altLang="en-US" sz="2400" b="1" dirty="0" smtClean="0">
                <a:solidFill>
                  <a:srgbClr val="FF0000"/>
                </a:solidFill>
              </a:rPr>
              <a:t>案例</a:t>
            </a:r>
            <a:endParaRPr lang="en-US" altLang="zh-CN" sz="2400" b="1" dirty="0" smtClean="0">
              <a:solidFill>
                <a:srgbClr val="FF0000"/>
              </a:solidFill>
            </a:endParaRPr>
          </a:p>
          <a:p>
            <a:pPr fontAlgn="auto">
              <a:spcAft>
                <a:spcPts val="0"/>
              </a:spcAft>
              <a:buFont typeface="Arial" pitchFamily="34" charset="0"/>
              <a:buNone/>
              <a:defRPr/>
            </a:pPr>
            <a:r>
              <a:rPr lang="en-US" altLang="zh-CN" sz="2400" b="1" dirty="0" smtClean="0">
                <a:solidFill>
                  <a:srgbClr val="FF0000"/>
                </a:solidFill>
              </a:rPr>
              <a:t>    </a:t>
            </a:r>
            <a:r>
              <a:rPr lang="zh-CN" altLang="en-US" sz="2400" b="1" dirty="0" smtClean="0"/>
              <a:t>评价考试 ：</a:t>
            </a:r>
            <a:endParaRPr lang="en-US" altLang="zh-CN" sz="2400" b="1" dirty="0" smtClean="0"/>
          </a:p>
          <a:p>
            <a:pPr fontAlgn="auto">
              <a:spcAft>
                <a:spcPts val="0"/>
              </a:spcAft>
              <a:buFont typeface="Arial" pitchFamily="34" charset="0"/>
              <a:buNone/>
              <a:defRPr/>
            </a:pPr>
            <a:r>
              <a:rPr lang="zh-CN" altLang="en-US" sz="2000" b="1" dirty="0" smtClean="0"/>
              <a:t>            提出基于数学素养的命题原则：</a:t>
            </a:r>
            <a:endParaRPr lang="en-US" altLang="zh-CN" sz="2000" b="1" dirty="0" smtClean="0"/>
          </a:p>
          <a:p>
            <a:pPr fontAlgn="auto">
              <a:spcAft>
                <a:spcPts val="0"/>
              </a:spcAft>
              <a:buFont typeface="Arial" pitchFamily="34" charset="0"/>
              <a:buNone/>
              <a:defRPr/>
            </a:pPr>
            <a:r>
              <a:rPr lang="en-US" altLang="zh-CN" sz="2000" b="1" dirty="0" smtClean="0">
                <a:solidFill>
                  <a:srgbClr val="FF0000"/>
                </a:solidFill>
              </a:rPr>
              <a:t>              </a:t>
            </a:r>
            <a:r>
              <a:rPr lang="zh-CN" altLang="en-US" sz="2000" b="1" dirty="0" smtClean="0">
                <a:solidFill>
                  <a:srgbClr val="FF0000"/>
                </a:solidFill>
              </a:rPr>
              <a:t>内涵（表现），三个水平，四个环节（情境与问题、知识与技能、思维与表达、交流与反思），学习过程，发现与提出问题、分析与解决问题过程</a:t>
            </a:r>
            <a:endParaRPr lang="en-US" altLang="zh-CN" sz="2000" b="1" dirty="0" smtClean="0"/>
          </a:p>
          <a:p>
            <a:pPr fontAlgn="auto">
              <a:spcAft>
                <a:spcPts val="0"/>
              </a:spcAft>
              <a:buFont typeface="Arial" pitchFamily="34" charset="0"/>
              <a:buNone/>
              <a:defRPr/>
            </a:pPr>
            <a:endParaRPr lang="en-US" altLang="zh-CN" sz="1300" b="1" dirty="0" smtClean="0"/>
          </a:p>
          <a:p>
            <a:pPr fontAlgn="auto">
              <a:spcAft>
                <a:spcPts val="0"/>
              </a:spcAft>
              <a:buFont typeface="Arial" pitchFamily="34" charset="0"/>
              <a:buNone/>
              <a:defRPr/>
            </a:pPr>
            <a:r>
              <a:rPr lang="zh-CN" altLang="en-US" sz="2000" b="1" dirty="0" smtClean="0"/>
              <a:t>            处理好题量与时间关系</a:t>
            </a:r>
            <a:r>
              <a:rPr lang="en-US" altLang="zh-CN" sz="2000" b="1" dirty="0" smtClean="0"/>
              <a:t>——</a:t>
            </a:r>
            <a:r>
              <a:rPr lang="zh-CN" altLang="en-US" sz="2000" b="1" dirty="0" smtClean="0"/>
              <a:t>不增加题量前提，延长考试时间，不延长时间减少题量；</a:t>
            </a:r>
            <a:endParaRPr lang="en-US" altLang="zh-CN" sz="2000" b="1" dirty="0" smtClean="0"/>
          </a:p>
          <a:p>
            <a:pPr fontAlgn="auto">
              <a:spcAft>
                <a:spcPts val="0"/>
              </a:spcAft>
              <a:buFont typeface="Arial" pitchFamily="34" charset="0"/>
              <a:buNone/>
              <a:defRPr/>
            </a:pPr>
            <a:r>
              <a:rPr lang="en-US" altLang="zh-CN" sz="2000" b="1" dirty="0" smtClean="0"/>
              <a:t>            </a:t>
            </a:r>
            <a:r>
              <a:rPr lang="zh-CN" altLang="en-US" sz="2000" b="1" dirty="0" smtClean="0"/>
              <a:t>一定数量应用问题；</a:t>
            </a:r>
            <a:endParaRPr lang="en-US" altLang="zh-CN" sz="2000" b="1" dirty="0" smtClean="0"/>
          </a:p>
          <a:p>
            <a:pPr fontAlgn="auto">
              <a:spcAft>
                <a:spcPts val="0"/>
              </a:spcAft>
              <a:buFont typeface="Arial" pitchFamily="34" charset="0"/>
              <a:buNone/>
              <a:defRPr/>
            </a:pPr>
            <a:r>
              <a:rPr lang="en-US" altLang="zh-CN" sz="2000" b="1" dirty="0" smtClean="0"/>
              <a:t>            </a:t>
            </a:r>
            <a:r>
              <a:rPr lang="zh-CN" altLang="en-US" sz="2000" b="1" dirty="0" smtClean="0"/>
              <a:t>应有开放题、探究问题；</a:t>
            </a:r>
            <a:endParaRPr lang="en-US" altLang="zh-CN" sz="2000" b="1" dirty="0" smtClean="0"/>
          </a:p>
          <a:p>
            <a:pPr fontAlgn="auto">
              <a:spcAft>
                <a:spcPts val="0"/>
              </a:spcAft>
              <a:buFont typeface="Arial" pitchFamily="34" charset="0"/>
              <a:buNone/>
              <a:defRPr/>
            </a:pPr>
            <a:r>
              <a:rPr lang="en-US" altLang="zh-CN" sz="2000" b="1" dirty="0" smtClean="0"/>
              <a:t>            </a:t>
            </a:r>
            <a:r>
              <a:rPr lang="zh-CN" altLang="en-US" sz="2000" b="1" dirty="0" smtClean="0"/>
              <a:t>逐步减少选择、填空问题；等等。</a:t>
            </a:r>
            <a:endParaRPr lang="zh-CN" altLang="en-US" sz="2200" b="1" dirty="0"/>
          </a:p>
          <a:p>
            <a:pPr fontAlgn="auto">
              <a:spcAft>
                <a:spcPts val="0"/>
              </a:spcAft>
              <a:buFont typeface="Arial" pitchFamily="34" charset="0"/>
              <a:buNone/>
              <a:defRPr/>
            </a:pPr>
            <a:endParaRPr lang="zh-CN" altLang="en-US" sz="2800" b="1" dirty="0"/>
          </a:p>
          <a:p>
            <a:pPr fontAlgn="auto">
              <a:spcAft>
                <a:spcPts val="0"/>
              </a:spcAft>
              <a:buFont typeface="Arial" pitchFamily="34" charset="0"/>
              <a:buNone/>
              <a:defRPr/>
            </a:pPr>
            <a:endParaRPr lang="zh-CN" altLang="en-US" sz="28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500063"/>
            <a:ext cx="7772400" cy="642937"/>
          </a:xfrm>
        </p:spPr>
        <p:txBody>
          <a:bodyPr rtlCol="0">
            <a:normAutofit fontScale="90000"/>
          </a:bodyPr>
          <a:lstStyle/>
          <a:p>
            <a:pPr fontAlgn="auto">
              <a:spcAft>
                <a:spcPts val="0"/>
              </a:spcAft>
              <a:defRPr/>
            </a:pPr>
            <a:r>
              <a:rPr lang="zh-CN" altLang="en-US" b="1" dirty="0" smtClean="0"/>
              <a:t> </a:t>
            </a:r>
            <a:r>
              <a:rPr lang="zh-CN" altLang="en-US" sz="3600" b="1" dirty="0" smtClean="0"/>
              <a:t>课</a:t>
            </a:r>
            <a:r>
              <a:rPr lang="zh-CN" altLang="en-US" sz="3600" b="1" dirty="0"/>
              <a:t>标修订主要变化</a:t>
            </a:r>
            <a:endParaRPr lang="zh-CN" altLang="en-US" sz="3600" dirty="0"/>
          </a:p>
        </p:txBody>
      </p:sp>
      <p:sp>
        <p:nvSpPr>
          <p:cNvPr id="3" name="内容占位符 2"/>
          <p:cNvSpPr>
            <a:spLocks noGrp="1"/>
          </p:cNvSpPr>
          <p:nvPr>
            <p:ph sz="quarter" idx="1"/>
          </p:nvPr>
        </p:nvSpPr>
        <p:spPr>
          <a:xfrm>
            <a:off x="914400" y="1357313"/>
            <a:ext cx="7772400" cy="4786312"/>
          </a:xfrm>
        </p:spPr>
        <p:txBody>
          <a:bodyPr rtlCol="0">
            <a:normAutofit fontScale="85000" lnSpcReduction="20000"/>
          </a:bodyPr>
          <a:lstStyle/>
          <a:p>
            <a:pPr fontAlgn="auto">
              <a:spcAft>
                <a:spcPts val="0"/>
              </a:spcAft>
              <a:buFont typeface="Arial" pitchFamily="34" charset="0"/>
              <a:buNone/>
              <a:defRPr/>
            </a:pPr>
            <a:endParaRPr lang="en-US" altLang="zh-CN" b="1" dirty="0" smtClean="0"/>
          </a:p>
          <a:p>
            <a:pPr fontAlgn="auto">
              <a:spcAft>
                <a:spcPts val="0"/>
              </a:spcAft>
              <a:buFont typeface="Arial" pitchFamily="34" charset="0"/>
              <a:buNone/>
              <a:defRPr/>
            </a:pPr>
            <a:r>
              <a:rPr lang="en-US" altLang="zh-CN" b="1" dirty="0" smtClean="0"/>
              <a:t>4</a:t>
            </a:r>
            <a:r>
              <a:rPr lang="en-US" altLang="zh-CN" b="1" dirty="0"/>
              <a:t>.</a:t>
            </a:r>
            <a:r>
              <a:rPr lang="zh-CN" altLang="en-US" b="1" dirty="0"/>
              <a:t>突出课程对评价、考试、命题指导</a:t>
            </a:r>
            <a:endParaRPr lang="en-US" altLang="zh-CN" b="1" dirty="0"/>
          </a:p>
          <a:p>
            <a:pPr fontAlgn="auto">
              <a:spcAft>
                <a:spcPts val="0"/>
              </a:spcAft>
              <a:buFont typeface="Arial" pitchFamily="34" charset="0"/>
              <a:buNone/>
              <a:defRPr/>
            </a:pPr>
            <a:r>
              <a:rPr lang="zh-CN" altLang="en-US" sz="2200" b="1" dirty="0" smtClean="0"/>
              <a:t>人才培养途径</a:t>
            </a:r>
            <a:endParaRPr lang="en-US" altLang="zh-CN" sz="2200" b="1" dirty="0"/>
          </a:p>
          <a:p>
            <a:pPr fontAlgn="auto">
              <a:spcAft>
                <a:spcPts val="0"/>
              </a:spcAft>
              <a:buFont typeface="Arial" pitchFamily="34" charset="0"/>
              <a:buNone/>
              <a:defRPr/>
            </a:pPr>
            <a:r>
              <a:rPr lang="en-US" altLang="zh-CN" sz="2200" b="1" dirty="0"/>
              <a:t>        </a:t>
            </a:r>
            <a:r>
              <a:rPr lang="zh-CN" altLang="en-US" sz="2200" b="1" dirty="0" smtClean="0"/>
              <a:t>高考</a:t>
            </a:r>
            <a:endParaRPr lang="en-US" altLang="zh-CN" sz="2200" b="1" dirty="0"/>
          </a:p>
          <a:p>
            <a:pPr fontAlgn="auto">
              <a:spcAft>
                <a:spcPts val="0"/>
              </a:spcAft>
              <a:buFont typeface="Arial" pitchFamily="34" charset="0"/>
              <a:buNone/>
              <a:defRPr/>
            </a:pPr>
            <a:r>
              <a:rPr lang="en-US" altLang="zh-CN" sz="2200" b="1" dirty="0"/>
              <a:t>        </a:t>
            </a:r>
            <a:r>
              <a:rPr lang="zh-CN" altLang="en-US" sz="2200" b="1" dirty="0" smtClean="0"/>
              <a:t>学科竞赛</a:t>
            </a:r>
            <a:endParaRPr lang="en-US" altLang="zh-CN" sz="2200" b="1" dirty="0" smtClean="0"/>
          </a:p>
          <a:p>
            <a:pPr fontAlgn="auto">
              <a:spcAft>
                <a:spcPts val="0"/>
              </a:spcAft>
              <a:buFont typeface="Arial" pitchFamily="34" charset="0"/>
              <a:buNone/>
              <a:defRPr/>
            </a:pPr>
            <a:r>
              <a:rPr lang="en-US" altLang="zh-CN" sz="2200" b="1" dirty="0" smtClean="0">
                <a:solidFill>
                  <a:srgbClr val="FF0000"/>
                </a:solidFill>
              </a:rPr>
              <a:t>        </a:t>
            </a:r>
            <a:r>
              <a:rPr lang="zh-CN" altLang="en-US" sz="2200" b="1" dirty="0" smtClean="0"/>
              <a:t>科技活动</a:t>
            </a:r>
            <a:endParaRPr lang="en-US" altLang="zh-CN" sz="2200" b="1" dirty="0" smtClean="0"/>
          </a:p>
          <a:p>
            <a:pPr fontAlgn="auto">
              <a:spcAft>
                <a:spcPts val="0"/>
              </a:spcAft>
              <a:buFont typeface="Arial" pitchFamily="34" charset="0"/>
              <a:buNone/>
              <a:defRPr/>
            </a:pPr>
            <a:r>
              <a:rPr lang="en-US" altLang="zh-CN" sz="2400" b="1" dirty="0" smtClean="0"/>
              <a:t>                  </a:t>
            </a:r>
            <a:r>
              <a:rPr lang="en-US" altLang="zh-CN" sz="1900" b="1" dirty="0" smtClean="0"/>
              <a:t>——</a:t>
            </a:r>
            <a:r>
              <a:rPr lang="zh-CN" altLang="en-US" sz="1900" b="1" dirty="0" smtClean="0"/>
              <a:t>数学建模国际挑战赛</a:t>
            </a:r>
            <a:endParaRPr lang="en-US" altLang="zh-CN" sz="1900" b="1" dirty="0" smtClean="0"/>
          </a:p>
          <a:p>
            <a:pPr fontAlgn="auto">
              <a:spcAft>
                <a:spcPts val="0"/>
              </a:spcAft>
              <a:buFont typeface="Arial" pitchFamily="34" charset="0"/>
              <a:buNone/>
              <a:defRPr/>
            </a:pPr>
            <a:r>
              <a:rPr lang="en-US" altLang="zh-CN" sz="2400" b="1" dirty="0" smtClean="0"/>
              <a:t>        </a:t>
            </a:r>
            <a:r>
              <a:rPr lang="zh-CN" altLang="en-US" sz="2200" b="1" dirty="0" smtClean="0"/>
              <a:t>中国大学先修大学</a:t>
            </a:r>
            <a:endParaRPr lang="en-US" altLang="zh-CN" sz="2200" b="1" dirty="0" smtClean="0"/>
          </a:p>
          <a:p>
            <a:pPr fontAlgn="auto">
              <a:spcAft>
                <a:spcPts val="0"/>
              </a:spcAft>
              <a:buFont typeface="Arial" pitchFamily="34" charset="0"/>
              <a:buNone/>
              <a:defRPr/>
            </a:pPr>
            <a:r>
              <a:rPr lang="en-US" altLang="zh-CN" sz="2400" b="1" dirty="0" smtClean="0"/>
              <a:t>                 ——</a:t>
            </a:r>
            <a:r>
              <a:rPr lang="zh-CN" altLang="en-US" sz="2000" b="1" dirty="0" smtClean="0"/>
              <a:t>中国教育学会：</a:t>
            </a:r>
            <a:endParaRPr lang="en-US" altLang="zh-CN" sz="2000" b="1" dirty="0" smtClean="0"/>
          </a:p>
          <a:p>
            <a:pPr fontAlgn="auto">
              <a:spcAft>
                <a:spcPts val="0"/>
              </a:spcAft>
              <a:buFont typeface="Arial" pitchFamily="34" charset="0"/>
              <a:buNone/>
              <a:defRPr/>
            </a:pPr>
            <a:r>
              <a:rPr lang="en-US" altLang="zh-CN" sz="2000" b="1" dirty="0" smtClean="0"/>
              <a:t>                       ---</a:t>
            </a:r>
            <a:r>
              <a:rPr lang="zh-CN" altLang="en-US" sz="2000" b="1" dirty="0" smtClean="0"/>
              <a:t>专家委员会（数学会、大学教学指导委员会、数学课标组）</a:t>
            </a:r>
            <a:endParaRPr lang="en-US" altLang="zh-CN" sz="2000" b="1" dirty="0" smtClean="0"/>
          </a:p>
          <a:p>
            <a:pPr fontAlgn="auto">
              <a:spcAft>
                <a:spcPts val="0"/>
              </a:spcAft>
              <a:buFont typeface="Arial" pitchFamily="34" charset="0"/>
              <a:buNone/>
              <a:defRPr/>
            </a:pPr>
            <a:r>
              <a:rPr lang="en-US" altLang="zh-CN" sz="2000" b="1" dirty="0" smtClean="0"/>
              <a:t>                       —</a:t>
            </a:r>
            <a:r>
              <a:rPr lang="zh-CN" altLang="en-US" sz="2000" b="1" dirty="0" smtClean="0"/>
              <a:t>课程、教材（微积分、解析几何与线性代数、概率统计）</a:t>
            </a:r>
            <a:endParaRPr lang="en-US" altLang="zh-CN" sz="2000" b="1" dirty="0" smtClean="0"/>
          </a:p>
          <a:p>
            <a:pPr fontAlgn="auto">
              <a:spcAft>
                <a:spcPts val="0"/>
              </a:spcAft>
              <a:buFont typeface="Arial" pitchFamily="34" charset="0"/>
              <a:buNone/>
              <a:defRPr/>
            </a:pPr>
            <a:r>
              <a:rPr lang="en-US" altLang="zh-CN" sz="2000" b="1" dirty="0" smtClean="0"/>
              <a:t>                       ---</a:t>
            </a:r>
            <a:r>
              <a:rPr lang="zh-CN" altLang="en-US" sz="2000" b="1" dirty="0" smtClean="0"/>
              <a:t>考试（每年两次</a:t>
            </a:r>
            <a:r>
              <a:rPr lang="en-US" altLang="zh-CN" sz="2000" b="1" dirty="0" smtClean="0"/>
              <a:t>——</a:t>
            </a:r>
            <a:r>
              <a:rPr lang="zh-CN" altLang="en-US" sz="2000" b="1" dirty="0" smtClean="0"/>
              <a:t>已六次考试）</a:t>
            </a:r>
            <a:endParaRPr lang="en-US" altLang="zh-CN" sz="2000" b="1" dirty="0" smtClean="0"/>
          </a:p>
          <a:p>
            <a:pPr fontAlgn="auto">
              <a:spcAft>
                <a:spcPts val="0"/>
              </a:spcAft>
              <a:buFont typeface="Arial" pitchFamily="34" charset="0"/>
              <a:buNone/>
              <a:defRPr/>
            </a:pPr>
            <a:r>
              <a:rPr lang="en-US" altLang="zh-CN" sz="2000" b="1" dirty="0" smtClean="0"/>
              <a:t>                       ---</a:t>
            </a:r>
            <a:r>
              <a:rPr lang="zh-CN" altLang="en-US" sz="2000" b="1" dirty="0" smtClean="0"/>
              <a:t>教师培训</a:t>
            </a:r>
            <a:endParaRPr lang="en-US" altLang="zh-CN" sz="2000" b="1" dirty="0" smtClean="0"/>
          </a:p>
          <a:p>
            <a:pPr fontAlgn="auto">
              <a:spcAft>
                <a:spcPts val="0"/>
              </a:spcAft>
              <a:buFont typeface="Arial" pitchFamily="34" charset="0"/>
              <a:buNone/>
              <a:defRPr/>
            </a:pPr>
            <a:r>
              <a:rPr lang="en-US" altLang="zh-CN" sz="2000" b="1" dirty="0" smtClean="0"/>
              <a:t>                       ---</a:t>
            </a:r>
            <a:r>
              <a:rPr lang="zh-CN" altLang="en-US" sz="2000" b="1" dirty="0" smtClean="0"/>
              <a:t>实验基地学校</a:t>
            </a:r>
          </a:p>
          <a:p>
            <a:pPr fontAlgn="auto">
              <a:spcAft>
                <a:spcPts val="0"/>
              </a:spcAft>
              <a:buFont typeface="Arial" pitchFamily="34" charset="0"/>
              <a:buNone/>
              <a:defRPr/>
            </a:pPr>
            <a:r>
              <a:rPr lang="en-US" altLang="zh-CN" sz="2800" b="1" dirty="0"/>
              <a:t> </a:t>
            </a:r>
            <a:endParaRPr lang="zh-CN" altLang="en-US" sz="2800" b="1" dirty="0"/>
          </a:p>
        </p:txBody>
      </p:sp>
      <p:cxnSp>
        <p:nvCxnSpPr>
          <p:cNvPr id="5" name="肘形连接符 4"/>
          <p:cNvCxnSpPr/>
          <p:nvPr/>
        </p:nvCxnSpPr>
        <p:spPr>
          <a:xfrm>
            <a:off x="4572000" y="785813"/>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
          <p:cNvSpPr>
            <a:spLocks noGrp="1"/>
          </p:cNvSpPr>
          <p:nvPr>
            <p:ph type="title"/>
          </p:nvPr>
        </p:nvSpPr>
        <p:spPr>
          <a:xfrm>
            <a:off x="914400" y="274638"/>
            <a:ext cx="7772400" cy="850900"/>
          </a:xfrm>
        </p:spPr>
        <p:txBody>
          <a:bodyPr/>
          <a:lstStyle/>
          <a:p>
            <a:r>
              <a:rPr lang="zh-CN" altLang="en-US" b="1" smtClean="0"/>
              <a:t> 课标修订主要变化</a:t>
            </a:r>
            <a:endParaRPr lang="zh-CN" altLang="en-US" smtClean="0"/>
          </a:p>
        </p:txBody>
      </p:sp>
      <p:sp>
        <p:nvSpPr>
          <p:cNvPr id="56322" name="内容占位符 2"/>
          <p:cNvSpPr>
            <a:spLocks noGrp="1"/>
          </p:cNvSpPr>
          <p:nvPr>
            <p:ph sz="quarter" idx="1"/>
          </p:nvPr>
        </p:nvSpPr>
        <p:spPr>
          <a:xfrm>
            <a:off x="914400" y="1196975"/>
            <a:ext cx="7772400" cy="5375275"/>
          </a:xfrm>
        </p:spPr>
        <p:txBody>
          <a:bodyPr/>
          <a:lstStyle/>
          <a:p>
            <a:pPr>
              <a:buFont typeface="Arial" charset="0"/>
              <a:buNone/>
            </a:pPr>
            <a:r>
              <a:rPr lang="en-US" altLang="zh-CN" sz="2800" b="1" smtClean="0"/>
              <a:t>5.</a:t>
            </a:r>
            <a:r>
              <a:rPr lang="zh-CN" altLang="en-US" sz="2800" b="1" smtClean="0"/>
              <a:t>强化基于“素养”的实施建议</a:t>
            </a:r>
            <a:endParaRPr lang="en-US" altLang="zh-CN" sz="2800" b="1" smtClean="0"/>
          </a:p>
          <a:p>
            <a:pPr>
              <a:buFont typeface="Arial" charset="0"/>
              <a:buNone/>
            </a:pPr>
            <a:endParaRPr lang="en-US" altLang="zh-CN" sz="2400" b="1" smtClean="0"/>
          </a:p>
          <a:p>
            <a:pPr>
              <a:buFont typeface="Arial" charset="0"/>
              <a:buNone/>
            </a:pPr>
            <a:r>
              <a:rPr lang="zh-CN" altLang="en-US" sz="2400" b="1" smtClean="0"/>
              <a:t>实施建议</a:t>
            </a:r>
            <a:r>
              <a:rPr lang="en-US" altLang="zh-CN" sz="2400" b="1" smtClean="0"/>
              <a:t>——</a:t>
            </a:r>
            <a:r>
              <a:rPr lang="zh-CN" altLang="en-US" sz="2400" b="1" smtClean="0"/>
              <a:t>教学与评价建议</a:t>
            </a:r>
            <a:r>
              <a:rPr lang="zh-CN" altLang="en-US" sz="2000" b="1" smtClean="0">
                <a:solidFill>
                  <a:srgbClr val="FF0000"/>
                </a:solidFill>
              </a:rPr>
              <a:t>：主题教学、深度学习</a:t>
            </a:r>
            <a:endParaRPr lang="en-US" altLang="zh-CN" sz="2000" b="1" smtClean="0">
              <a:solidFill>
                <a:srgbClr val="FF0000"/>
              </a:solidFill>
            </a:endParaRPr>
          </a:p>
          <a:p>
            <a:pPr>
              <a:buFont typeface="Arial" charset="0"/>
              <a:buNone/>
            </a:pPr>
            <a:r>
              <a:rPr lang="en-US" altLang="zh-CN" sz="2400" b="1" smtClean="0"/>
              <a:t>                  ——</a:t>
            </a:r>
            <a:r>
              <a:rPr lang="zh-CN" altLang="en-US" sz="2400" b="1" smtClean="0"/>
              <a:t>学业水平考试与高考命题建议</a:t>
            </a:r>
            <a:endParaRPr lang="en-US" altLang="zh-CN" sz="2400" b="1" smtClean="0"/>
          </a:p>
          <a:p>
            <a:pPr>
              <a:buFont typeface="Arial" charset="0"/>
              <a:buNone/>
            </a:pPr>
            <a:r>
              <a:rPr lang="en-US" altLang="zh-CN" sz="2400" b="1" smtClean="0"/>
              <a:t>                  ——</a:t>
            </a:r>
            <a:r>
              <a:rPr lang="zh-CN" altLang="en-US" sz="2400" b="1" smtClean="0"/>
              <a:t>教科书编写建议</a:t>
            </a:r>
            <a:endParaRPr lang="en-US" altLang="zh-CN" sz="2400" b="1" smtClean="0"/>
          </a:p>
          <a:p>
            <a:pPr>
              <a:buFont typeface="Arial" charset="0"/>
              <a:buNone/>
            </a:pPr>
            <a:r>
              <a:rPr lang="en-US" altLang="zh-CN" sz="2400" b="1" smtClean="0"/>
              <a:t>                  ——</a:t>
            </a:r>
            <a:r>
              <a:rPr lang="zh-CN" altLang="en-US" sz="2400" b="1" smtClean="0"/>
              <a:t>地方与学校实施建议</a:t>
            </a:r>
          </a:p>
          <a:p>
            <a:pPr>
              <a:buFont typeface="Arial" charset="0"/>
              <a:buNone/>
            </a:pPr>
            <a:r>
              <a:rPr lang="en-US" altLang="zh-CN" sz="2800" b="1" smtClean="0"/>
              <a:t> </a:t>
            </a:r>
            <a:endParaRPr lang="zh-CN" altLang="en-US" sz="2800" b="1" smtClean="0"/>
          </a:p>
          <a:p>
            <a:pPr>
              <a:buFont typeface="Arial" charset="0"/>
              <a:buNone/>
            </a:pPr>
            <a:endParaRPr lang="zh-CN" altLang="en-US" sz="2800" b="1" smtClean="0"/>
          </a:p>
          <a:p>
            <a:pPr>
              <a:buFont typeface="Arial" charset="0"/>
              <a:buNone/>
            </a:pPr>
            <a:r>
              <a:rPr lang="en-US" altLang="zh-CN" sz="2800" b="1" smtClean="0"/>
              <a:t> </a:t>
            </a:r>
            <a:endParaRPr lang="zh-CN" altLang="en-US" sz="2800" b="1"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1"/>
          <p:cNvSpPr>
            <a:spLocks noGrp="1"/>
          </p:cNvSpPr>
          <p:nvPr>
            <p:ph type="title"/>
          </p:nvPr>
        </p:nvSpPr>
        <p:spPr>
          <a:xfrm>
            <a:off x="914400" y="274638"/>
            <a:ext cx="7772400" cy="850900"/>
          </a:xfrm>
        </p:spPr>
        <p:txBody>
          <a:bodyPr/>
          <a:lstStyle/>
          <a:p>
            <a:r>
              <a:rPr lang="zh-CN" altLang="en-US" b="1" smtClean="0"/>
              <a:t> 课标修订主要变化</a:t>
            </a:r>
            <a:endParaRPr lang="zh-CN" altLang="en-US" smtClean="0"/>
          </a:p>
        </p:txBody>
      </p:sp>
      <p:sp>
        <p:nvSpPr>
          <p:cNvPr id="57346" name="内容占位符 2"/>
          <p:cNvSpPr>
            <a:spLocks noGrp="1"/>
          </p:cNvSpPr>
          <p:nvPr>
            <p:ph sz="quarter" idx="1"/>
          </p:nvPr>
        </p:nvSpPr>
        <p:spPr>
          <a:xfrm>
            <a:off x="755650" y="1412875"/>
            <a:ext cx="7772400" cy="4943475"/>
          </a:xfrm>
        </p:spPr>
        <p:txBody>
          <a:bodyPr/>
          <a:lstStyle/>
          <a:p>
            <a:pPr>
              <a:buFont typeface="Arial" charset="0"/>
              <a:buNone/>
            </a:pPr>
            <a:r>
              <a:rPr lang="en-US" altLang="zh-CN" sz="2800" b="1" smtClean="0"/>
              <a:t>6.</a:t>
            </a:r>
            <a:r>
              <a:rPr lang="zh-CN" altLang="en-US" sz="2800" b="1" smtClean="0"/>
              <a:t>强调“数学建模与数学探究”落实</a:t>
            </a:r>
            <a:endParaRPr lang="en-US" altLang="zh-CN" sz="2800" b="1" smtClean="0"/>
          </a:p>
          <a:p>
            <a:pPr>
              <a:buFont typeface="Arial" charset="0"/>
              <a:buNone/>
            </a:pPr>
            <a:r>
              <a:rPr lang="en-US" altLang="zh-CN" sz="2800" b="1" smtClean="0"/>
              <a:t>    </a:t>
            </a:r>
          </a:p>
          <a:p>
            <a:pPr>
              <a:buFont typeface="Arial" charset="0"/>
              <a:buNone/>
            </a:pPr>
            <a:r>
              <a:rPr lang="en-US" altLang="zh-CN" sz="2800" b="1" smtClean="0"/>
              <a:t>    </a:t>
            </a:r>
            <a:r>
              <a:rPr lang="zh-CN" altLang="en-US" sz="2800" b="1" smtClean="0"/>
              <a:t>（</a:t>
            </a:r>
            <a:r>
              <a:rPr lang="en-US" altLang="zh-CN" sz="2800" b="1" smtClean="0"/>
              <a:t>1</a:t>
            </a:r>
            <a:r>
              <a:rPr lang="zh-CN" altLang="en-US" sz="2800" b="1" smtClean="0"/>
              <a:t>）“数学建模”作为核心素养</a:t>
            </a:r>
            <a:endParaRPr lang="en-US" altLang="zh-CN" sz="2800" b="1" smtClean="0"/>
          </a:p>
          <a:p>
            <a:pPr>
              <a:buFont typeface="Arial" charset="0"/>
              <a:buNone/>
            </a:pPr>
            <a:r>
              <a:rPr lang="en-US" altLang="zh-CN" sz="2800" b="1" smtClean="0"/>
              <a:t>    </a:t>
            </a:r>
            <a:r>
              <a:rPr lang="zh-CN" altLang="en-US" sz="2800" b="1" smtClean="0"/>
              <a:t>（</a:t>
            </a:r>
            <a:r>
              <a:rPr lang="en-US" altLang="zh-CN" sz="2800" b="1" smtClean="0"/>
              <a:t>2</a:t>
            </a:r>
            <a:r>
              <a:rPr lang="zh-CN" altLang="en-US" sz="2800" b="1" smtClean="0"/>
              <a:t>）把数学建模理念贯穿课程</a:t>
            </a:r>
            <a:endParaRPr lang="en-US" altLang="zh-CN" sz="2800" b="1" smtClean="0"/>
          </a:p>
          <a:p>
            <a:pPr>
              <a:buFont typeface="Arial" charset="0"/>
              <a:buNone/>
            </a:pPr>
            <a:r>
              <a:rPr lang="en-US" altLang="zh-CN" sz="2800" b="1" smtClean="0"/>
              <a:t>    </a:t>
            </a:r>
            <a:r>
              <a:rPr lang="zh-CN" altLang="en-US" sz="2800" b="1" smtClean="0"/>
              <a:t>（</a:t>
            </a:r>
            <a:r>
              <a:rPr lang="en-US" altLang="zh-CN" sz="2800" b="1" smtClean="0"/>
              <a:t>3</a:t>
            </a:r>
            <a:r>
              <a:rPr lang="zh-CN" altLang="en-US" sz="2800" b="1" smtClean="0"/>
              <a:t>）为“数学建模与数学探究”设计</a:t>
            </a:r>
            <a:r>
              <a:rPr lang="en-US" altLang="zh-CN" sz="2800" b="1" smtClean="0"/>
              <a:t>10</a:t>
            </a:r>
            <a:r>
              <a:rPr lang="zh-CN" altLang="en-US" sz="2800" b="1" smtClean="0"/>
              <a:t>课时</a:t>
            </a:r>
          </a:p>
          <a:p>
            <a:pPr>
              <a:buFont typeface="Arial" charset="0"/>
              <a:buNone/>
            </a:pPr>
            <a:endParaRPr lang="zh-CN" altLang="en-US" sz="2800" b="1" smtClean="0"/>
          </a:p>
          <a:p>
            <a:pPr>
              <a:buFont typeface="Arial" charset="0"/>
              <a:buNone/>
            </a:pPr>
            <a:r>
              <a:rPr lang="en-US" altLang="zh-CN" sz="2800" b="1" smtClean="0"/>
              <a:t> </a:t>
            </a:r>
            <a:endParaRPr lang="zh-CN" altLang="en-US" sz="2800" b="1"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p:txBody>
          <a:bodyPr/>
          <a:lstStyle/>
          <a:p>
            <a:r>
              <a:rPr lang="zh-CN" altLang="en-US" b="1" smtClean="0"/>
              <a:t> 课标修订主要变化</a:t>
            </a:r>
            <a:endParaRPr lang="zh-CN" altLang="en-US" smtClean="0"/>
          </a:p>
        </p:txBody>
      </p:sp>
      <p:sp>
        <p:nvSpPr>
          <p:cNvPr id="3" name="内容占位符 2"/>
          <p:cNvSpPr>
            <a:spLocks noGrp="1"/>
          </p:cNvSpPr>
          <p:nvPr>
            <p:ph sz="quarter" idx="1"/>
          </p:nvPr>
        </p:nvSpPr>
        <p:spPr>
          <a:xfrm>
            <a:off x="914400" y="1844675"/>
            <a:ext cx="7772400" cy="4175125"/>
          </a:xfrm>
        </p:spPr>
        <p:txBody>
          <a:bodyPr rtlCol="0">
            <a:normAutofit/>
          </a:bodyPr>
          <a:lstStyle/>
          <a:p>
            <a:pPr fontAlgn="auto">
              <a:spcAft>
                <a:spcPts val="0"/>
              </a:spcAft>
              <a:buFont typeface="Arial" pitchFamily="34" charset="0"/>
              <a:buNone/>
              <a:defRPr/>
            </a:pPr>
            <a:r>
              <a:rPr lang="en-US" altLang="zh-CN" sz="2800" b="1" dirty="0"/>
              <a:t>7.</a:t>
            </a:r>
            <a:r>
              <a:rPr lang="zh-CN" altLang="en-US" sz="2800" b="1" dirty="0"/>
              <a:t>削支强干</a:t>
            </a:r>
            <a:r>
              <a:rPr lang="en-US" altLang="zh-CN" sz="2800" b="1" dirty="0"/>
              <a:t>——</a:t>
            </a:r>
            <a:r>
              <a:rPr lang="zh-CN" altLang="en-US" sz="2800" b="1" dirty="0"/>
              <a:t>减少必修、选修一内容</a:t>
            </a:r>
            <a:endParaRPr lang="en-US" altLang="zh-CN" sz="2800" b="1" dirty="0"/>
          </a:p>
          <a:p>
            <a:pPr marL="0" indent="0" fontAlgn="auto">
              <a:spcAft>
                <a:spcPts val="0"/>
              </a:spcAft>
              <a:buFont typeface="Arial" pitchFamily="34" charset="0"/>
              <a:buChar char="•"/>
              <a:defRPr/>
            </a:pPr>
            <a:endParaRPr lang="en-US" altLang="zh-CN" dirty="0"/>
          </a:p>
          <a:p>
            <a:pPr marL="0" indent="0" fontAlgn="auto">
              <a:spcAft>
                <a:spcPts val="0"/>
              </a:spcAft>
              <a:buFont typeface="Arial" pitchFamily="34" charset="0"/>
              <a:buChar char="•"/>
              <a:defRPr/>
            </a:pPr>
            <a:r>
              <a:rPr lang="zh-CN" altLang="en-US" b="1" dirty="0"/>
              <a:t>必修课程共</a:t>
            </a:r>
            <a:r>
              <a:rPr lang="en-US" b="1" dirty="0"/>
              <a:t>8</a:t>
            </a:r>
            <a:r>
              <a:rPr lang="zh-CN" altLang="en-US" b="1" dirty="0"/>
              <a:t>学分</a:t>
            </a:r>
            <a:r>
              <a:rPr lang="en-US" b="1" dirty="0"/>
              <a:t>144</a:t>
            </a:r>
            <a:r>
              <a:rPr lang="zh-CN" altLang="en-US" b="1" dirty="0"/>
              <a:t>课时，其中</a:t>
            </a:r>
            <a:r>
              <a:rPr lang="en-US" altLang="zh-CN" b="1" dirty="0"/>
              <a:t>4</a:t>
            </a:r>
            <a:r>
              <a:rPr lang="zh-CN" altLang="en-US" b="1" dirty="0"/>
              <a:t>个机动课时；</a:t>
            </a:r>
            <a:endParaRPr lang="en-US" altLang="zh-CN" b="1" dirty="0"/>
          </a:p>
          <a:p>
            <a:pPr marL="0" indent="0" fontAlgn="auto">
              <a:spcAft>
                <a:spcPts val="0"/>
              </a:spcAft>
              <a:buFont typeface="Arial" pitchFamily="34" charset="0"/>
              <a:buChar char="•"/>
              <a:defRPr/>
            </a:pPr>
            <a:r>
              <a:rPr lang="zh-CN" altLang="en-US" sz="2400" b="1" dirty="0"/>
              <a:t>选修Ｉ课程共</a:t>
            </a:r>
            <a:r>
              <a:rPr lang="en-US" sz="2400" b="1" dirty="0"/>
              <a:t>6</a:t>
            </a:r>
            <a:r>
              <a:rPr lang="zh-CN" altLang="en-US" sz="2400" b="1" dirty="0"/>
              <a:t>学分</a:t>
            </a:r>
            <a:r>
              <a:rPr lang="en-US" sz="2400" b="1" dirty="0"/>
              <a:t>108</a:t>
            </a:r>
            <a:r>
              <a:rPr lang="zh-CN" altLang="en-US" sz="2400" b="1" dirty="0"/>
              <a:t>课时，其中</a:t>
            </a:r>
            <a:r>
              <a:rPr lang="en-US" altLang="zh-CN" sz="2400" b="1" dirty="0"/>
              <a:t>4</a:t>
            </a:r>
            <a:r>
              <a:rPr lang="zh-CN" altLang="en-US" sz="2400" b="1" dirty="0"/>
              <a:t>个机动课时；</a:t>
            </a:r>
            <a:endParaRPr lang="en-US" altLang="zh-CN" sz="2400" b="1" dirty="0"/>
          </a:p>
          <a:p>
            <a:pPr marL="0" indent="0" fontAlgn="auto">
              <a:spcAft>
                <a:spcPts val="0"/>
              </a:spcAft>
              <a:buFont typeface="Arial" pitchFamily="34" charset="0"/>
              <a:buChar char="•"/>
              <a:defRPr/>
            </a:pPr>
            <a:r>
              <a:rPr lang="zh-CN" altLang="en-US" sz="2400" b="1" dirty="0"/>
              <a:t>选修</a:t>
            </a:r>
            <a:r>
              <a:rPr lang="en-US" altLang="zh-CN" sz="2400" b="1" dirty="0"/>
              <a:t>Ⅱ</a:t>
            </a:r>
            <a:r>
              <a:rPr lang="zh-CN" altLang="en-US" sz="2400" b="1" dirty="0"/>
              <a:t>课程是学生依据个人志趣可以自主选择的课程，分为</a:t>
            </a:r>
            <a:r>
              <a:rPr lang="en-US" sz="2400" b="1" dirty="0"/>
              <a:t>A</a:t>
            </a:r>
            <a:r>
              <a:rPr lang="zh-CN" altLang="en-US" sz="2400" b="1" dirty="0"/>
              <a:t>，</a:t>
            </a:r>
            <a:r>
              <a:rPr lang="en-US" sz="2400" b="1" dirty="0"/>
              <a:t>B</a:t>
            </a:r>
            <a:r>
              <a:rPr lang="zh-CN" altLang="en-US" sz="2400" b="1" dirty="0"/>
              <a:t>，</a:t>
            </a:r>
            <a:r>
              <a:rPr lang="en-US" sz="2400" b="1" dirty="0"/>
              <a:t>C</a:t>
            </a:r>
            <a:r>
              <a:rPr lang="zh-CN" altLang="en-US" sz="2400" b="1" dirty="0"/>
              <a:t>，</a:t>
            </a:r>
            <a:r>
              <a:rPr lang="en-US" sz="2400" b="1" dirty="0"/>
              <a:t>D</a:t>
            </a:r>
            <a:r>
              <a:rPr lang="zh-CN" altLang="en-US" sz="2400" b="1" dirty="0"/>
              <a:t>，</a:t>
            </a:r>
            <a:r>
              <a:rPr lang="en-US" sz="2400" b="1" dirty="0"/>
              <a:t>E</a:t>
            </a:r>
            <a:r>
              <a:rPr lang="zh-CN" altLang="en-US" sz="2400" b="1" dirty="0"/>
              <a:t>五类。</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a:spLocks/>
          </p:cNvSpPr>
          <p:nvPr/>
        </p:nvSpPr>
        <p:spPr>
          <a:xfrm>
            <a:off x="1012825" y="1497013"/>
            <a:ext cx="6375400" cy="593725"/>
          </a:xfrm>
          <a:prstGeom prst="rect">
            <a:avLst/>
          </a:prstGeom>
        </p:spPr>
        <p:txBody>
          <a:bodyPr lIns="121899" tIns="60949" rIns="121899" bIns="60949" anchor="b">
            <a:normAutofit fontScale="92500"/>
          </a:bodyPr>
          <a:lstStyle>
            <a:lvl1pPr algn="l" defTabSz="1218987" rtl="0" eaLnBrk="1" latinLnBrk="0" hangingPunct="1">
              <a:lnSpc>
                <a:spcPct val="85000"/>
              </a:lnSpc>
              <a:spcBef>
                <a:spcPct val="0"/>
              </a:spcBef>
              <a:buNone/>
              <a:tabLst/>
              <a:defRPr sz="4400" kern="1200" cap="none" baseline="0">
                <a:solidFill>
                  <a:schemeClr val="tx1"/>
                </a:solidFill>
                <a:latin typeface="微软雅黑" panose="020B0503020204020204" pitchFamily="34" charset="-122"/>
                <a:ea typeface="微软雅黑" panose="020B0503020204020204" pitchFamily="34" charset="-122"/>
                <a:cs typeface="+mj-cs"/>
              </a:defRPr>
            </a:lvl1pPr>
          </a:lstStyle>
          <a:p>
            <a:pPr fontAlgn="auto">
              <a:spcAft>
                <a:spcPts val="0"/>
              </a:spcAft>
              <a:defRPr/>
            </a:pPr>
            <a:r>
              <a:rPr lang="en-US" altLang="zh-CN" sz="2800" dirty="0" smtClean="0"/>
              <a:t>365</a:t>
            </a:r>
            <a:r>
              <a:rPr lang="zh-CN" altLang="en-US" sz="2800" dirty="0" smtClean="0"/>
              <a:t>份职业未来的“被淘汰概率</a:t>
            </a:r>
            <a:r>
              <a:rPr lang="zh-CN" altLang="en-US" sz="2800" dirty="0" smtClean="0">
                <a:solidFill>
                  <a:srgbClr val="FFC000"/>
                </a:solidFill>
              </a:rPr>
              <a:t>↓</a:t>
            </a:r>
            <a:r>
              <a:rPr lang="zh-CN" altLang="en-US" sz="2800" dirty="0" smtClean="0"/>
              <a:t>”（</a:t>
            </a:r>
            <a:r>
              <a:rPr lang="en-US" altLang="zh-CN" sz="2800" dirty="0" smtClean="0"/>
              <a:t>BBC</a:t>
            </a:r>
            <a:r>
              <a:rPr lang="zh-CN" altLang="en-US" sz="2800" dirty="0" smtClean="0"/>
              <a:t>）</a:t>
            </a:r>
            <a:endParaRPr lang="zh-CN" altLang="en-US" sz="2800" dirty="0"/>
          </a:p>
        </p:txBody>
      </p:sp>
      <p:grpSp>
        <p:nvGrpSpPr>
          <p:cNvPr id="2" name="组 1"/>
          <p:cNvGrpSpPr>
            <a:grpSpLocks/>
          </p:cNvGrpSpPr>
          <p:nvPr/>
        </p:nvGrpSpPr>
        <p:grpSpPr bwMode="auto">
          <a:xfrm>
            <a:off x="500063" y="2282825"/>
            <a:ext cx="4506912" cy="4098925"/>
            <a:chOff x="666538" y="2282100"/>
            <a:chExt cx="6007868" cy="4099228"/>
          </a:xfrm>
        </p:grpSpPr>
        <p:sp>
          <p:nvSpPr>
            <p:cNvPr id="18" name="矩形 17"/>
            <p:cNvSpPr/>
            <p:nvPr/>
          </p:nvSpPr>
          <p:spPr>
            <a:xfrm>
              <a:off x="666538" y="2282100"/>
              <a:ext cx="5713718" cy="461997"/>
            </a:xfrm>
            <a:prstGeom prst="rect">
              <a:avLst/>
            </a:prstGeom>
          </p:spPr>
          <p:txBody>
            <a:bodyPr>
              <a:spAutoFit/>
            </a:bodyPr>
            <a:lstStyle/>
            <a:p>
              <a:pPr fontAlgn="auto">
                <a:spcBef>
                  <a:spcPts val="0"/>
                </a:spcBef>
                <a:spcAft>
                  <a:spcPts val="0"/>
                </a:spcAft>
                <a:defRPr/>
              </a:pPr>
              <a:r>
                <a:rPr lang="zh-CN" altLang="en-US" sz="2399" dirty="0">
                  <a:latin typeface="Microsoft YaHei Light" charset="-122"/>
                  <a:ea typeface="Microsoft YaHei Light" charset="-122"/>
                  <a:cs typeface="Microsoft YaHei Light" charset="-122"/>
                </a:rPr>
                <a:t>未来最容易被淘汰的</a:t>
              </a:r>
              <a:r>
                <a:rPr lang="en-US" altLang="zh-CN" sz="2399" dirty="0">
                  <a:latin typeface="Microsoft YaHei Light" charset="-122"/>
                  <a:ea typeface="Microsoft YaHei Light" charset="-122"/>
                  <a:cs typeface="Microsoft YaHei Light" charset="-122"/>
                </a:rPr>
                <a:t>10</a:t>
              </a:r>
              <a:r>
                <a:rPr lang="zh-CN" altLang="en-US" sz="2399" dirty="0">
                  <a:latin typeface="Microsoft YaHei Light" charset="-122"/>
                  <a:ea typeface="Microsoft YaHei Light" charset="-122"/>
                  <a:cs typeface="Microsoft YaHei Light" charset="-122"/>
                </a:rPr>
                <a:t>种职业</a:t>
              </a:r>
            </a:p>
          </p:txBody>
        </p:sp>
        <p:sp>
          <p:nvSpPr>
            <p:cNvPr id="3" name="矩形 2"/>
            <p:cNvSpPr/>
            <p:nvPr/>
          </p:nvSpPr>
          <p:spPr>
            <a:xfrm>
              <a:off x="1525712" y="2934611"/>
              <a:ext cx="4073669" cy="34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7419" name="矩形 21"/>
            <p:cNvSpPr>
              <a:spLocks noChangeArrowheads="1"/>
            </p:cNvSpPr>
            <p:nvPr/>
          </p:nvSpPr>
          <p:spPr bwMode="auto">
            <a:xfrm>
              <a:off x="1904682" y="3212976"/>
              <a:ext cx="4769724" cy="2862322"/>
            </a:xfrm>
            <a:prstGeom prst="rect">
              <a:avLst/>
            </a:prstGeom>
            <a:noFill/>
            <a:ln w="9525">
              <a:noFill/>
              <a:miter lim="800000"/>
              <a:headEnd/>
              <a:tailEnd/>
            </a:ln>
          </p:spPr>
          <p:txBody>
            <a:bodyPr wrap="none">
              <a:spAutoFit/>
            </a:bodyPr>
            <a:lstStyle/>
            <a:p>
              <a:r>
                <a:rPr lang="en-US" altLang="zh-CN">
                  <a:solidFill>
                    <a:schemeClr val="bg1"/>
                  </a:solidFill>
                  <a:latin typeface="Microsoft YaHei Light"/>
                  <a:ea typeface="Microsoft YaHei Light"/>
                  <a:cs typeface="Microsoft YaHei Light"/>
                </a:rPr>
                <a:t>10</a:t>
              </a:r>
              <a:r>
                <a:rPr lang="zh-CN" altLang="en-US">
                  <a:solidFill>
                    <a:schemeClr val="bg1"/>
                  </a:solidFill>
                  <a:latin typeface="Microsoft YaHei Light"/>
                  <a:ea typeface="Microsoft YaHei Light"/>
                  <a:cs typeface="Microsoft YaHei Light"/>
                </a:rPr>
                <a:t>、</a:t>
              </a:r>
              <a:r>
                <a:rPr lang="en-US" altLang="zh-CN">
                  <a:solidFill>
                    <a:schemeClr val="bg1"/>
                  </a:solidFill>
                  <a:latin typeface="Microsoft YaHei Light"/>
                  <a:ea typeface="Microsoft YaHei Light"/>
                  <a:cs typeface="Microsoft YaHei Light"/>
                </a:rPr>
                <a:t>HR</a:t>
              </a:r>
              <a:r>
                <a:rPr lang="zh-CN" altLang="en-US">
                  <a:solidFill>
                    <a:schemeClr val="bg1"/>
                  </a:solidFill>
                  <a:latin typeface="Microsoft YaHei Light"/>
                  <a:ea typeface="Microsoft YaHei Light"/>
                  <a:cs typeface="Microsoft YaHei Light"/>
                </a:rPr>
                <a:t>，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89.7%</a:t>
              </a:r>
            </a:p>
            <a:p>
              <a:r>
                <a:rPr lang="en-US" altLang="zh-CN">
                  <a:solidFill>
                    <a:schemeClr val="bg1"/>
                  </a:solidFill>
                  <a:latin typeface="Microsoft YaHei Light"/>
                  <a:ea typeface="Microsoft YaHei Light"/>
                  <a:cs typeface="Microsoft YaHei Light"/>
                </a:rPr>
                <a:t>9</a:t>
              </a:r>
              <a:r>
                <a:rPr lang="zh-CN" altLang="en-US">
                  <a:solidFill>
                    <a:schemeClr val="bg1"/>
                  </a:solidFill>
                  <a:latin typeface="Microsoft YaHei Light"/>
                  <a:ea typeface="Microsoft YaHei Light"/>
                  <a:cs typeface="Microsoft YaHei Light"/>
                </a:rPr>
                <a:t>、客服，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91.0%</a:t>
              </a:r>
            </a:p>
            <a:p>
              <a:r>
                <a:rPr lang="en-US" altLang="zh-CN">
                  <a:solidFill>
                    <a:schemeClr val="bg1"/>
                  </a:solidFill>
                  <a:latin typeface="Microsoft YaHei Light"/>
                  <a:ea typeface="Microsoft YaHei Light"/>
                  <a:cs typeface="Microsoft YaHei Light"/>
                </a:rPr>
                <a:t>8</a:t>
              </a:r>
              <a:r>
                <a:rPr lang="zh-CN" altLang="en-US">
                  <a:solidFill>
                    <a:schemeClr val="bg1"/>
                  </a:solidFill>
                  <a:latin typeface="Microsoft YaHei Light"/>
                  <a:ea typeface="Microsoft YaHei Light"/>
                  <a:cs typeface="Microsoft YaHei Light"/>
                </a:rPr>
                <a:t>、前台，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95.6%</a:t>
              </a:r>
            </a:p>
            <a:p>
              <a:r>
                <a:rPr lang="en-US" altLang="zh-CN">
                  <a:solidFill>
                    <a:schemeClr val="bg1"/>
                  </a:solidFill>
                  <a:latin typeface="Microsoft YaHei Light"/>
                  <a:ea typeface="Microsoft YaHei Light"/>
                  <a:cs typeface="Microsoft YaHei Light"/>
                </a:rPr>
                <a:t>7</a:t>
              </a:r>
              <a:r>
                <a:rPr lang="zh-CN" altLang="en-US">
                  <a:solidFill>
                    <a:schemeClr val="bg1"/>
                  </a:solidFill>
                  <a:latin typeface="Microsoft YaHei Light"/>
                  <a:ea typeface="Microsoft YaHei Light"/>
                  <a:cs typeface="Microsoft YaHei Light"/>
                </a:rPr>
                <a:t>、接线员，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96.5%</a:t>
              </a:r>
            </a:p>
            <a:p>
              <a:r>
                <a:rPr lang="en-US" altLang="zh-CN">
                  <a:solidFill>
                    <a:schemeClr val="bg1"/>
                  </a:solidFill>
                  <a:latin typeface="Microsoft YaHei Light"/>
                  <a:ea typeface="Microsoft YaHei Light"/>
                  <a:cs typeface="Microsoft YaHei Light"/>
                </a:rPr>
                <a:t>6</a:t>
              </a:r>
              <a:r>
                <a:rPr lang="zh-CN" altLang="en-US">
                  <a:solidFill>
                    <a:schemeClr val="bg1"/>
                  </a:solidFill>
                  <a:latin typeface="Microsoft YaHei Light"/>
                  <a:ea typeface="Microsoft YaHei Light"/>
                  <a:cs typeface="Microsoft YaHei Light"/>
                </a:rPr>
                <a:t>、政府职员，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96.8%</a:t>
              </a:r>
            </a:p>
            <a:p>
              <a:r>
                <a:rPr lang="en-US" altLang="zh-CN">
                  <a:solidFill>
                    <a:schemeClr val="bg1"/>
                  </a:solidFill>
                  <a:latin typeface="Microsoft YaHei Light"/>
                  <a:ea typeface="Microsoft YaHei Light"/>
                  <a:cs typeface="Microsoft YaHei Light"/>
                </a:rPr>
                <a:t>5</a:t>
              </a:r>
              <a:r>
                <a:rPr lang="zh-CN" altLang="en-US">
                  <a:solidFill>
                    <a:schemeClr val="bg1"/>
                  </a:solidFill>
                  <a:latin typeface="Microsoft YaHei Light"/>
                  <a:ea typeface="Microsoft YaHei Light"/>
                  <a:cs typeface="Microsoft YaHei Light"/>
                </a:rPr>
                <a:t>、银行职员，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96.8%</a:t>
              </a:r>
            </a:p>
            <a:p>
              <a:r>
                <a:rPr lang="en-US" altLang="zh-CN">
                  <a:solidFill>
                    <a:schemeClr val="bg1"/>
                  </a:solidFill>
                  <a:latin typeface="Microsoft YaHei Light"/>
                  <a:ea typeface="Microsoft YaHei Light"/>
                  <a:cs typeface="Microsoft YaHei Light"/>
                </a:rPr>
                <a:t>4</a:t>
              </a:r>
              <a:r>
                <a:rPr lang="zh-CN" altLang="en-US">
                  <a:solidFill>
                    <a:schemeClr val="bg1"/>
                  </a:solidFill>
                  <a:latin typeface="Microsoft YaHei Light"/>
                  <a:ea typeface="Microsoft YaHei Light"/>
                  <a:cs typeface="Microsoft YaHei Light"/>
                </a:rPr>
                <a:t>、保险业务员，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97.0%</a:t>
              </a:r>
            </a:p>
            <a:p>
              <a:r>
                <a:rPr lang="en-US" altLang="zh-CN">
                  <a:solidFill>
                    <a:schemeClr val="bg1"/>
                  </a:solidFill>
                  <a:latin typeface="Microsoft YaHei Light"/>
                  <a:ea typeface="Microsoft YaHei Light"/>
                  <a:cs typeface="Microsoft YaHei Light"/>
                </a:rPr>
                <a:t>3</a:t>
              </a:r>
              <a:r>
                <a:rPr lang="zh-CN" altLang="en-US">
                  <a:solidFill>
                    <a:schemeClr val="bg1"/>
                  </a:solidFill>
                  <a:latin typeface="Microsoft YaHei Light"/>
                  <a:ea typeface="Microsoft YaHei Light"/>
                  <a:cs typeface="Microsoft YaHei Light"/>
                </a:rPr>
                <a:t>、会计，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97.6%</a:t>
              </a:r>
            </a:p>
            <a:p>
              <a:r>
                <a:rPr lang="en-US" altLang="zh-CN">
                  <a:solidFill>
                    <a:schemeClr val="bg1"/>
                  </a:solidFill>
                  <a:latin typeface="Microsoft YaHei Light"/>
                  <a:ea typeface="Microsoft YaHei Light"/>
                  <a:cs typeface="Microsoft YaHei Light"/>
                </a:rPr>
                <a:t>2</a:t>
              </a:r>
              <a:r>
                <a:rPr lang="zh-CN" altLang="en-US">
                  <a:solidFill>
                    <a:schemeClr val="bg1"/>
                  </a:solidFill>
                  <a:latin typeface="Microsoft YaHei Light"/>
                  <a:ea typeface="Microsoft YaHei Light"/>
                  <a:cs typeface="Microsoft YaHei Light"/>
                </a:rPr>
                <a:t>、打字员、速记员，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98.5%</a:t>
              </a:r>
            </a:p>
            <a:p>
              <a:r>
                <a:rPr lang="en-US" altLang="zh-CN">
                  <a:solidFill>
                    <a:schemeClr val="bg1"/>
                  </a:solidFill>
                  <a:latin typeface="Microsoft YaHei Light"/>
                  <a:ea typeface="Microsoft YaHei Light"/>
                  <a:cs typeface="Microsoft YaHei Light"/>
                </a:rPr>
                <a:t>1</a:t>
              </a:r>
              <a:r>
                <a:rPr lang="zh-CN" altLang="en-US">
                  <a:solidFill>
                    <a:schemeClr val="bg1"/>
                  </a:solidFill>
                  <a:latin typeface="Microsoft YaHei Light"/>
                  <a:ea typeface="Microsoft YaHei Light"/>
                  <a:cs typeface="Microsoft YaHei Light"/>
                </a:rPr>
                <a:t>、电话推销员，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99.0%</a:t>
              </a:r>
            </a:p>
          </p:txBody>
        </p:sp>
      </p:grpSp>
      <p:grpSp>
        <p:nvGrpSpPr>
          <p:cNvPr id="4" name="组 3"/>
          <p:cNvGrpSpPr>
            <a:grpSpLocks/>
          </p:cNvGrpSpPr>
          <p:nvPr/>
        </p:nvGrpSpPr>
        <p:grpSpPr bwMode="auto">
          <a:xfrm>
            <a:off x="4714875" y="2306638"/>
            <a:ext cx="4283075" cy="4075112"/>
            <a:chOff x="6443486" y="2306290"/>
            <a:chExt cx="5549724" cy="4075038"/>
          </a:xfrm>
        </p:grpSpPr>
        <p:sp>
          <p:nvSpPr>
            <p:cNvPr id="17" name="矩形 16"/>
            <p:cNvSpPr/>
            <p:nvPr/>
          </p:nvSpPr>
          <p:spPr>
            <a:xfrm>
              <a:off x="6443486" y="2306290"/>
              <a:ext cx="5545610" cy="461954"/>
            </a:xfrm>
            <a:prstGeom prst="rect">
              <a:avLst/>
            </a:prstGeom>
          </p:spPr>
          <p:txBody>
            <a:bodyPr wrap="none">
              <a:spAutoFit/>
            </a:bodyPr>
            <a:lstStyle/>
            <a:p>
              <a:pPr fontAlgn="auto">
                <a:spcBef>
                  <a:spcPts val="0"/>
                </a:spcBef>
                <a:spcAft>
                  <a:spcPts val="0"/>
                </a:spcAft>
                <a:defRPr/>
              </a:pPr>
              <a:r>
                <a:rPr lang="zh-CN" altLang="en-US" sz="2399" dirty="0">
                  <a:latin typeface="Microsoft YaHei Light" charset="-122"/>
                  <a:ea typeface="Microsoft YaHei Light" charset="-122"/>
                  <a:cs typeface="Microsoft YaHei Light" charset="-122"/>
                </a:rPr>
                <a:t>人工智能最难取代的</a:t>
              </a:r>
              <a:r>
                <a:rPr lang="en-US" altLang="zh-CN" sz="2399" dirty="0">
                  <a:latin typeface="Microsoft YaHei Light" charset="-122"/>
                  <a:ea typeface="Microsoft YaHei Light" charset="-122"/>
                  <a:cs typeface="Microsoft YaHei Light" charset="-122"/>
                </a:rPr>
                <a:t>10</a:t>
              </a:r>
              <a:r>
                <a:rPr lang="zh-CN" altLang="en-US" sz="2399" dirty="0">
                  <a:latin typeface="Microsoft YaHei Light" charset="-122"/>
                  <a:ea typeface="Microsoft YaHei Light" charset="-122"/>
                  <a:cs typeface="Microsoft YaHei Light" charset="-122"/>
                </a:rPr>
                <a:t>大职业</a:t>
              </a:r>
            </a:p>
          </p:txBody>
        </p:sp>
        <p:sp>
          <p:nvSpPr>
            <p:cNvPr id="23" name="矩形 22"/>
            <p:cNvSpPr/>
            <p:nvPr/>
          </p:nvSpPr>
          <p:spPr>
            <a:xfrm>
              <a:off x="6525765" y="2934929"/>
              <a:ext cx="4074872" cy="344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7416" name="矩形 24"/>
            <p:cNvSpPr>
              <a:spLocks noChangeArrowheads="1"/>
            </p:cNvSpPr>
            <p:nvPr/>
          </p:nvSpPr>
          <p:spPr bwMode="auto">
            <a:xfrm>
              <a:off x="6806815" y="3131205"/>
              <a:ext cx="5186395" cy="3139321"/>
            </a:xfrm>
            <a:prstGeom prst="rect">
              <a:avLst/>
            </a:prstGeom>
            <a:noFill/>
            <a:ln w="9525">
              <a:noFill/>
              <a:miter lim="800000"/>
              <a:headEnd/>
              <a:tailEnd/>
            </a:ln>
          </p:spPr>
          <p:txBody>
            <a:bodyPr wrap="none">
              <a:spAutoFit/>
            </a:bodyPr>
            <a:lstStyle/>
            <a:p>
              <a:r>
                <a:rPr lang="en-US" altLang="zh-CN">
                  <a:solidFill>
                    <a:schemeClr val="bg1"/>
                  </a:solidFill>
                  <a:latin typeface="Microsoft YaHei Light"/>
                  <a:ea typeface="Microsoft YaHei Light"/>
                  <a:cs typeface="Microsoft YaHei Light"/>
                </a:rPr>
                <a:t>10</a:t>
              </a:r>
              <a:r>
                <a:rPr lang="zh-CN" altLang="en-US">
                  <a:solidFill>
                    <a:schemeClr val="bg1"/>
                  </a:solidFill>
                  <a:latin typeface="Microsoft YaHei Light"/>
                  <a:ea typeface="Microsoft YaHei Light"/>
                  <a:cs typeface="Microsoft YaHei Light"/>
                </a:rPr>
                <a:t>、保姆，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8.0%</a:t>
              </a:r>
            </a:p>
            <a:p>
              <a:r>
                <a:rPr lang="en-US" altLang="zh-CN">
                  <a:solidFill>
                    <a:schemeClr val="bg1"/>
                  </a:solidFill>
                  <a:latin typeface="Microsoft YaHei Light"/>
                  <a:ea typeface="Microsoft YaHei Light"/>
                  <a:cs typeface="Microsoft YaHei Light"/>
                </a:rPr>
                <a:t>9</a:t>
              </a:r>
              <a:r>
                <a:rPr lang="zh-CN" altLang="en-US">
                  <a:solidFill>
                    <a:schemeClr val="bg1"/>
                  </a:solidFill>
                  <a:latin typeface="Microsoft YaHei Light"/>
                  <a:ea typeface="Microsoft YaHei Light"/>
                  <a:cs typeface="Microsoft YaHei Light"/>
                </a:rPr>
                <a:t>、健身教练，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7.5%</a:t>
              </a:r>
            </a:p>
            <a:p>
              <a:r>
                <a:rPr lang="en-US" altLang="zh-CN">
                  <a:solidFill>
                    <a:schemeClr val="bg1"/>
                  </a:solidFill>
                  <a:latin typeface="Microsoft YaHei Light"/>
                  <a:ea typeface="Microsoft YaHei Light"/>
                  <a:cs typeface="Microsoft YaHei Light"/>
                </a:rPr>
                <a:t>8</a:t>
              </a:r>
              <a:r>
                <a:rPr lang="zh-CN" altLang="en-US">
                  <a:solidFill>
                    <a:schemeClr val="bg1"/>
                  </a:solidFill>
                  <a:latin typeface="Microsoft YaHei Light"/>
                  <a:ea typeface="Microsoft YaHei Light"/>
                  <a:cs typeface="Microsoft YaHei Light"/>
                </a:rPr>
                <a:t>、艺术家、音乐家、科学家，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
              </a:r>
              <a:br>
                <a:rPr lang="en-US" altLang="zh-CN">
                  <a:solidFill>
                    <a:schemeClr val="bg1"/>
                  </a:solidFill>
                  <a:latin typeface="Microsoft YaHei Light"/>
                  <a:ea typeface="Microsoft YaHei Light"/>
                  <a:cs typeface="Microsoft YaHei Light"/>
                </a:rPr>
              </a:br>
              <a:r>
                <a:rPr lang="en-US" altLang="zh-CN">
                  <a:solidFill>
                    <a:schemeClr val="bg1"/>
                  </a:solidFill>
                  <a:latin typeface="Microsoft YaHei Light"/>
                  <a:ea typeface="Microsoft YaHei Light"/>
                  <a:cs typeface="Microsoft YaHei Light"/>
                </a:rPr>
                <a:t>     3.8%</a:t>
              </a:r>
              <a:r>
                <a:rPr lang="zh-CN" altLang="en-US">
                  <a:solidFill>
                    <a:schemeClr val="bg1"/>
                  </a:solidFill>
                  <a:latin typeface="Microsoft YaHei Light"/>
                  <a:ea typeface="Microsoft YaHei Light"/>
                  <a:cs typeface="Microsoft YaHei Light"/>
                </a:rPr>
                <a:t>、</a:t>
              </a:r>
              <a:r>
                <a:rPr lang="en-US" altLang="zh-CN">
                  <a:solidFill>
                    <a:schemeClr val="bg1"/>
                  </a:solidFill>
                  <a:latin typeface="Microsoft YaHei Light"/>
                  <a:ea typeface="Microsoft YaHei Light"/>
                  <a:cs typeface="Microsoft YaHei Light"/>
                </a:rPr>
                <a:t>4.5%</a:t>
              </a:r>
              <a:r>
                <a:rPr lang="zh-CN" altLang="en-US">
                  <a:solidFill>
                    <a:schemeClr val="bg1"/>
                  </a:solidFill>
                  <a:latin typeface="Microsoft YaHei Light"/>
                  <a:ea typeface="Microsoft YaHei Light"/>
                  <a:cs typeface="Microsoft YaHei Light"/>
                </a:rPr>
                <a:t>、</a:t>
              </a:r>
              <a:r>
                <a:rPr lang="en-US" altLang="zh-CN">
                  <a:solidFill>
                    <a:schemeClr val="bg1"/>
                  </a:solidFill>
                  <a:latin typeface="Microsoft YaHei Light"/>
                  <a:ea typeface="Microsoft YaHei Light"/>
                  <a:cs typeface="Microsoft YaHei Light"/>
                </a:rPr>
                <a:t>6.2%</a:t>
              </a:r>
            </a:p>
            <a:p>
              <a:r>
                <a:rPr lang="en-US" altLang="zh-CN">
                  <a:solidFill>
                    <a:schemeClr val="bg1"/>
                  </a:solidFill>
                  <a:latin typeface="Microsoft YaHei Light"/>
                  <a:ea typeface="Microsoft YaHei Light"/>
                  <a:cs typeface="Microsoft YaHei Light"/>
                </a:rPr>
                <a:t>7</a:t>
              </a:r>
              <a:r>
                <a:rPr lang="zh-CN" altLang="en-US">
                  <a:solidFill>
                    <a:schemeClr val="bg1"/>
                  </a:solidFill>
                  <a:latin typeface="Microsoft YaHei Light"/>
                  <a:ea typeface="Microsoft YaHei Light"/>
                  <a:cs typeface="Microsoft YaHei Light"/>
                </a:rPr>
                <a:t>、律师、法官，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3.5%</a:t>
              </a:r>
            </a:p>
            <a:p>
              <a:r>
                <a:rPr lang="en-US" altLang="zh-CN">
                  <a:solidFill>
                    <a:schemeClr val="bg1"/>
                  </a:solidFill>
                  <a:latin typeface="Microsoft YaHei Light"/>
                  <a:ea typeface="Microsoft YaHei Light"/>
                  <a:cs typeface="Microsoft YaHei Light"/>
                </a:rPr>
                <a:t>6</a:t>
              </a:r>
              <a:r>
                <a:rPr lang="zh-CN" altLang="en-US">
                  <a:solidFill>
                    <a:schemeClr val="bg1"/>
                  </a:solidFill>
                  <a:latin typeface="Microsoft YaHei Light"/>
                  <a:ea typeface="Microsoft YaHei Light"/>
                  <a:cs typeface="Microsoft YaHei Light"/>
                </a:rPr>
                <a:t>、牙医、理疗师，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2.1%</a:t>
              </a:r>
            </a:p>
            <a:p>
              <a:r>
                <a:rPr lang="en-US" altLang="zh-CN">
                  <a:solidFill>
                    <a:schemeClr val="bg1"/>
                  </a:solidFill>
                  <a:latin typeface="Microsoft YaHei Light"/>
                  <a:ea typeface="Microsoft YaHei Light"/>
                  <a:cs typeface="Microsoft YaHei Light"/>
                </a:rPr>
                <a:t>5</a:t>
              </a:r>
              <a:r>
                <a:rPr lang="zh-CN" altLang="en-US">
                  <a:solidFill>
                    <a:schemeClr val="bg1"/>
                  </a:solidFill>
                  <a:latin typeface="Microsoft YaHei Light"/>
                  <a:ea typeface="Microsoft YaHei Light"/>
                  <a:cs typeface="Microsoft YaHei Light"/>
                </a:rPr>
                <a:t>、建筑师，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1.8%</a:t>
              </a:r>
            </a:p>
            <a:p>
              <a:r>
                <a:rPr lang="en-US" altLang="zh-CN">
                  <a:solidFill>
                    <a:schemeClr val="bg1"/>
                  </a:solidFill>
                  <a:latin typeface="Microsoft YaHei Light"/>
                  <a:ea typeface="Microsoft YaHei Light"/>
                  <a:cs typeface="Microsoft YaHei Light"/>
                </a:rPr>
                <a:t>4</a:t>
              </a:r>
              <a:r>
                <a:rPr lang="zh-CN" altLang="en-US">
                  <a:solidFill>
                    <a:schemeClr val="bg1"/>
                  </a:solidFill>
                  <a:latin typeface="Microsoft YaHei Light"/>
                  <a:ea typeface="Microsoft YaHei Light"/>
                  <a:cs typeface="Microsoft YaHei Light"/>
                </a:rPr>
                <a:t>、公关，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1.4%</a:t>
              </a:r>
            </a:p>
            <a:p>
              <a:r>
                <a:rPr lang="en-US" altLang="zh-CN">
                  <a:solidFill>
                    <a:schemeClr val="bg1"/>
                  </a:solidFill>
                  <a:latin typeface="Microsoft YaHei Light"/>
                  <a:ea typeface="Microsoft YaHei Light"/>
                  <a:cs typeface="Microsoft YaHei Light"/>
                </a:rPr>
                <a:t>3</a:t>
              </a:r>
              <a:r>
                <a:rPr lang="zh-CN" altLang="en-US">
                  <a:solidFill>
                    <a:schemeClr val="bg1"/>
                  </a:solidFill>
                  <a:latin typeface="Microsoft YaHei Light"/>
                  <a:ea typeface="Microsoft YaHei Light"/>
                  <a:cs typeface="Microsoft YaHei Light"/>
                </a:rPr>
                <a:t>、心理医生， </a:t>
              </a:r>
              <a:r>
                <a:rPr lang="zh-CN" altLang="en-US">
                  <a:solidFill>
                    <a:srgbClr val="FFFF00"/>
                  </a:solidFill>
                  <a:latin typeface="Microsoft YaHei Light"/>
                  <a:ea typeface="Microsoft YaHei Light"/>
                  <a:cs typeface="Microsoft YaHei Light"/>
                </a:rPr>
                <a:t>↓ </a:t>
              </a:r>
              <a:r>
                <a:rPr lang="zh-CN" altLang="en-US">
                  <a:solidFill>
                    <a:schemeClr val="bg1"/>
                  </a:solidFill>
                  <a:latin typeface="Microsoft YaHei Light"/>
                  <a:ea typeface="Microsoft YaHei Light"/>
                  <a:cs typeface="Microsoft YaHei Light"/>
                </a:rPr>
                <a:t>：</a:t>
              </a:r>
              <a:r>
                <a:rPr lang="en-US" altLang="zh-CN">
                  <a:solidFill>
                    <a:schemeClr val="bg1"/>
                  </a:solidFill>
                  <a:latin typeface="Microsoft YaHei Light"/>
                  <a:ea typeface="Microsoft YaHei Light"/>
                  <a:cs typeface="Microsoft YaHei Light"/>
                </a:rPr>
                <a:t>0.7%</a:t>
              </a:r>
            </a:p>
            <a:p>
              <a:r>
                <a:rPr lang="en-US" altLang="zh-CN" b="1">
                  <a:solidFill>
                    <a:srgbClr val="FFC000"/>
                  </a:solidFill>
                  <a:latin typeface="Microsoft YaHei Light"/>
                  <a:ea typeface="Microsoft YaHei Light"/>
                  <a:cs typeface="Microsoft YaHei Light"/>
                </a:rPr>
                <a:t>2</a:t>
              </a:r>
              <a:r>
                <a:rPr lang="zh-CN" altLang="en-US" b="1">
                  <a:solidFill>
                    <a:srgbClr val="FFC000"/>
                  </a:solidFill>
                  <a:latin typeface="Microsoft YaHei Light"/>
                  <a:ea typeface="Microsoft YaHei Light"/>
                  <a:cs typeface="Microsoft YaHei Light"/>
                </a:rPr>
                <a:t>、教师， ↓ ：</a:t>
              </a:r>
              <a:r>
                <a:rPr lang="en-US" altLang="zh-CN" b="1">
                  <a:solidFill>
                    <a:srgbClr val="FFC000"/>
                  </a:solidFill>
                  <a:latin typeface="Microsoft YaHei Light"/>
                  <a:ea typeface="Microsoft YaHei Light"/>
                  <a:cs typeface="Microsoft YaHei Light"/>
                </a:rPr>
                <a:t>0.4%</a:t>
              </a:r>
            </a:p>
            <a:p>
              <a:r>
                <a:rPr lang="en-US" altLang="zh-CN">
                  <a:solidFill>
                    <a:schemeClr val="bg1"/>
                  </a:solidFill>
                  <a:latin typeface="Microsoft YaHei Light"/>
                  <a:ea typeface="Microsoft YaHei Light"/>
                  <a:cs typeface="Microsoft YaHei Light"/>
                </a:rPr>
                <a:t>1</a:t>
              </a:r>
              <a:r>
                <a:rPr lang="zh-CN" altLang="en-US">
                  <a:solidFill>
                    <a:schemeClr val="bg1"/>
                  </a:solidFill>
                  <a:latin typeface="Microsoft YaHei Light"/>
                  <a:ea typeface="Microsoft YaHei Light"/>
                  <a:cs typeface="Microsoft YaHei Light"/>
                </a:rPr>
                <a:t>、酒店管理者， </a:t>
              </a:r>
              <a:r>
                <a:rPr lang="zh-CN" altLang="en-US">
                  <a:solidFill>
                    <a:srgbClr val="FFFF00"/>
                  </a:solidFill>
                  <a:latin typeface="Microsoft YaHei Light"/>
                  <a:ea typeface="Microsoft YaHei Light"/>
                  <a:cs typeface="Microsoft YaHei Light"/>
                </a:rPr>
                <a:t>↓</a:t>
              </a:r>
              <a:r>
                <a:rPr lang="zh-CN" altLang="en-US">
                  <a:solidFill>
                    <a:schemeClr val="bg1"/>
                  </a:solidFill>
                  <a:latin typeface="Microsoft YaHei Light"/>
                  <a:ea typeface="Microsoft YaHei Light"/>
                  <a:cs typeface="Microsoft YaHei Light"/>
                </a:rPr>
                <a:t> ：</a:t>
              </a:r>
              <a:r>
                <a:rPr lang="en-US" altLang="zh-CN">
                  <a:solidFill>
                    <a:schemeClr val="bg1"/>
                  </a:solidFill>
                  <a:latin typeface="Microsoft YaHei Light"/>
                  <a:ea typeface="Microsoft YaHei Light"/>
                  <a:cs typeface="Microsoft YaHei Light"/>
                </a:rPr>
                <a:t>0.4%</a:t>
              </a:r>
            </a:p>
          </p:txBody>
        </p:sp>
      </p:grpSp>
      <p:sp>
        <p:nvSpPr>
          <p:cNvPr id="10" name="矩形 9"/>
          <p:cNvSpPr>
            <a:spLocks noChangeArrowheads="1"/>
          </p:cNvSpPr>
          <p:nvPr/>
        </p:nvSpPr>
        <p:spPr bwMode="auto">
          <a:xfrm>
            <a:off x="285750" y="487363"/>
            <a:ext cx="8715375" cy="584200"/>
          </a:xfrm>
          <a:prstGeom prst="rect">
            <a:avLst/>
          </a:prstGeom>
          <a:noFill/>
          <a:ln w="9525">
            <a:noFill/>
            <a:miter lim="800000"/>
            <a:headEnd/>
            <a:tailEnd/>
          </a:ln>
        </p:spPr>
        <p:txBody>
          <a:bodyPr>
            <a:spAutoFit/>
          </a:bodyPr>
          <a:lstStyle/>
          <a:p>
            <a:r>
              <a:rPr lang="zh-CN" altLang="en-US" sz="3200" b="1">
                <a:latin typeface="Microsoft YaHei Light"/>
                <a:ea typeface="Microsoft YaHei Light"/>
                <a:cs typeface="Microsoft YaHei Light"/>
              </a:rPr>
              <a:t>背景：教育改革最迫切的命题：</a:t>
            </a:r>
            <a:r>
              <a:rPr lang="zh-CN" altLang="en-US" sz="2400" b="1">
                <a:latin typeface="Microsoft YaHei Light"/>
                <a:ea typeface="Microsoft YaHei Light"/>
                <a:cs typeface="Microsoft YaHei Light"/>
              </a:rPr>
              <a:t>技术发展带来的挑战</a:t>
            </a:r>
          </a:p>
        </p:txBody>
      </p:sp>
      <p:cxnSp>
        <p:nvCxnSpPr>
          <p:cNvPr id="11" name="直线连接符 10"/>
          <p:cNvCxnSpPr/>
          <p:nvPr/>
        </p:nvCxnSpPr>
        <p:spPr>
          <a:xfrm>
            <a:off x="828675" y="1160463"/>
            <a:ext cx="747077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1"/>
          <p:cNvSpPr>
            <a:spLocks noGrp="1"/>
          </p:cNvSpPr>
          <p:nvPr>
            <p:ph type="title"/>
          </p:nvPr>
        </p:nvSpPr>
        <p:spPr>
          <a:xfrm>
            <a:off x="914400" y="274638"/>
            <a:ext cx="7772400" cy="850900"/>
          </a:xfrm>
        </p:spPr>
        <p:txBody>
          <a:bodyPr/>
          <a:lstStyle/>
          <a:p>
            <a:r>
              <a:rPr lang="zh-CN" altLang="en-US" b="1" smtClean="0"/>
              <a:t> 课标修订主要变化</a:t>
            </a:r>
            <a:endParaRPr lang="zh-CN" altLang="en-US" smtClean="0"/>
          </a:p>
        </p:txBody>
      </p:sp>
      <p:sp>
        <p:nvSpPr>
          <p:cNvPr id="3" name="内容占位符 2"/>
          <p:cNvSpPr>
            <a:spLocks noGrp="1"/>
          </p:cNvSpPr>
          <p:nvPr>
            <p:ph sz="quarter" idx="1"/>
          </p:nvPr>
        </p:nvSpPr>
        <p:spPr>
          <a:xfrm>
            <a:off x="914400" y="1196975"/>
            <a:ext cx="7772400" cy="5375275"/>
          </a:xfrm>
        </p:spPr>
        <p:txBody>
          <a:bodyPr rtlCol="0">
            <a:normAutofit fontScale="92500" lnSpcReduction="20000"/>
          </a:bodyPr>
          <a:lstStyle/>
          <a:p>
            <a:pPr fontAlgn="auto">
              <a:spcAft>
                <a:spcPts val="0"/>
              </a:spcAft>
              <a:buFont typeface="Arial" pitchFamily="34" charset="0"/>
              <a:buNone/>
              <a:defRPr/>
            </a:pPr>
            <a:r>
              <a:rPr lang="en-US" altLang="zh-CN" sz="2800" b="1" dirty="0"/>
              <a:t>  </a:t>
            </a:r>
          </a:p>
          <a:p>
            <a:pPr fontAlgn="auto">
              <a:spcAft>
                <a:spcPts val="0"/>
              </a:spcAft>
              <a:buFont typeface="Arial" pitchFamily="34" charset="0"/>
              <a:buNone/>
              <a:defRPr/>
            </a:pPr>
            <a:r>
              <a:rPr lang="en-US" altLang="zh-CN" sz="2800" b="1" dirty="0"/>
              <a:t>8.</a:t>
            </a:r>
            <a:r>
              <a:rPr lang="zh-CN" altLang="en-US" sz="2800" b="1" dirty="0"/>
              <a:t>增加初高中过渡</a:t>
            </a:r>
            <a:endParaRPr lang="en-US" altLang="zh-CN" sz="2800" b="1" dirty="0"/>
          </a:p>
          <a:p>
            <a:pPr fontAlgn="auto">
              <a:spcAft>
                <a:spcPts val="0"/>
              </a:spcAft>
              <a:buFont typeface="Arial" pitchFamily="34" charset="0"/>
              <a:buNone/>
              <a:defRPr/>
            </a:pPr>
            <a:endParaRPr lang="zh-CN" altLang="en-US" sz="2800" b="1" dirty="0"/>
          </a:p>
          <a:p>
            <a:pPr fontAlgn="auto">
              <a:spcAft>
                <a:spcPts val="0"/>
              </a:spcAft>
              <a:buFont typeface="Arial" pitchFamily="34" charset="0"/>
              <a:buNone/>
              <a:defRPr/>
            </a:pPr>
            <a:r>
              <a:rPr lang="zh-CN" altLang="en-US" b="1" dirty="0"/>
              <a:t>设置了“预备知识”主题。</a:t>
            </a:r>
            <a:endParaRPr lang="en-US" altLang="zh-CN" b="1" dirty="0"/>
          </a:p>
          <a:p>
            <a:pPr marL="0" indent="0" fontAlgn="auto">
              <a:lnSpc>
                <a:spcPct val="150000"/>
              </a:lnSpc>
              <a:spcAft>
                <a:spcPts val="0"/>
              </a:spcAft>
              <a:buFont typeface="Arial" pitchFamily="34" charset="0"/>
              <a:buNone/>
              <a:defRPr/>
            </a:pPr>
            <a:r>
              <a:rPr lang="zh-CN" altLang="en-US" b="1" dirty="0"/>
              <a:t>本主题</a:t>
            </a:r>
            <a:r>
              <a:rPr lang="zh-CN" altLang="en-US" sz="2200" b="1" dirty="0"/>
              <a:t>以义务教育阶段数学课程内容为主要载体，结合集合、常用逻辑用语、相等关系与不等关系、从函数观点看一元二次方程和一元二次不等式等内容的学习，</a:t>
            </a:r>
            <a:r>
              <a:rPr lang="zh-CN" altLang="en-US" b="1" dirty="0">
                <a:solidFill>
                  <a:srgbClr val="FF0000"/>
                </a:solidFill>
              </a:rPr>
              <a:t>为高中数学课程的学习作学习心理、学习方式和知识技能等方面的准备，帮助学生完成初高中数学学习的过渡。</a:t>
            </a:r>
          </a:p>
          <a:p>
            <a:pPr fontAlgn="auto">
              <a:spcAft>
                <a:spcPts val="0"/>
              </a:spcAft>
              <a:buFont typeface="Arial" pitchFamily="34" charset="0"/>
              <a:buNone/>
              <a:defRPr/>
            </a:pPr>
            <a:endParaRPr lang="zh-CN" altLang="en-US" sz="2800" b="1" dirty="0"/>
          </a:p>
          <a:p>
            <a:pPr fontAlgn="auto">
              <a:spcAft>
                <a:spcPts val="0"/>
              </a:spcAft>
              <a:buFont typeface="Arial" pitchFamily="34" charset="0"/>
              <a:buNone/>
              <a:defRPr/>
            </a:pPr>
            <a:r>
              <a:rPr lang="en-US" altLang="zh-CN" sz="2800" b="1" dirty="0"/>
              <a:t> </a:t>
            </a:r>
            <a:endParaRPr lang="zh-CN" altLang="en-US" sz="28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p:txBody>
          <a:bodyPr/>
          <a:lstStyle/>
          <a:p>
            <a:r>
              <a:rPr lang="zh-CN" altLang="en-US" sz="4000" b="1" smtClean="0"/>
              <a:t>评价考试</a:t>
            </a:r>
          </a:p>
        </p:txBody>
      </p:sp>
      <p:sp>
        <p:nvSpPr>
          <p:cNvPr id="60418" name="内容占位符 2"/>
          <p:cNvSpPr>
            <a:spLocks noGrp="1"/>
          </p:cNvSpPr>
          <p:nvPr>
            <p:ph idx="1"/>
          </p:nvPr>
        </p:nvSpPr>
        <p:spPr/>
        <p:txBody>
          <a:bodyPr/>
          <a:lstStyle/>
          <a:p>
            <a:r>
              <a:rPr lang="zh-CN" altLang="en-US" b="1" smtClean="0"/>
              <a:t>挑战：</a:t>
            </a:r>
            <a:endParaRPr lang="en-US" altLang="zh-CN" b="1" smtClean="0"/>
          </a:p>
          <a:p>
            <a:r>
              <a:rPr lang="en-US" altLang="zh-CN" b="1" smtClean="0"/>
              <a:t>          </a:t>
            </a:r>
            <a:r>
              <a:rPr lang="zh-CN" altLang="en-US" b="1" smtClean="0"/>
              <a:t>学（教、考）什么？</a:t>
            </a:r>
            <a:endParaRPr lang="en-US" altLang="zh-CN" b="1" smtClean="0"/>
          </a:p>
          <a:p>
            <a:r>
              <a:rPr lang="en-US" altLang="zh-CN" b="1" smtClean="0"/>
              <a:t>          </a:t>
            </a:r>
            <a:r>
              <a:rPr lang="zh-CN" altLang="en-US" b="1" smtClean="0"/>
              <a:t>如何学（教、考）？</a:t>
            </a:r>
            <a:endParaRPr lang="en-US" altLang="zh-CN" b="1" smtClean="0"/>
          </a:p>
          <a:p>
            <a:r>
              <a:rPr lang="en-US" altLang="zh-CN" b="1" smtClean="0"/>
              <a:t>          </a:t>
            </a:r>
            <a:r>
              <a:rPr lang="zh-CN" altLang="en-US" b="1" smtClean="0"/>
              <a:t>评价什么？如何评价？</a:t>
            </a:r>
            <a:endParaRPr lang="en-US" altLang="zh-CN" b="1" smtClean="0"/>
          </a:p>
          <a:p>
            <a:endParaRPr lang="en-US" altLang="zh-CN" b="1" smtClean="0"/>
          </a:p>
          <a:p>
            <a:r>
              <a:rPr lang="en-US" altLang="zh-CN" b="1" smtClean="0"/>
              <a:t>        </a:t>
            </a:r>
            <a:r>
              <a:rPr lang="zh-CN" altLang="en-US" b="1" smtClean="0"/>
              <a:t>“累”</a:t>
            </a:r>
            <a:r>
              <a:rPr lang="zh-CN" altLang="en-US" sz="2400" b="1" smtClean="0"/>
              <a:t>（老师、学生）</a:t>
            </a:r>
            <a:r>
              <a:rPr lang="zh-CN" altLang="en-US" b="1" smtClean="0"/>
              <a:t>得值吗？</a:t>
            </a:r>
          </a:p>
          <a:p>
            <a:endParaRPr lang="zh-CN" alt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标题 1"/>
          <p:cNvSpPr>
            <a:spLocks noGrp="1"/>
          </p:cNvSpPr>
          <p:nvPr>
            <p:ph type="title"/>
          </p:nvPr>
        </p:nvSpPr>
        <p:spPr/>
        <p:txBody>
          <a:bodyPr/>
          <a:lstStyle/>
          <a:p>
            <a:r>
              <a:rPr lang="zh-CN" altLang="en-US" sz="4000" b="1" smtClean="0"/>
              <a:t>评价考试</a:t>
            </a:r>
          </a:p>
        </p:txBody>
      </p:sp>
      <p:sp>
        <p:nvSpPr>
          <p:cNvPr id="61442" name="内容占位符 2"/>
          <p:cNvSpPr>
            <a:spLocks noGrp="1"/>
          </p:cNvSpPr>
          <p:nvPr>
            <p:ph idx="1"/>
          </p:nvPr>
        </p:nvSpPr>
        <p:spPr/>
        <p:txBody>
          <a:bodyPr/>
          <a:lstStyle/>
          <a:p>
            <a:r>
              <a:rPr lang="zh-CN" altLang="en-US" b="1" smtClean="0"/>
              <a:t>数学和数学教育的价值：</a:t>
            </a:r>
            <a:endParaRPr lang="en-US" altLang="zh-CN" b="1" smtClean="0"/>
          </a:p>
          <a:p>
            <a:endParaRPr lang="en-US" altLang="zh-CN" b="1" smtClean="0"/>
          </a:p>
          <a:p>
            <a:r>
              <a:rPr lang="en-US" altLang="zh-CN" b="1" smtClean="0"/>
              <a:t>          </a:t>
            </a:r>
            <a:r>
              <a:rPr lang="zh-CN" altLang="en-US" sz="2800" b="1" smtClean="0"/>
              <a:t>提升学生思维品质</a:t>
            </a:r>
            <a:r>
              <a:rPr lang="en-US" altLang="zh-CN" sz="2800" b="1" smtClean="0"/>
              <a:t>——</a:t>
            </a:r>
            <a:r>
              <a:rPr lang="zh-CN" altLang="en-US" sz="2800" b="1" smtClean="0"/>
              <a:t>思维体操</a:t>
            </a:r>
            <a:endParaRPr lang="en-US" altLang="zh-CN" sz="2800" b="1" smtClean="0"/>
          </a:p>
          <a:p>
            <a:r>
              <a:rPr lang="en-US" altLang="zh-CN" sz="2800" b="1" smtClean="0"/>
              <a:t>           </a:t>
            </a:r>
            <a:r>
              <a:rPr lang="zh-CN" altLang="en-US" sz="2800" b="1" smtClean="0"/>
              <a:t>实用价值</a:t>
            </a:r>
            <a:r>
              <a:rPr lang="en-US" altLang="zh-CN" sz="2800" b="1" smtClean="0"/>
              <a:t>——</a:t>
            </a:r>
            <a:r>
              <a:rPr lang="zh-CN" altLang="en-US" sz="2800" b="1" smtClean="0"/>
              <a:t>对社会、科学技术</a:t>
            </a:r>
            <a:endParaRPr lang="en-US" altLang="zh-CN" sz="2800" b="1" smtClean="0"/>
          </a:p>
          <a:p>
            <a:r>
              <a:rPr lang="en-US" altLang="zh-CN" sz="2800" b="1" smtClean="0"/>
              <a:t>           </a:t>
            </a:r>
            <a:r>
              <a:rPr lang="zh-CN" altLang="en-US" sz="2800" b="1" smtClean="0"/>
              <a:t>评价考试</a:t>
            </a:r>
            <a:endParaRPr lang="en-US" altLang="zh-CN" sz="2800" b="1" smtClean="0"/>
          </a:p>
          <a:p>
            <a:r>
              <a:rPr lang="en-US" altLang="zh-CN" b="1" smtClean="0"/>
              <a:t>           </a:t>
            </a:r>
            <a:endParaRPr lang="zh-CN" altLang="en-US" b="1"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1"/>
          <p:cNvSpPr>
            <a:spLocks noGrp="1"/>
          </p:cNvSpPr>
          <p:nvPr>
            <p:ph type="title"/>
          </p:nvPr>
        </p:nvSpPr>
        <p:spPr/>
        <p:txBody>
          <a:bodyPr/>
          <a:lstStyle/>
          <a:p>
            <a:r>
              <a:rPr lang="zh-CN" altLang="en-US" sz="3600" b="1" smtClean="0"/>
              <a:t>数学学业质量标准</a:t>
            </a:r>
          </a:p>
        </p:txBody>
      </p:sp>
      <p:sp>
        <p:nvSpPr>
          <p:cNvPr id="62466" name="内容占位符 2"/>
          <p:cNvSpPr>
            <a:spLocks noGrp="1"/>
          </p:cNvSpPr>
          <p:nvPr>
            <p:ph idx="1"/>
          </p:nvPr>
        </p:nvSpPr>
        <p:spPr/>
        <p:txBody>
          <a:bodyPr/>
          <a:lstStyle/>
          <a:p>
            <a:r>
              <a:rPr lang="zh-CN" altLang="en-US" sz="2800" b="1" smtClean="0"/>
              <a:t>      </a:t>
            </a:r>
            <a:endParaRPr lang="en-US" altLang="zh-CN" sz="2800" b="1" smtClean="0"/>
          </a:p>
          <a:p>
            <a:r>
              <a:rPr lang="en-US" altLang="zh-CN" sz="2800" b="1" smtClean="0"/>
              <a:t>      </a:t>
            </a:r>
            <a:r>
              <a:rPr lang="zh-CN" altLang="en-US" sz="2800" b="1" smtClean="0"/>
              <a:t>学业质量标准是学生在完成普通高中数学课程相应阶段学习之后，对应该达成数学学科核心素养表现的总体描述，是应该达成的数学学科核心素养的目标，是数学学科核心素养水平与课程内容的有机结合。</a:t>
            </a:r>
            <a:endParaRPr lang="en-US" altLang="zh-CN" sz="2800" b="1" smtClean="0"/>
          </a:p>
          <a:p>
            <a:r>
              <a:rPr lang="en-US" altLang="zh-CN" sz="2800" b="1" smtClean="0"/>
              <a:t>      </a:t>
            </a:r>
            <a:r>
              <a:rPr lang="zh-CN" altLang="en-US" sz="2800" b="1" smtClean="0"/>
              <a:t>学业质量标准要求是学生自主学习与评价、教师教学活动与评价、教材编写的指导性要求，也是相应考试命题的依据。</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
          <p:cNvSpPr>
            <a:spLocks noGrp="1"/>
          </p:cNvSpPr>
          <p:nvPr>
            <p:ph type="title"/>
          </p:nvPr>
        </p:nvSpPr>
        <p:spPr/>
        <p:txBody>
          <a:bodyPr/>
          <a:lstStyle/>
          <a:p>
            <a:r>
              <a:rPr lang="zh-CN" altLang="en-US" sz="3600" b="1" smtClean="0"/>
              <a:t>数学学业质量标准</a:t>
            </a:r>
          </a:p>
        </p:txBody>
      </p:sp>
      <p:sp>
        <p:nvSpPr>
          <p:cNvPr id="63490" name="内容占位符 2"/>
          <p:cNvSpPr>
            <a:spLocks noGrp="1"/>
          </p:cNvSpPr>
          <p:nvPr>
            <p:ph idx="1"/>
          </p:nvPr>
        </p:nvSpPr>
        <p:spPr>
          <a:xfrm>
            <a:off x="457200" y="1428750"/>
            <a:ext cx="8229600" cy="4697413"/>
          </a:xfrm>
        </p:spPr>
        <p:txBody>
          <a:bodyPr/>
          <a:lstStyle/>
          <a:p>
            <a:r>
              <a:rPr lang="zh-CN" altLang="en-US" sz="3000" b="1" smtClean="0"/>
              <a:t>学业质量水平与考试评价的关系</a:t>
            </a:r>
            <a:endParaRPr lang="zh-CN" altLang="en-US" sz="3000" smtClean="0"/>
          </a:p>
          <a:p>
            <a:endParaRPr lang="en-US" altLang="zh-CN" sz="2600" b="1" smtClean="0"/>
          </a:p>
          <a:p>
            <a:r>
              <a:rPr lang="zh-CN" altLang="en-US" sz="2600" b="1" smtClean="0"/>
              <a:t>      数学学业质量水平一是高中毕业应当达到的要求，也是高中毕业的数学学业水平考试的命题依据。</a:t>
            </a:r>
          </a:p>
          <a:p>
            <a:r>
              <a:rPr lang="zh-CN" altLang="en-US" sz="2600" b="1" smtClean="0"/>
              <a:t>      数学学业质量水平二是高考的要求，也是数学高考的命题依据；</a:t>
            </a:r>
          </a:p>
          <a:p>
            <a:r>
              <a:rPr lang="zh-CN" altLang="en-US" sz="2600" b="1" smtClean="0"/>
              <a:t>      数学学业质量水平三是基于必修、选择性必修和选修课程的某些内容对数学学科核心素养的达成提出的要求，可以作为大学自主招生的参考。</a:t>
            </a:r>
          </a:p>
          <a:p>
            <a:r>
              <a:rPr lang="en-US" altLang="zh-CN" sz="2600" b="1" smtClean="0"/>
              <a:t> </a:t>
            </a:r>
            <a:endParaRPr lang="zh-CN" altLang="en-US" sz="2600" b="1"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
          <p:cNvSpPr>
            <a:spLocks noGrp="1"/>
          </p:cNvSpPr>
          <p:nvPr>
            <p:ph type="title"/>
          </p:nvPr>
        </p:nvSpPr>
        <p:spPr/>
        <p:txBody>
          <a:bodyPr/>
          <a:lstStyle/>
          <a:p>
            <a:r>
              <a:rPr lang="zh-CN" altLang="en-US" b="1" smtClean="0"/>
              <a:t>数学学业质量标准</a:t>
            </a:r>
            <a:endParaRPr lang="zh-CN" altLang="en-US" smtClean="0"/>
          </a:p>
        </p:txBody>
      </p:sp>
      <p:sp>
        <p:nvSpPr>
          <p:cNvPr id="64514" name="内容占位符 2"/>
          <p:cNvSpPr>
            <a:spLocks noGrp="1"/>
          </p:cNvSpPr>
          <p:nvPr>
            <p:ph idx="1"/>
          </p:nvPr>
        </p:nvSpPr>
        <p:spPr>
          <a:xfrm>
            <a:off x="285750" y="1357313"/>
            <a:ext cx="8572500" cy="5143500"/>
          </a:xfrm>
        </p:spPr>
        <p:txBody>
          <a:bodyPr/>
          <a:lstStyle/>
          <a:p>
            <a:r>
              <a:rPr lang="zh-CN" altLang="en-US" sz="2400" b="1" smtClean="0"/>
              <a:t>体现数学学科核心素养的四个方面如下：</a:t>
            </a:r>
            <a:endParaRPr lang="en-US" altLang="zh-CN" sz="2400" b="1" smtClean="0"/>
          </a:p>
          <a:p>
            <a:r>
              <a:rPr lang="en-US" altLang="zh-CN" sz="2400" b="1" smtClean="0">
                <a:solidFill>
                  <a:srgbClr val="FF0000"/>
                </a:solidFill>
              </a:rPr>
              <a:t>     </a:t>
            </a:r>
            <a:r>
              <a:rPr lang="zh-CN" altLang="en-US" sz="2000" b="1" smtClean="0">
                <a:solidFill>
                  <a:srgbClr val="FF0000"/>
                </a:solidFill>
              </a:rPr>
              <a:t>情境与问题，知识与技能，思维与表达，交流与反思。</a:t>
            </a:r>
          </a:p>
          <a:p>
            <a:r>
              <a:rPr lang="zh-CN" altLang="en-US" sz="2400" b="1" smtClean="0">
                <a:solidFill>
                  <a:srgbClr val="FF0000"/>
                </a:solidFill>
              </a:rPr>
              <a:t>情境与问题</a:t>
            </a:r>
            <a:endParaRPr lang="en-US" altLang="zh-CN" sz="2400" b="1" smtClean="0">
              <a:solidFill>
                <a:srgbClr val="FF0000"/>
              </a:solidFill>
            </a:endParaRPr>
          </a:p>
          <a:p>
            <a:r>
              <a:rPr lang="en-US" altLang="zh-CN" sz="2000" b="1" smtClean="0">
                <a:solidFill>
                  <a:srgbClr val="FF0000"/>
                </a:solidFill>
              </a:rPr>
              <a:t>      </a:t>
            </a:r>
            <a:r>
              <a:rPr lang="zh-CN" altLang="en-US" sz="2000" b="1" smtClean="0"/>
              <a:t>情境主要是指现实情境、数学情境、科学情境，问题是指在情境中提出的数学问题。</a:t>
            </a:r>
          </a:p>
          <a:p>
            <a:r>
              <a:rPr lang="zh-CN" altLang="en-US" sz="2400" b="1" smtClean="0">
                <a:solidFill>
                  <a:srgbClr val="FF0000"/>
                </a:solidFill>
              </a:rPr>
              <a:t>知识与技能</a:t>
            </a:r>
            <a:endParaRPr lang="en-US" altLang="zh-CN" sz="2400" b="1" smtClean="0">
              <a:solidFill>
                <a:srgbClr val="FF0000"/>
              </a:solidFill>
            </a:endParaRPr>
          </a:p>
          <a:p>
            <a:r>
              <a:rPr lang="en-US" altLang="zh-CN" sz="2400" b="1" smtClean="0">
                <a:solidFill>
                  <a:srgbClr val="FF0000"/>
                </a:solidFill>
              </a:rPr>
              <a:t>     </a:t>
            </a:r>
            <a:r>
              <a:rPr lang="zh-CN" altLang="en-US" sz="2000" b="1" smtClean="0"/>
              <a:t>主要是指能够体现相应数学学科核心素养的知识与技能。</a:t>
            </a:r>
          </a:p>
          <a:p>
            <a:r>
              <a:rPr lang="zh-CN" altLang="en-US" sz="2400" b="1" smtClean="0">
                <a:solidFill>
                  <a:srgbClr val="FF0000"/>
                </a:solidFill>
              </a:rPr>
              <a:t>思维与表达</a:t>
            </a:r>
            <a:endParaRPr lang="en-US" altLang="zh-CN" sz="2400" b="1" smtClean="0">
              <a:solidFill>
                <a:srgbClr val="FF0000"/>
              </a:solidFill>
            </a:endParaRPr>
          </a:p>
          <a:p>
            <a:r>
              <a:rPr lang="en-US" altLang="zh-CN" sz="2400" b="1" smtClean="0">
                <a:solidFill>
                  <a:srgbClr val="FF0000"/>
                </a:solidFill>
              </a:rPr>
              <a:t>     </a:t>
            </a:r>
            <a:r>
              <a:rPr lang="zh-CN" altLang="en-US" sz="2000" b="1" smtClean="0"/>
              <a:t>主要是指数学的思维品质、表述的严谨性和准确性。</a:t>
            </a:r>
          </a:p>
          <a:p>
            <a:r>
              <a:rPr lang="zh-CN" altLang="en-US" sz="2400" b="1" smtClean="0">
                <a:solidFill>
                  <a:srgbClr val="FF0000"/>
                </a:solidFill>
              </a:rPr>
              <a:t>交流与反思</a:t>
            </a:r>
            <a:endParaRPr lang="en-US" altLang="zh-CN" sz="2400" b="1" smtClean="0">
              <a:solidFill>
                <a:srgbClr val="FF0000"/>
              </a:solidFill>
            </a:endParaRPr>
          </a:p>
          <a:p>
            <a:r>
              <a:rPr lang="en-US" altLang="zh-CN" sz="2400" b="1" smtClean="0">
                <a:solidFill>
                  <a:srgbClr val="FF0000"/>
                </a:solidFill>
              </a:rPr>
              <a:t>     </a:t>
            </a:r>
            <a:r>
              <a:rPr lang="zh-CN" altLang="en-US" sz="2000" b="1" smtClean="0"/>
              <a:t>主要是指交流过程中的思维表现，以及交流后的思考结果。</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1"/>
          <p:cNvSpPr>
            <a:spLocks noGrp="1"/>
          </p:cNvSpPr>
          <p:nvPr>
            <p:ph type="title"/>
          </p:nvPr>
        </p:nvSpPr>
        <p:spPr/>
        <p:txBody>
          <a:bodyPr/>
          <a:lstStyle/>
          <a:p>
            <a:r>
              <a:rPr lang="zh-CN" altLang="en-US" sz="3600" b="1" smtClean="0"/>
              <a:t>数学学业质量标准</a:t>
            </a:r>
          </a:p>
        </p:txBody>
      </p:sp>
      <p:sp>
        <p:nvSpPr>
          <p:cNvPr id="65538" name="内容占位符 2"/>
          <p:cNvSpPr>
            <a:spLocks noGrp="1"/>
          </p:cNvSpPr>
          <p:nvPr>
            <p:ph idx="1"/>
          </p:nvPr>
        </p:nvSpPr>
        <p:spPr/>
        <p:txBody>
          <a:bodyPr/>
          <a:lstStyle/>
          <a:p>
            <a:r>
              <a:rPr lang="zh-CN" altLang="en-US" sz="2800" b="1" smtClean="0"/>
              <a:t>      </a:t>
            </a:r>
            <a:endParaRPr lang="en-US" altLang="zh-CN" sz="2800" b="1" smtClean="0"/>
          </a:p>
          <a:p>
            <a:r>
              <a:rPr lang="zh-CN" altLang="en-US" sz="2800" smtClean="0"/>
              <a:t>       </a:t>
            </a:r>
            <a:r>
              <a:rPr lang="zh-CN" altLang="en-US" sz="2800" b="1" smtClean="0"/>
              <a:t>数学学业质量水平是六个数学学科核心素养水平的综合表现。</a:t>
            </a:r>
            <a:endParaRPr lang="en-US" altLang="zh-CN" sz="2800" b="1" smtClean="0"/>
          </a:p>
          <a:p>
            <a:r>
              <a:rPr lang="en-US" altLang="zh-CN" sz="2800" b="1" smtClean="0"/>
              <a:t>      </a:t>
            </a:r>
            <a:r>
              <a:rPr lang="zh-CN" altLang="en-US" sz="2800" b="1" smtClean="0"/>
              <a:t>每一个数学学科核心素养划分为三个水平</a:t>
            </a:r>
            <a:r>
              <a:rPr lang="en-US" altLang="zh-CN" sz="2800" b="1" smtClean="0"/>
              <a:t> </a:t>
            </a:r>
            <a:r>
              <a:rPr lang="zh-CN" altLang="en-US" sz="2800" b="1" smtClean="0"/>
              <a:t>，数学学科核心素养的每一个水平是通过数学学科核心素养的具体表现和体现数学学科核心素养的四个方面进行表述的。</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标题 1"/>
          <p:cNvSpPr>
            <a:spLocks noGrp="1"/>
          </p:cNvSpPr>
          <p:nvPr>
            <p:ph type="title"/>
          </p:nvPr>
        </p:nvSpPr>
        <p:spPr/>
        <p:txBody>
          <a:bodyPr/>
          <a:lstStyle/>
          <a:p>
            <a:r>
              <a:rPr lang="zh-CN" altLang="en-US" sz="3600" b="1" smtClean="0"/>
              <a:t>数学学业质量标准</a:t>
            </a:r>
          </a:p>
        </p:txBody>
      </p:sp>
      <p:sp>
        <p:nvSpPr>
          <p:cNvPr id="66562" name="内容占位符 2"/>
          <p:cNvSpPr>
            <a:spLocks noGrp="1"/>
          </p:cNvSpPr>
          <p:nvPr>
            <p:ph idx="1"/>
          </p:nvPr>
        </p:nvSpPr>
        <p:spPr/>
        <p:txBody>
          <a:bodyPr/>
          <a:lstStyle/>
          <a:p>
            <a:r>
              <a:rPr lang="zh-CN" altLang="en-US" sz="2800" b="1" smtClean="0"/>
              <a:t>      </a:t>
            </a:r>
            <a:endParaRPr lang="en-US" altLang="zh-CN" sz="2800" b="1" smtClean="0"/>
          </a:p>
          <a:p>
            <a:r>
              <a:rPr lang="zh-CN" altLang="en-US" sz="2800" smtClean="0"/>
              <a:t>       </a:t>
            </a:r>
            <a:r>
              <a:rPr lang="zh-CN" altLang="en-US" sz="2800" b="1" smtClean="0"/>
              <a:t>数学学业质量水平是六个数学学科核心素养水平的综合表现。分为三个水平。</a:t>
            </a:r>
            <a:endParaRPr lang="en-US" altLang="zh-CN" sz="2800" b="1" smtClean="0"/>
          </a:p>
          <a:p>
            <a:r>
              <a:rPr lang="en-US" altLang="zh-CN" sz="2800" b="1" smtClean="0"/>
              <a:t>      </a:t>
            </a:r>
            <a:r>
              <a:rPr lang="zh-CN" altLang="en-US" sz="2800" b="1" smtClean="0"/>
              <a:t>每一个数学学科核心素养划分为三个水平</a:t>
            </a:r>
            <a:r>
              <a:rPr lang="en-US" altLang="zh-CN" sz="2800" b="1" smtClean="0"/>
              <a:t> </a:t>
            </a:r>
            <a:r>
              <a:rPr lang="zh-CN" altLang="en-US" sz="2800" b="1" smtClean="0"/>
              <a:t>，数学学科核心素养的每一个水平是通过数学学科核心素养的具体表现和体现数学学科核心素养的四个方面进行表述的。</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1"/>
          <p:cNvSpPr>
            <a:spLocks noGrp="1"/>
          </p:cNvSpPr>
          <p:nvPr>
            <p:ph type="title"/>
          </p:nvPr>
        </p:nvSpPr>
        <p:spPr>
          <a:xfrm>
            <a:off x="457200" y="274638"/>
            <a:ext cx="8229600" cy="725487"/>
          </a:xfrm>
        </p:spPr>
        <p:txBody>
          <a:bodyPr/>
          <a:lstStyle/>
          <a:p>
            <a:r>
              <a:rPr lang="zh-CN" altLang="en-US" sz="4000" b="1" smtClean="0"/>
              <a:t>评价、考试建议</a:t>
            </a:r>
          </a:p>
        </p:txBody>
      </p:sp>
      <p:sp>
        <p:nvSpPr>
          <p:cNvPr id="3" name="内容占位符 2"/>
          <p:cNvSpPr>
            <a:spLocks noGrp="1"/>
          </p:cNvSpPr>
          <p:nvPr>
            <p:ph idx="1"/>
          </p:nvPr>
        </p:nvSpPr>
        <p:spPr>
          <a:xfrm>
            <a:off x="142875" y="1071563"/>
            <a:ext cx="8715375" cy="5500687"/>
          </a:xfrm>
        </p:spPr>
        <p:txBody>
          <a:bodyPr rtlCol="0">
            <a:normAutofit fontScale="92500" lnSpcReduction="10000"/>
          </a:bodyPr>
          <a:lstStyle/>
          <a:p>
            <a:pPr fontAlgn="auto">
              <a:spcAft>
                <a:spcPts val="0"/>
              </a:spcAft>
              <a:buFont typeface="Arial" pitchFamily="34" charset="0"/>
              <a:buChar char="•"/>
              <a:defRPr/>
            </a:pPr>
            <a:r>
              <a:rPr lang="en-US" sz="4100" b="1" dirty="0" smtClean="0"/>
              <a:t>1.</a:t>
            </a:r>
            <a:r>
              <a:rPr lang="zh-CN" altLang="en-US" sz="4100" b="1" dirty="0" smtClean="0"/>
              <a:t>命题原则</a:t>
            </a:r>
            <a:endParaRPr lang="zh-CN" altLang="en-US" sz="4100" dirty="0" smtClean="0"/>
          </a:p>
          <a:p>
            <a:pPr fontAlgn="auto">
              <a:spcAft>
                <a:spcPts val="0"/>
              </a:spcAft>
              <a:buFont typeface="Arial" pitchFamily="34" charset="0"/>
              <a:buChar char="•"/>
              <a:defRPr/>
            </a:pPr>
            <a:r>
              <a:rPr lang="zh-CN" altLang="en-US" sz="3800" b="1" dirty="0" smtClean="0"/>
              <a:t>       </a:t>
            </a:r>
            <a:r>
              <a:rPr lang="zh-CN" altLang="en-US" sz="3000" b="1" dirty="0" smtClean="0"/>
              <a:t>命题应依据</a:t>
            </a:r>
            <a:r>
              <a:rPr lang="en-US" sz="3000" b="1" dirty="0" smtClean="0"/>
              <a:t>“</a:t>
            </a:r>
            <a:r>
              <a:rPr lang="zh-CN" altLang="en-US" sz="3000" b="1" dirty="0" smtClean="0"/>
              <a:t>学业质量标准</a:t>
            </a:r>
            <a:r>
              <a:rPr lang="en-US" sz="3000" b="1" dirty="0" smtClean="0"/>
              <a:t>”</a:t>
            </a:r>
            <a:r>
              <a:rPr lang="zh-CN" altLang="en-US" sz="3000" b="1" dirty="0" smtClean="0"/>
              <a:t>和</a:t>
            </a:r>
            <a:r>
              <a:rPr lang="en-US" sz="3000" b="1" dirty="0" smtClean="0"/>
              <a:t>“</a:t>
            </a:r>
            <a:r>
              <a:rPr lang="zh-CN" altLang="en-US" sz="3000" b="1" dirty="0" smtClean="0"/>
              <a:t>课程内容</a:t>
            </a:r>
            <a:r>
              <a:rPr lang="en-US" sz="3000" b="1" dirty="0" smtClean="0"/>
              <a:t>”</a:t>
            </a:r>
            <a:r>
              <a:rPr lang="zh-CN" altLang="en-US" sz="3000" b="1" dirty="0" smtClean="0"/>
              <a:t>，注重对学生数学学科核心素养的考查，处理好数学学科核心素养与知识技能的关系，要充分考虑对教学的积极引导作用。在传统评分的基础上，可以根据解题情况对学生的数学学科核心素养水平的达成进行评价（参见案例</a:t>
            </a:r>
            <a:r>
              <a:rPr lang="en-US" sz="3000" b="1" dirty="0" smtClean="0"/>
              <a:t>20</a:t>
            </a:r>
            <a:r>
              <a:rPr lang="zh-CN" altLang="en-US" sz="3000" b="1" dirty="0" smtClean="0"/>
              <a:t>～</a:t>
            </a:r>
            <a:r>
              <a:rPr lang="en-US" sz="3000" b="1" dirty="0" smtClean="0"/>
              <a:t>35</a:t>
            </a:r>
            <a:r>
              <a:rPr lang="zh-CN" altLang="en-US" sz="3000" b="1" dirty="0" smtClean="0"/>
              <a:t>）。</a:t>
            </a:r>
          </a:p>
          <a:p>
            <a:pPr fontAlgn="auto">
              <a:spcAft>
                <a:spcPts val="0"/>
              </a:spcAft>
              <a:buFont typeface="Arial" pitchFamily="34" charset="0"/>
              <a:buChar char="•"/>
              <a:defRPr/>
            </a:pPr>
            <a:r>
              <a:rPr lang="zh-CN" altLang="en-US" sz="3000" b="1" dirty="0" smtClean="0"/>
              <a:t>       考查内容应围绕数学内容主线，聚焦学生对重要数学概念、定理、方法、思想的理解和应用，强调基础性、综合性；注重数学本质、通性通法，淡化解题技巧；融入数学文化。</a:t>
            </a:r>
          </a:p>
          <a:p>
            <a:pPr fontAlgn="auto">
              <a:spcAft>
                <a:spcPts val="0"/>
              </a:spcAft>
              <a:buFont typeface="Arial" pitchFamily="34" charset="0"/>
              <a:buChar char="•"/>
              <a:defRPr/>
            </a:pPr>
            <a:r>
              <a:rPr lang="en-US" altLang="zh-CN" sz="3800" b="1" dirty="0" smtClean="0"/>
              <a:t> </a:t>
            </a:r>
            <a:endParaRPr lang="zh-CN" altLang="en-US" sz="38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1"/>
          <p:cNvSpPr>
            <a:spLocks noGrp="1"/>
          </p:cNvSpPr>
          <p:nvPr>
            <p:ph type="title"/>
          </p:nvPr>
        </p:nvSpPr>
        <p:spPr>
          <a:xfrm>
            <a:off x="457200" y="274638"/>
            <a:ext cx="8229600" cy="725487"/>
          </a:xfrm>
        </p:spPr>
        <p:txBody>
          <a:bodyPr/>
          <a:lstStyle/>
          <a:p>
            <a:r>
              <a:rPr lang="zh-CN" altLang="en-US" sz="4000" b="1" smtClean="0"/>
              <a:t>评价、考试建议</a:t>
            </a:r>
          </a:p>
        </p:txBody>
      </p:sp>
      <p:sp>
        <p:nvSpPr>
          <p:cNvPr id="3" name="内容占位符 2"/>
          <p:cNvSpPr>
            <a:spLocks noGrp="1"/>
          </p:cNvSpPr>
          <p:nvPr>
            <p:ph idx="1"/>
          </p:nvPr>
        </p:nvSpPr>
        <p:spPr>
          <a:xfrm>
            <a:off x="142875" y="1071563"/>
            <a:ext cx="8715375" cy="5500687"/>
          </a:xfrm>
        </p:spPr>
        <p:txBody>
          <a:bodyPr rtlCol="0">
            <a:normAutofit fontScale="62500" lnSpcReduction="20000"/>
          </a:bodyPr>
          <a:lstStyle/>
          <a:p>
            <a:pPr fontAlgn="auto">
              <a:spcAft>
                <a:spcPts val="0"/>
              </a:spcAft>
              <a:buFont typeface="Arial" pitchFamily="34" charset="0"/>
              <a:buChar char="•"/>
              <a:defRPr/>
            </a:pPr>
            <a:r>
              <a:rPr lang="en-US" sz="5100" b="1" dirty="0" smtClean="0"/>
              <a:t>1.</a:t>
            </a:r>
            <a:r>
              <a:rPr lang="zh-CN" altLang="en-US" sz="5100" b="1" dirty="0" smtClean="0"/>
              <a:t>命题原则</a:t>
            </a:r>
            <a:endParaRPr lang="zh-CN" altLang="en-US" sz="3800" b="1" dirty="0" smtClean="0"/>
          </a:p>
          <a:p>
            <a:pPr fontAlgn="auto">
              <a:spcAft>
                <a:spcPts val="0"/>
              </a:spcAft>
              <a:buFont typeface="Arial" pitchFamily="34" charset="0"/>
              <a:buChar char="•"/>
              <a:defRPr/>
            </a:pPr>
            <a:r>
              <a:rPr lang="zh-CN" altLang="en-US" sz="3800" b="1" dirty="0" smtClean="0"/>
              <a:t>       命题时，应有一定数量的应用问题，还应包括开放性问题和探究性问题，重点考查学生的思维过程、实践能力和创新意识，问题情境的设计应自然、合理。开放性问题和探究性问题的评分应遵循满意原则和加分原则，达到测试的基本要求视为满意，有所拓展或创新可以根据实际情况加分（参见案例</a:t>
            </a:r>
            <a:r>
              <a:rPr lang="en-US" sz="3800" b="1" dirty="0" smtClean="0"/>
              <a:t>20</a:t>
            </a:r>
            <a:r>
              <a:rPr lang="zh-CN" altLang="en-US" sz="3800" b="1" dirty="0" smtClean="0"/>
              <a:t>～</a:t>
            </a:r>
            <a:r>
              <a:rPr lang="en-US" sz="3800" b="1" dirty="0" smtClean="0"/>
              <a:t>35</a:t>
            </a:r>
            <a:r>
              <a:rPr lang="zh-CN" altLang="en-US" sz="3800" b="1" dirty="0" smtClean="0"/>
              <a:t>）。在命制应用问题、开放性问题和探究性问题时，要注意公平性和阅卷的可操作性。</a:t>
            </a:r>
          </a:p>
          <a:p>
            <a:pPr fontAlgn="auto">
              <a:spcAft>
                <a:spcPts val="0"/>
              </a:spcAft>
              <a:buFont typeface="Arial" pitchFamily="34" charset="0"/>
              <a:buChar char="•"/>
              <a:defRPr/>
            </a:pPr>
            <a:r>
              <a:rPr lang="zh-CN" altLang="en-US" sz="3800" b="1" dirty="0" smtClean="0"/>
              <a:t>       在高中毕业的数学学业水平考试与数学高考的考试命题中，要关注试卷的整体性，处理好考试时间和题量的关系。合理设置题量，给学生充足的思考时间；适度增加试题的思维量，着重考查学生数学学科核心素养的发展水平；逐步减少选择题、填空题的题量；关注内容与难度的分布、数学学科核心素养的比重与水平的分布；努力提高试卷的信度、效度和公平性。</a:t>
            </a:r>
          </a:p>
          <a:p>
            <a:pPr fontAlgn="auto">
              <a:spcAft>
                <a:spcPts val="0"/>
              </a:spcAft>
              <a:buFont typeface="Arial" pitchFamily="34" charset="0"/>
              <a:buChar char="•"/>
              <a:defRPr/>
            </a:pPr>
            <a:r>
              <a:rPr lang="zh-CN" altLang="en-US" sz="3800" b="1" dirty="0" smtClean="0"/>
              <a:t>       除了上述要求外，数学高考命题还应依据人才选拔要求，发挥数学高考的选拔功能。</a:t>
            </a:r>
            <a:endParaRPr lang="zh-CN" altLang="en-US" sz="3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828675" y="692150"/>
            <a:ext cx="5672138" cy="461963"/>
          </a:xfrm>
          <a:prstGeom prst="rect">
            <a:avLst/>
          </a:prstGeom>
          <a:noFill/>
          <a:ln w="9525">
            <a:noFill/>
            <a:miter lim="800000"/>
            <a:headEnd/>
            <a:tailEnd/>
          </a:ln>
        </p:spPr>
        <p:txBody>
          <a:bodyPr>
            <a:spAutoFit/>
          </a:bodyPr>
          <a:lstStyle/>
          <a:p>
            <a:r>
              <a:rPr lang="zh-CN" altLang="en-US" sz="2400" b="1">
                <a:latin typeface="Microsoft YaHei Light"/>
                <a:ea typeface="Microsoft YaHei Light"/>
                <a:cs typeface="Microsoft YaHei Light"/>
              </a:rPr>
              <a:t>教师角色精细化的国际趋向</a:t>
            </a:r>
            <a:r>
              <a:rPr lang="zh-CN" altLang="en-US" sz="2400">
                <a:latin typeface="Microsoft YaHei Light"/>
                <a:ea typeface="Microsoft YaHei Light"/>
                <a:cs typeface="Microsoft YaHei Light"/>
              </a:rPr>
              <a:t>（澳大利亚）</a:t>
            </a:r>
            <a:endParaRPr lang="en-US" altLang="zh-CN" sz="2400" b="1">
              <a:latin typeface="Microsoft YaHei Light"/>
              <a:ea typeface="Microsoft YaHei Light"/>
              <a:cs typeface="Microsoft YaHei Light"/>
            </a:endParaRPr>
          </a:p>
        </p:txBody>
      </p:sp>
      <p:grpSp>
        <p:nvGrpSpPr>
          <p:cNvPr id="2" name="组 6"/>
          <p:cNvGrpSpPr>
            <a:grpSpLocks/>
          </p:cNvGrpSpPr>
          <p:nvPr/>
        </p:nvGrpSpPr>
        <p:grpSpPr bwMode="auto">
          <a:xfrm>
            <a:off x="714375" y="1714500"/>
            <a:ext cx="7500938" cy="4429125"/>
            <a:chOff x="1356689" y="1370239"/>
            <a:chExt cx="9256374" cy="5084848"/>
          </a:xfrm>
        </p:grpSpPr>
        <p:sp>
          <p:nvSpPr>
            <p:cNvPr id="11" name="椭圆 10"/>
            <p:cNvSpPr/>
            <p:nvPr/>
          </p:nvSpPr>
          <p:spPr>
            <a:xfrm>
              <a:off x="4128704" y="1844096"/>
              <a:ext cx="3745648" cy="374529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sz="2000">
                <a:latin typeface="Microsoft YaHei Light" charset="-122"/>
                <a:ea typeface="Microsoft YaHei Light" charset="-122"/>
                <a:cs typeface="Microsoft YaHei Light" charset="-122"/>
              </a:endParaRPr>
            </a:p>
          </p:txBody>
        </p:sp>
        <p:cxnSp>
          <p:nvCxnSpPr>
            <p:cNvPr id="12" name="直接连接符 4"/>
            <p:cNvCxnSpPr/>
            <p:nvPr/>
          </p:nvCxnSpPr>
          <p:spPr>
            <a:xfrm flipH="1">
              <a:off x="4894681" y="2210424"/>
              <a:ext cx="2231325" cy="301810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3" name="直接连接符 9"/>
            <p:cNvCxnSpPr>
              <a:stCxn id="11" idx="6"/>
              <a:endCxn id="11" idx="2"/>
            </p:cNvCxnSpPr>
            <p:nvPr/>
          </p:nvCxnSpPr>
          <p:spPr>
            <a:xfrm flipH="1">
              <a:off x="4128704" y="3717653"/>
              <a:ext cx="37456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1"/>
            <p:cNvCxnSpPr/>
            <p:nvPr/>
          </p:nvCxnSpPr>
          <p:spPr>
            <a:xfrm>
              <a:off x="4971083" y="2150280"/>
              <a:ext cx="2060890" cy="3151148"/>
            </a:xfrm>
            <a:prstGeom prst="line">
              <a:avLst/>
            </a:prstGeom>
          </p:spPr>
          <p:style>
            <a:lnRef idx="1">
              <a:schemeClr val="accent1"/>
            </a:lnRef>
            <a:fillRef idx="0">
              <a:schemeClr val="accent1"/>
            </a:fillRef>
            <a:effectRef idx="0">
              <a:schemeClr val="accent1"/>
            </a:effectRef>
            <a:fontRef idx="minor">
              <a:schemeClr val="tx1"/>
            </a:fontRef>
          </p:style>
        </p:cxnSp>
        <p:sp>
          <p:nvSpPr>
            <p:cNvPr id="18441" name="文本框 14"/>
            <p:cNvSpPr txBox="1">
              <a:spLocks noChangeArrowheads="1"/>
            </p:cNvSpPr>
            <p:nvPr/>
          </p:nvSpPr>
          <p:spPr bwMode="auto">
            <a:xfrm>
              <a:off x="5461493" y="2271569"/>
              <a:ext cx="1296145" cy="764672"/>
            </a:xfrm>
            <a:prstGeom prst="rect">
              <a:avLst/>
            </a:prstGeom>
            <a:noFill/>
            <a:ln w="9525">
              <a:noFill/>
              <a:miter lim="800000"/>
              <a:headEnd/>
              <a:tailEnd/>
            </a:ln>
          </p:spPr>
          <p:txBody>
            <a:bodyPr>
              <a:spAutoFit/>
            </a:bodyPr>
            <a:lstStyle/>
            <a:p>
              <a:r>
                <a:rPr lang="zh-CN" altLang="en-US" sz="2000" b="1">
                  <a:latin typeface="微软雅黑"/>
                  <a:ea typeface="微软雅黑"/>
                  <a:cs typeface="微软雅黑"/>
                </a:rPr>
                <a:t>促进者</a:t>
              </a:r>
            </a:p>
          </p:txBody>
        </p:sp>
        <p:sp>
          <p:nvSpPr>
            <p:cNvPr id="18442" name="文本框 15"/>
            <p:cNvSpPr txBox="1">
              <a:spLocks noChangeArrowheads="1"/>
            </p:cNvSpPr>
            <p:nvPr/>
          </p:nvSpPr>
          <p:spPr bwMode="auto">
            <a:xfrm>
              <a:off x="5137109" y="4639533"/>
              <a:ext cx="1728192" cy="764672"/>
            </a:xfrm>
            <a:prstGeom prst="rect">
              <a:avLst/>
            </a:prstGeom>
            <a:noFill/>
            <a:ln w="9525">
              <a:noFill/>
              <a:miter lim="800000"/>
              <a:headEnd/>
              <a:tailEnd/>
            </a:ln>
          </p:spPr>
          <p:txBody>
            <a:bodyPr>
              <a:spAutoFit/>
            </a:bodyPr>
            <a:lstStyle/>
            <a:p>
              <a:pPr algn="ctr"/>
              <a:r>
                <a:rPr lang="zh-CN" altLang="en-US" sz="2000" b="1">
                  <a:latin typeface="微软雅黑"/>
                  <a:ea typeface="微软雅黑"/>
                  <a:cs typeface="微软雅黑"/>
                </a:rPr>
                <a:t>资源</a:t>
              </a:r>
              <a:endParaRPr lang="en-US" altLang="zh-CN" sz="2000" b="1">
                <a:latin typeface="微软雅黑"/>
                <a:ea typeface="微软雅黑"/>
                <a:cs typeface="微软雅黑"/>
              </a:endParaRPr>
            </a:p>
            <a:p>
              <a:pPr algn="ctr"/>
              <a:r>
                <a:rPr lang="zh-CN" altLang="en-US" sz="2000" b="1">
                  <a:latin typeface="微软雅黑"/>
                  <a:ea typeface="微软雅黑"/>
                  <a:cs typeface="微软雅黑"/>
                </a:rPr>
                <a:t>开发者</a:t>
              </a:r>
            </a:p>
          </p:txBody>
        </p:sp>
        <p:cxnSp>
          <p:nvCxnSpPr>
            <p:cNvPr id="17" name="直接连接符 29"/>
            <p:cNvCxnSpPr/>
            <p:nvPr/>
          </p:nvCxnSpPr>
          <p:spPr>
            <a:xfrm>
              <a:off x="6001528" y="1844096"/>
              <a:ext cx="0" cy="37616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32"/>
            <p:cNvCxnSpPr/>
            <p:nvPr/>
          </p:nvCxnSpPr>
          <p:spPr>
            <a:xfrm flipV="1">
              <a:off x="4308934" y="2946725"/>
              <a:ext cx="3385188" cy="156554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34"/>
            <p:cNvCxnSpPr/>
            <p:nvPr/>
          </p:nvCxnSpPr>
          <p:spPr>
            <a:xfrm>
              <a:off x="4367705" y="2839195"/>
              <a:ext cx="3326417" cy="178243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446" name="文本框 19"/>
            <p:cNvSpPr txBox="1">
              <a:spLocks noChangeArrowheads="1"/>
            </p:cNvSpPr>
            <p:nvPr/>
          </p:nvSpPr>
          <p:spPr bwMode="auto">
            <a:xfrm>
              <a:off x="4489038" y="2955011"/>
              <a:ext cx="1296145" cy="764672"/>
            </a:xfrm>
            <a:prstGeom prst="rect">
              <a:avLst/>
            </a:prstGeom>
            <a:noFill/>
            <a:ln w="9525">
              <a:noFill/>
              <a:miter lim="800000"/>
              <a:headEnd/>
              <a:tailEnd/>
            </a:ln>
          </p:spPr>
          <p:txBody>
            <a:bodyPr>
              <a:spAutoFit/>
            </a:bodyPr>
            <a:lstStyle/>
            <a:p>
              <a:r>
                <a:rPr lang="zh-CN" altLang="en-US" sz="2000" b="1">
                  <a:latin typeface="微软雅黑"/>
                  <a:ea typeface="微软雅黑"/>
                  <a:cs typeface="微软雅黑"/>
                </a:rPr>
                <a:t>评估者</a:t>
              </a:r>
            </a:p>
          </p:txBody>
        </p:sp>
        <p:sp>
          <p:nvSpPr>
            <p:cNvPr id="18447" name="文本框 20"/>
            <p:cNvSpPr txBox="1">
              <a:spLocks noChangeArrowheads="1"/>
            </p:cNvSpPr>
            <p:nvPr/>
          </p:nvSpPr>
          <p:spPr bwMode="auto">
            <a:xfrm>
              <a:off x="4489038" y="3897800"/>
              <a:ext cx="1296145" cy="764672"/>
            </a:xfrm>
            <a:prstGeom prst="rect">
              <a:avLst/>
            </a:prstGeom>
            <a:noFill/>
            <a:ln w="9525">
              <a:noFill/>
              <a:miter lim="800000"/>
              <a:headEnd/>
              <a:tailEnd/>
            </a:ln>
          </p:spPr>
          <p:txBody>
            <a:bodyPr>
              <a:spAutoFit/>
            </a:bodyPr>
            <a:lstStyle/>
            <a:p>
              <a:r>
                <a:rPr lang="zh-CN" altLang="en-US" sz="2000" b="1">
                  <a:latin typeface="微软雅黑"/>
                  <a:ea typeface="微软雅黑"/>
                  <a:cs typeface="微软雅黑"/>
                </a:rPr>
                <a:t>规划者</a:t>
              </a:r>
            </a:p>
          </p:txBody>
        </p:sp>
        <p:sp>
          <p:nvSpPr>
            <p:cNvPr id="18448" name="文本框 21"/>
            <p:cNvSpPr txBox="1">
              <a:spLocks noChangeArrowheads="1"/>
            </p:cNvSpPr>
            <p:nvPr/>
          </p:nvSpPr>
          <p:spPr bwMode="auto">
            <a:xfrm>
              <a:off x="6478130" y="2894675"/>
              <a:ext cx="1296145" cy="1097139"/>
            </a:xfrm>
            <a:prstGeom prst="rect">
              <a:avLst/>
            </a:prstGeom>
            <a:noFill/>
            <a:ln w="9525">
              <a:noFill/>
              <a:miter lim="800000"/>
              <a:headEnd/>
              <a:tailEnd/>
            </a:ln>
          </p:spPr>
          <p:txBody>
            <a:bodyPr>
              <a:spAutoFit/>
            </a:bodyPr>
            <a:lstStyle/>
            <a:p>
              <a:pPr algn="ctr"/>
              <a:r>
                <a:rPr lang="zh-CN" altLang="en-US" sz="2000" b="1">
                  <a:latin typeface="微软雅黑"/>
                  <a:ea typeface="微软雅黑"/>
                  <a:cs typeface="微软雅黑"/>
                </a:rPr>
                <a:t>角色</a:t>
              </a:r>
              <a:endParaRPr lang="en-US" altLang="zh-CN" sz="2000" b="1">
                <a:latin typeface="微软雅黑"/>
                <a:ea typeface="微软雅黑"/>
                <a:cs typeface="微软雅黑"/>
              </a:endParaRPr>
            </a:p>
            <a:p>
              <a:pPr algn="ctr"/>
              <a:r>
                <a:rPr lang="zh-CN" altLang="en-US" sz="2000" b="1">
                  <a:latin typeface="微软雅黑"/>
                  <a:ea typeface="微软雅黑"/>
                  <a:cs typeface="微软雅黑"/>
                </a:rPr>
                <a:t>示范者</a:t>
              </a:r>
            </a:p>
          </p:txBody>
        </p:sp>
        <p:sp>
          <p:nvSpPr>
            <p:cNvPr id="18449" name="文本框 22"/>
            <p:cNvSpPr txBox="1">
              <a:spLocks noChangeArrowheads="1"/>
            </p:cNvSpPr>
            <p:nvPr/>
          </p:nvSpPr>
          <p:spPr bwMode="auto">
            <a:xfrm>
              <a:off x="6384033" y="3849029"/>
              <a:ext cx="1296145" cy="1097139"/>
            </a:xfrm>
            <a:prstGeom prst="rect">
              <a:avLst/>
            </a:prstGeom>
            <a:noFill/>
            <a:ln w="9525">
              <a:noFill/>
              <a:miter lim="800000"/>
              <a:headEnd/>
              <a:tailEnd/>
            </a:ln>
          </p:spPr>
          <p:txBody>
            <a:bodyPr>
              <a:spAutoFit/>
            </a:bodyPr>
            <a:lstStyle/>
            <a:p>
              <a:pPr algn="ctr"/>
              <a:r>
                <a:rPr lang="zh-CN" altLang="en-US" sz="2000" b="1">
                  <a:latin typeface="微软雅黑"/>
                  <a:ea typeface="微软雅黑"/>
                  <a:cs typeface="微软雅黑"/>
                </a:rPr>
                <a:t>信息</a:t>
              </a:r>
              <a:endParaRPr lang="en-US" altLang="zh-CN" sz="2000" b="1">
                <a:latin typeface="微软雅黑"/>
                <a:ea typeface="微软雅黑"/>
                <a:cs typeface="微软雅黑"/>
              </a:endParaRPr>
            </a:p>
            <a:p>
              <a:pPr algn="ctr"/>
              <a:r>
                <a:rPr lang="zh-CN" altLang="en-US" sz="2000" b="1">
                  <a:latin typeface="微软雅黑"/>
                  <a:ea typeface="微软雅黑"/>
                  <a:cs typeface="微软雅黑"/>
                </a:rPr>
                <a:t>提供者</a:t>
              </a:r>
            </a:p>
          </p:txBody>
        </p:sp>
        <p:sp>
          <p:nvSpPr>
            <p:cNvPr id="18450" name="文本框 23"/>
            <p:cNvSpPr txBox="1">
              <a:spLocks noChangeArrowheads="1"/>
            </p:cNvSpPr>
            <p:nvPr/>
          </p:nvSpPr>
          <p:spPr bwMode="auto">
            <a:xfrm>
              <a:off x="5010413" y="1412999"/>
              <a:ext cx="990745" cy="400110"/>
            </a:xfrm>
            <a:prstGeom prst="rect">
              <a:avLst/>
            </a:prstGeom>
            <a:noFill/>
            <a:ln w="9525">
              <a:noFill/>
              <a:miter lim="800000"/>
              <a:headEnd/>
              <a:tailEnd/>
            </a:ln>
          </p:spPr>
          <p:txBody>
            <a:bodyPr>
              <a:spAutoFit/>
            </a:bodyPr>
            <a:lstStyle/>
            <a:p>
              <a:pPr algn="ctr"/>
              <a:r>
                <a:rPr lang="zh-CN" altLang="en-US">
                  <a:latin typeface="Microsoft YaHei Light"/>
                  <a:ea typeface="Microsoft YaHei Light"/>
                  <a:cs typeface="Microsoft YaHei Light"/>
                </a:rPr>
                <a:t>导师</a:t>
              </a:r>
            </a:p>
          </p:txBody>
        </p:sp>
        <p:sp>
          <p:nvSpPr>
            <p:cNvPr id="18451" name="文本框 24"/>
            <p:cNvSpPr txBox="1">
              <a:spLocks noChangeArrowheads="1"/>
            </p:cNvSpPr>
            <p:nvPr/>
          </p:nvSpPr>
          <p:spPr bwMode="auto">
            <a:xfrm>
              <a:off x="5872580" y="1423652"/>
              <a:ext cx="1728824" cy="698179"/>
            </a:xfrm>
            <a:prstGeom prst="rect">
              <a:avLst/>
            </a:prstGeom>
            <a:noFill/>
            <a:ln w="9525">
              <a:noFill/>
              <a:miter lim="800000"/>
              <a:headEnd/>
              <a:tailEnd/>
            </a:ln>
          </p:spPr>
          <p:txBody>
            <a:bodyPr>
              <a:spAutoFit/>
            </a:bodyPr>
            <a:lstStyle/>
            <a:p>
              <a:pPr algn="ctr"/>
              <a:r>
                <a:rPr lang="zh-CN" altLang="en-US">
                  <a:latin typeface="Microsoft YaHei Light"/>
                  <a:ea typeface="Microsoft YaHei Light"/>
                  <a:cs typeface="Microsoft YaHei Light"/>
                </a:rPr>
                <a:t>学习促进者</a:t>
              </a:r>
            </a:p>
          </p:txBody>
        </p:sp>
        <p:sp>
          <p:nvSpPr>
            <p:cNvPr id="18452" name="文本框 25"/>
            <p:cNvSpPr txBox="1">
              <a:spLocks noChangeArrowheads="1"/>
            </p:cNvSpPr>
            <p:nvPr/>
          </p:nvSpPr>
          <p:spPr bwMode="auto">
            <a:xfrm>
              <a:off x="7026747" y="2038623"/>
              <a:ext cx="1728824" cy="707886"/>
            </a:xfrm>
            <a:prstGeom prst="rect">
              <a:avLst/>
            </a:prstGeom>
            <a:noFill/>
            <a:ln w="9525">
              <a:noFill/>
              <a:miter lim="800000"/>
              <a:headEnd/>
              <a:tailEnd/>
            </a:ln>
          </p:spPr>
          <p:txBody>
            <a:bodyPr>
              <a:spAutoFit/>
            </a:bodyPr>
            <a:lstStyle/>
            <a:p>
              <a:pPr algn="ctr"/>
              <a:r>
                <a:rPr lang="zh-CN" altLang="en-US">
                  <a:latin typeface="Microsoft YaHei Light"/>
                  <a:ea typeface="Microsoft YaHei Light"/>
                  <a:cs typeface="Microsoft YaHei Light"/>
                </a:rPr>
                <a:t>工作岗位</a:t>
              </a:r>
              <a:r>
                <a:rPr lang="en-US" altLang="zh-CN">
                  <a:latin typeface="Microsoft YaHei Light"/>
                  <a:ea typeface="Microsoft YaHei Light"/>
                  <a:cs typeface="Microsoft YaHei Light"/>
                </a:rPr>
                <a:t/>
              </a:r>
              <a:br>
                <a:rPr lang="en-US" altLang="zh-CN">
                  <a:latin typeface="Microsoft YaHei Light"/>
                  <a:ea typeface="Microsoft YaHei Light"/>
                  <a:cs typeface="Microsoft YaHei Light"/>
                </a:rPr>
              </a:br>
              <a:r>
                <a:rPr lang="zh-CN" altLang="en-US">
                  <a:latin typeface="Microsoft YaHei Light"/>
                  <a:ea typeface="Microsoft YaHei Light"/>
                  <a:cs typeface="Microsoft YaHei Light"/>
                </a:rPr>
                <a:t>示范者</a:t>
              </a:r>
            </a:p>
          </p:txBody>
        </p:sp>
        <p:sp>
          <p:nvSpPr>
            <p:cNvPr id="18453" name="文本框 26"/>
            <p:cNvSpPr txBox="1">
              <a:spLocks noChangeArrowheads="1"/>
            </p:cNvSpPr>
            <p:nvPr/>
          </p:nvSpPr>
          <p:spPr bwMode="auto">
            <a:xfrm>
              <a:off x="7577022" y="2775383"/>
              <a:ext cx="1728824" cy="707886"/>
            </a:xfrm>
            <a:prstGeom prst="rect">
              <a:avLst/>
            </a:prstGeom>
            <a:noFill/>
            <a:ln w="9525">
              <a:noFill/>
              <a:miter lim="800000"/>
              <a:headEnd/>
              <a:tailEnd/>
            </a:ln>
          </p:spPr>
          <p:txBody>
            <a:bodyPr>
              <a:spAutoFit/>
            </a:bodyPr>
            <a:lstStyle/>
            <a:p>
              <a:pPr algn="ctr"/>
              <a:r>
                <a:rPr lang="zh-CN" altLang="en-US">
                  <a:latin typeface="Microsoft YaHei Light"/>
                  <a:ea typeface="Microsoft YaHei Light"/>
                  <a:cs typeface="Microsoft YaHei Light"/>
                </a:rPr>
                <a:t>教学角色</a:t>
              </a:r>
              <a:r>
                <a:rPr lang="en-US" altLang="zh-CN">
                  <a:latin typeface="Microsoft YaHei Light"/>
                  <a:ea typeface="Microsoft YaHei Light"/>
                  <a:cs typeface="Microsoft YaHei Light"/>
                </a:rPr>
                <a:t/>
              </a:r>
              <a:br>
                <a:rPr lang="en-US" altLang="zh-CN">
                  <a:latin typeface="Microsoft YaHei Light"/>
                  <a:ea typeface="Microsoft YaHei Light"/>
                  <a:cs typeface="Microsoft YaHei Light"/>
                </a:rPr>
              </a:br>
              <a:r>
                <a:rPr lang="zh-CN" altLang="en-US">
                  <a:latin typeface="Microsoft YaHei Light"/>
                  <a:ea typeface="Microsoft YaHei Light"/>
                  <a:cs typeface="Microsoft YaHei Light"/>
                </a:rPr>
                <a:t>示范者</a:t>
              </a:r>
            </a:p>
          </p:txBody>
        </p:sp>
        <p:sp>
          <p:nvSpPr>
            <p:cNvPr id="18454" name="文本框 27"/>
            <p:cNvSpPr txBox="1">
              <a:spLocks noChangeArrowheads="1"/>
            </p:cNvSpPr>
            <p:nvPr/>
          </p:nvSpPr>
          <p:spPr bwMode="auto">
            <a:xfrm>
              <a:off x="7738803" y="3841594"/>
              <a:ext cx="1066900" cy="400110"/>
            </a:xfrm>
            <a:prstGeom prst="rect">
              <a:avLst/>
            </a:prstGeom>
            <a:noFill/>
            <a:ln w="9525">
              <a:noFill/>
              <a:miter lim="800000"/>
              <a:headEnd/>
              <a:tailEnd/>
            </a:ln>
          </p:spPr>
          <p:txBody>
            <a:bodyPr>
              <a:spAutoFit/>
            </a:bodyPr>
            <a:lstStyle/>
            <a:p>
              <a:pPr algn="ctr"/>
              <a:r>
                <a:rPr lang="zh-CN" altLang="en-US">
                  <a:latin typeface="Microsoft YaHei Light"/>
                  <a:ea typeface="Microsoft YaHei Light"/>
                  <a:cs typeface="Microsoft YaHei Light"/>
                </a:rPr>
                <a:t>讲师</a:t>
              </a:r>
            </a:p>
          </p:txBody>
        </p:sp>
        <p:sp>
          <p:nvSpPr>
            <p:cNvPr id="18455" name="文本框 28"/>
            <p:cNvSpPr txBox="1">
              <a:spLocks noChangeArrowheads="1"/>
            </p:cNvSpPr>
            <p:nvPr/>
          </p:nvSpPr>
          <p:spPr bwMode="auto">
            <a:xfrm>
              <a:off x="5854979" y="5542697"/>
              <a:ext cx="1728824" cy="707886"/>
            </a:xfrm>
            <a:prstGeom prst="rect">
              <a:avLst/>
            </a:prstGeom>
            <a:noFill/>
            <a:ln w="9525">
              <a:noFill/>
              <a:miter lim="800000"/>
              <a:headEnd/>
              <a:tailEnd/>
            </a:ln>
          </p:spPr>
          <p:txBody>
            <a:bodyPr>
              <a:spAutoFit/>
            </a:bodyPr>
            <a:lstStyle/>
            <a:p>
              <a:pPr algn="ctr"/>
              <a:r>
                <a:rPr lang="zh-CN" altLang="en-US">
                  <a:latin typeface="Microsoft YaHei Light"/>
                  <a:ea typeface="Microsoft YaHei Light"/>
                  <a:cs typeface="Microsoft YaHei Light"/>
                </a:rPr>
                <a:t>资源材料</a:t>
              </a:r>
              <a:r>
                <a:rPr lang="en-US" altLang="zh-CN">
                  <a:latin typeface="Microsoft YaHei Light"/>
                  <a:ea typeface="Microsoft YaHei Light"/>
                  <a:cs typeface="Microsoft YaHei Light"/>
                </a:rPr>
                <a:t/>
              </a:r>
              <a:br>
                <a:rPr lang="en-US" altLang="zh-CN">
                  <a:latin typeface="Microsoft YaHei Light"/>
                  <a:ea typeface="Microsoft YaHei Light"/>
                  <a:cs typeface="Microsoft YaHei Light"/>
                </a:rPr>
              </a:br>
              <a:r>
                <a:rPr lang="zh-CN" altLang="en-US">
                  <a:latin typeface="Microsoft YaHei Light"/>
                  <a:ea typeface="Microsoft YaHei Light"/>
                  <a:cs typeface="Microsoft YaHei Light"/>
                </a:rPr>
                <a:t>开发者</a:t>
              </a:r>
            </a:p>
          </p:txBody>
        </p:sp>
        <p:sp>
          <p:nvSpPr>
            <p:cNvPr id="18456" name="文本框 29"/>
            <p:cNvSpPr txBox="1">
              <a:spLocks noChangeArrowheads="1"/>
            </p:cNvSpPr>
            <p:nvPr/>
          </p:nvSpPr>
          <p:spPr bwMode="auto">
            <a:xfrm>
              <a:off x="7467902" y="4879620"/>
              <a:ext cx="1728824" cy="997399"/>
            </a:xfrm>
            <a:prstGeom prst="rect">
              <a:avLst/>
            </a:prstGeom>
            <a:noFill/>
            <a:ln w="9525">
              <a:noFill/>
              <a:miter lim="800000"/>
              <a:headEnd/>
              <a:tailEnd/>
            </a:ln>
          </p:spPr>
          <p:txBody>
            <a:bodyPr>
              <a:spAutoFit/>
            </a:bodyPr>
            <a:lstStyle/>
            <a:p>
              <a:pPr algn="ctr"/>
              <a:r>
                <a:rPr lang="zh-CN" altLang="en-US">
                  <a:latin typeface="Microsoft YaHei Light"/>
                  <a:ea typeface="Microsoft YaHei Light"/>
                  <a:cs typeface="Microsoft YaHei Light"/>
                </a:rPr>
                <a:t>诊断者或实践指导教师</a:t>
              </a:r>
            </a:p>
          </p:txBody>
        </p:sp>
        <p:sp>
          <p:nvSpPr>
            <p:cNvPr id="18457" name="文本框 30"/>
            <p:cNvSpPr txBox="1">
              <a:spLocks noChangeArrowheads="1"/>
            </p:cNvSpPr>
            <p:nvPr/>
          </p:nvSpPr>
          <p:spPr bwMode="auto">
            <a:xfrm>
              <a:off x="4314584" y="5528910"/>
              <a:ext cx="1728824" cy="707886"/>
            </a:xfrm>
            <a:prstGeom prst="rect">
              <a:avLst/>
            </a:prstGeom>
            <a:noFill/>
            <a:ln w="9525">
              <a:noFill/>
              <a:miter lim="800000"/>
              <a:headEnd/>
              <a:tailEnd/>
            </a:ln>
          </p:spPr>
          <p:txBody>
            <a:bodyPr>
              <a:spAutoFit/>
            </a:bodyPr>
            <a:lstStyle/>
            <a:p>
              <a:pPr algn="ctr"/>
              <a:r>
                <a:rPr lang="zh-CN" altLang="en-US">
                  <a:latin typeface="Microsoft YaHei Light"/>
                  <a:ea typeface="Microsoft YaHei Light"/>
                  <a:cs typeface="Microsoft YaHei Light"/>
                </a:rPr>
                <a:t>学习指导</a:t>
              </a:r>
              <a:r>
                <a:rPr lang="en-US" altLang="zh-CN">
                  <a:latin typeface="Microsoft YaHei Light"/>
                  <a:ea typeface="Microsoft YaHei Light"/>
                  <a:cs typeface="Microsoft YaHei Light"/>
                </a:rPr>
                <a:t/>
              </a:r>
              <a:br>
                <a:rPr lang="en-US" altLang="zh-CN">
                  <a:latin typeface="Microsoft YaHei Light"/>
                  <a:ea typeface="Microsoft YaHei Light"/>
                  <a:cs typeface="Microsoft YaHei Light"/>
                </a:rPr>
              </a:br>
              <a:r>
                <a:rPr lang="zh-CN" altLang="en-US">
                  <a:latin typeface="Microsoft YaHei Light"/>
                  <a:ea typeface="Microsoft YaHei Light"/>
                  <a:cs typeface="Microsoft YaHei Light"/>
                </a:rPr>
                <a:t>提供者</a:t>
              </a:r>
            </a:p>
          </p:txBody>
        </p:sp>
        <p:sp>
          <p:nvSpPr>
            <p:cNvPr id="18458" name="文本框 31"/>
            <p:cNvSpPr txBox="1">
              <a:spLocks noChangeArrowheads="1"/>
            </p:cNvSpPr>
            <p:nvPr/>
          </p:nvSpPr>
          <p:spPr bwMode="auto">
            <a:xfrm>
              <a:off x="2447887" y="2838899"/>
              <a:ext cx="1728824" cy="698179"/>
            </a:xfrm>
            <a:prstGeom prst="rect">
              <a:avLst/>
            </a:prstGeom>
            <a:noFill/>
            <a:ln w="9525">
              <a:noFill/>
              <a:miter lim="800000"/>
              <a:headEnd/>
              <a:tailEnd/>
            </a:ln>
          </p:spPr>
          <p:txBody>
            <a:bodyPr>
              <a:spAutoFit/>
            </a:bodyPr>
            <a:lstStyle/>
            <a:p>
              <a:pPr algn="ctr"/>
              <a:r>
                <a:rPr lang="zh-CN" altLang="en-US">
                  <a:latin typeface="Microsoft YaHei Light"/>
                  <a:ea typeface="Microsoft YaHei Light"/>
                  <a:cs typeface="Microsoft YaHei Light"/>
                </a:rPr>
                <a:t>课程评估者</a:t>
              </a:r>
            </a:p>
          </p:txBody>
        </p:sp>
        <p:sp>
          <p:nvSpPr>
            <p:cNvPr id="18459" name="文本框 32"/>
            <p:cNvSpPr txBox="1">
              <a:spLocks noChangeArrowheads="1"/>
            </p:cNvSpPr>
            <p:nvPr/>
          </p:nvSpPr>
          <p:spPr bwMode="auto">
            <a:xfrm>
              <a:off x="3192302" y="4949553"/>
              <a:ext cx="1728824" cy="698179"/>
            </a:xfrm>
            <a:prstGeom prst="rect">
              <a:avLst/>
            </a:prstGeom>
            <a:noFill/>
            <a:ln w="9525">
              <a:noFill/>
              <a:miter lim="800000"/>
              <a:headEnd/>
              <a:tailEnd/>
            </a:ln>
          </p:spPr>
          <p:txBody>
            <a:bodyPr>
              <a:spAutoFit/>
            </a:bodyPr>
            <a:lstStyle/>
            <a:p>
              <a:pPr algn="ctr"/>
              <a:r>
                <a:rPr lang="zh-CN" altLang="en-US">
                  <a:latin typeface="Microsoft YaHei Light"/>
                  <a:ea typeface="Microsoft YaHei Light"/>
                  <a:cs typeface="Microsoft YaHei Light"/>
                </a:rPr>
                <a:t>课程组织者</a:t>
              </a:r>
            </a:p>
          </p:txBody>
        </p:sp>
        <p:sp>
          <p:nvSpPr>
            <p:cNvPr id="18460" name="文本框 33"/>
            <p:cNvSpPr txBox="1">
              <a:spLocks noChangeArrowheads="1"/>
            </p:cNvSpPr>
            <p:nvPr/>
          </p:nvSpPr>
          <p:spPr bwMode="auto">
            <a:xfrm>
              <a:off x="2744781" y="4175513"/>
              <a:ext cx="1728824" cy="698179"/>
            </a:xfrm>
            <a:prstGeom prst="rect">
              <a:avLst/>
            </a:prstGeom>
            <a:noFill/>
            <a:ln w="9525">
              <a:noFill/>
              <a:miter lim="800000"/>
              <a:headEnd/>
              <a:tailEnd/>
            </a:ln>
          </p:spPr>
          <p:txBody>
            <a:bodyPr>
              <a:spAutoFit/>
            </a:bodyPr>
            <a:lstStyle/>
            <a:p>
              <a:pPr algn="ctr"/>
              <a:r>
                <a:rPr lang="zh-CN" altLang="en-US">
                  <a:latin typeface="Microsoft YaHei Light"/>
                  <a:ea typeface="Microsoft YaHei Light"/>
                  <a:cs typeface="Microsoft YaHei Light"/>
                </a:rPr>
                <a:t>课程策划者</a:t>
              </a:r>
            </a:p>
          </p:txBody>
        </p:sp>
        <p:sp>
          <p:nvSpPr>
            <p:cNvPr id="18461" name="文本框 34"/>
            <p:cNvSpPr txBox="1">
              <a:spLocks noChangeArrowheads="1"/>
            </p:cNvSpPr>
            <p:nvPr/>
          </p:nvSpPr>
          <p:spPr bwMode="auto">
            <a:xfrm>
              <a:off x="3241482" y="1947684"/>
              <a:ext cx="1728824" cy="698179"/>
            </a:xfrm>
            <a:prstGeom prst="rect">
              <a:avLst/>
            </a:prstGeom>
            <a:noFill/>
            <a:ln w="9525">
              <a:noFill/>
              <a:miter lim="800000"/>
              <a:headEnd/>
              <a:tailEnd/>
            </a:ln>
          </p:spPr>
          <p:txBody>
            <a:bodyPr>
              <a:spAutoFit/>
            </a:bodyPr>
            <a:lstStyle/>
            <a:p>
              <a:pPr algn="ctr"/>
              <a:r>
                <a:rPr lang="zh-CN" altLang="en-US">
                  <a:latin typeface="Microsoft YaHei Light"/>
                  <a:ea typeface="Microsoft YaHei Light"/>
                  <a:cs typeface="Microsoft YaHei Light"/>
                </a:rPr>
                <a:t>学习评估者</a:t>
              </a:r>
            </a:p>
          </p:txBody>
        </p:sp>
        <p:sp>
          <p:nvSpPr>
            <p:cNvPr id="36" name="文本框 35"/>
            <p:cNvSpPr txBox="1"/>
            <p:nvPr/>
          </p:nvSpPr>
          <p:spPr>
            <a:xfrm>
              <a:off x="7578539" y="1370239"/>
              <a:ext cx="1224389" cy="698028"/>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dirty="0">
                  <a:solidFill>
                    <a:schemeClr val="bg1"/>
                  </a:solidFill>
                  <a:latin typeface="Microsoft YaHei Light" charset="-122"/>
                  <a:ea typeface="Microsoft YaHei Light" charset="-122"/>
                  <a:cs typeface="Microsoft YaHei Light" charset="-122"/>
                </a:rPr>
                <a:t>学生联系</a:t>
              </a:r>
            </a:p>
          </p:txBody>
        </p:sp>
        <p:sp>
          <p:nvSpPr>
            <p:cNvPr id="37" name="文本框 36"/>
            <p:cNvSpPr txBox="1"/>
            <p:nvPr/>
          </p:nvSpPr>
          <p:spPr>
            <a:xfrm>
              <a:off x="2874931" y="5757060"/>
              <a:ext cx="1224387" cy="698027"/>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dirty="0">
                  <a:solidFill>
                    <a:schemeClr val="bg1"/>
                  </a:solidFill>
                  <a:latin typeface="Microsoft YaHei Light" charset="-122"/>
                  <a:ea typeface="Microsoft YaHei Light" charset="-122"/>
                  <a:cs typeface="Microsoft YaHei Light" charset="-122"/>
                </a:rPr>
                <a:t>远程学生</a:t>
              </a:r>
            </a:p>
          </p:txBody>
        </p:sp>
        <p:sp>
          <p:nvSpPr>
            <p:cNvPr id="38" name="文本框 37"/>
            <p:cNvSpPr txBox="1"/>
            <p:nvPr/>
          </p:nvSpPr>
          <p:spPr>
            <a:xfrm>
              <a:off x="1356689" y="3440629"/>
              <a:ext cx="1224389" cy="699850"/>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dirty="0">
                  <a:solidFill>
                    <a:schemeClr val="bg1"/>
                  </a:solidFill>
                  <a:latin typeface="Microsoft YaHei Light" charset="-122"/>
                  <a:ea typeface="Microsoft YaHei Light" charset="-122"/>
                  <a:cs typeface="Microsoft YaHei Light" charset="-122"/>
                </a:rPr>
                <a:t>教学专家</a:t>
              </a:r>
            </a:p>
          </p:txBody>
        </p:sp>
        <p:sp>
          <p:nvSpPr>
            <p:cNvPr id="39" name="文本框 38"/>
            <p:cNvSpPr txBox="1"/>
            <p:nvPr/>
          </p:nvSpPr>
          <p:spPr>
            <a:xfrm>
              <a:off x="9388674" y="3449742"/>
              <a:ext cx="1224389" cy="698027"/>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dirty="0">
                  <a:solidFill>
                    <a:schemeClr val="bg1"/>
                  </a:solidFill>
                  <a:latin typeface="Microsoft YaHei Light" charset="-122"/>
                  <a:ea typeface="Microsoft YaHei Light" charset="-122"/>
                  <a:cs typeface="Microsoft YaHei Light" charset="-122"/>
                </a:rPr>
                <a:t>诊断专家</a:t>
              </a:r>
            </a:p>
          </p:txBody>
        </p:sp>
      </p:grpSp>
      <p:sp>
        <p:nvSpPr>
          <p:cNvPr id="40" name="Shape 422"/>
          <p:cNvSpPr>
            <a:spLocks noChangeArrowheads="1"/>
          </p:cNvSpPr>
          <p:nvPr/>
        </p:nvSpPr>
        <p:spPr bwMode="auto">
          <a:xfrm flipH="1">
            <a:off x="641350" y="692150"/>
            <a:ext cx="34925" cy="504825"/>
          </a:xfrm>
          <a:prstGeom prst="rect">
            <a:avLst/>
          </a:prstGeom>
          <a:solidFill>
            <a:srgbClr val="2E75B6"/>
          </a:solidFill>
          <a:ln w="12700">
            <a:noFill/>
            <a:miter lim="400000"/>
            <a:headEnd/>
            <a:tailEnd/>
          </a:ln>
        </p:spPr>
        <p:txBody>
          <a:bodyPr lIns="68580" tIns="68580" rIns="68580" bIns="68580" anchor="ctr"/>
          <a:lstStyle/>
          <a:p>
            <a:endParaRPr lang="zh-CN" altLang="en-US" sz="3200">
              <a:solidFill>
                <a:srgbClr val="FFFFFF"/>
              </a:solidFill>
              <a:latin typeface="Calibri" pitchFamily="34" charset="0"/>
              <a:sym typeface="Calibri" pitchFamily="34" charset="0"/>
            </a:endParaRPr>
          </a:p>
        </p:txBody>
      </p:sp>
      <p:sp>
        <p:nvSpPr>
          <p:cNvPr id="18436" name="矩形 40"/>
          <p:cNvSpPr>
            <a:spLocks noChangeArrowheads="1"/>
          </p:cNvSpPr>
          <p:nvPr/>
        </p:nvSpPr>
        <p:spPr bwMode="auto">
          <a:xfrm>
            <a:off x="6030913" y="6394450"/>
            <a:ext cx="2881312" cy="430213"/>
          </a:xfrm>
          <a:prstGeom prst="rect">
            <a:avLst/>
          </a:prstGeom>
          <a:noFill/>
          <a:ln w="9525">
            <a:noFill/>
            <a:miter lim="800000"/>
            <a:headEnd/>
            <a:tailEnd/>
          </a:ln>
        </p:spPr>
        <p:txBody>
          <a:bodyPr>
            <a:spAutoFit/>
          </a:bodyPr>
          <a:lstStyle/>
          <a:p>
            <a:pPr algn="r"/>
            <a:r>
              <a:rPr lang="en-US" altLang="zh-CN" sz="1100">
                <a:latin typeface="Microsoft YaHei Light"/>
                <a:ea typeface="Microsoft YaHei Light"/>
                <a:cs typeface="Microsoft YaHei Light"/>
              </a:rPr>
              <a:t>http://www.pride.ozeconomics.com/aboutpride.php</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1"/>
          <p:cNvSpPr>
            <a:spLocks noGrp="1"/>
          </p:cNvSpPr>
          <p:nvPr>
            <p:ph type="title"/>
          </p:nvPr>
        </p:nvSpPr>
        <p:spPr>
          <a:xfrm>
            <a:off x="457200" y="274638"/>
            <a:ext cx="8229600" cy="725487"/>
          </a:xfrm>
        </p:spPr>
        <p:txBody>
          <a:bodyPr/>
          <a:lstStyle/>
          <a:p>
            <a:r>
              <a:rPr lang="zh-CN" altLang="en-US" sz="4000" b="1" smtClean="0"/>
              <a:t>评价、考试建议</a:t>
            </a:r>
          </a:p>
        </p:txBody>
      </p:sp>
      <p:sp>
        <p:nvSpPr>
          <p:cNvPr id="3" name="内容占位符 2"/>
          <p:cNvSpPr>
            <a:spLocks noGrp="1"/>
          </p:cNvSpPr>
          <p:nvPr>
            <p:ph idx="1"/>
          </p:nvPr>
        </p:nvSpPr>
        <p:spPr>
          <a:xfrm>
            <a:off x="142875" y="1071563"/>
            <a:ext cx="8715375" cy="5500687"/>
          </a:xfrm>
        </p:spPr>
        <p:txBody>
          <a:bodyPr rtlCol="0">
            <a:normAutofit fontScale="70000" lnSpcReduction="20000"/>
          </a:bodyPr>
          <a:lstStyle/>
          <a:p>
            <a:pPr fontAlgn="auto">
              <a:spcAft>
                <a:spcPts val="0"/>
              </a:spcAft>
              <a:buFont typeface="Arial" pitchFamily="34" charset="0"/>
              <a:buChar char="•"/>
              <a:defRPr/>
            </a:pPr>
            <a:r>
              <a:rPr lang="en-US" sz="3400" b="1" dirty="0" smtClean="0"/>
              <a:t>2.</a:t>
            </a:r>
            <a:r>
              <a:rPr lang="zh-CN" altLang="en-US" sz="3400" b="1" dirty="0" smtClean="0"/>
              <a:t>考试命题路径</a:t>
            </a:r>
            <a:endParaRPr lang="zh-CN" altLang="en-US" sz="3400" dirty="0" smtClean="0"/>
          </a:p>
          <a:p>
            <a:pPr fontAlgn="auto">
              <a:spcAft>
                <a:spcPts val="0"/>
              </a:spcAft>
              <a:buFont typeface="Arial" pitchFamily="34" charset="0"/>
              <a:buChar char="•"/>
              <a:defRPr/>
            </a:pPr>
            <a:r>
              <a:rPr lang="zh-CN" altLang="en-US" sz="3400" b="1" dirty="0" smtClean="0"/>
              <a:t>     基于数学学科核心素养的考试命题，应注意以下几个重要环节。</a:t>
            </a:r>
          </a:p>
          <a:p>
            <a:pPr fontAlgn="auto">
              <a:spcAft>
                <a:spcPts val="0"/>
              </a:spcAft>
              <a:buFont typeface="Arial" pitchFamily="34" charset="0"/>
              <a:buChar char="•"/>
              <a:defRPr/>
            </a:pPr>
            <a:r>
              <a:rPr lang="zh-CN" altLang="en-US" sz="3400" b="1" dirty="0" smtClean="0"/>
              <a:t>   （</a:t>
            </a:r>
            <a:r>
              <a:rPr lang="en-US" altLang="en-US" sz="3400" b="1" dirty="0" smtClean="0"/>
              <a:t>1</a:t>
            </a:r>
            <a:r>
              <a:rPr lang="zh-CN" altLang="en-US" sz="3400" b="1" dirty="0" smtClean="0"/>
              <a:t>）构建数学学科核心素养的评价框架。依据数学学科核心素养的内涵、价值和行为表现的描述，参照三个水平的学业质量要求，构建基于数学学科核心素养测试的评价框架。包括三个维度：</a:t>
            </a:r>
          </a:p>
          <a:p>
            <a:pPr fontAlgn="auto">
              <a:spcAft>
                <a:spcPts val="0"/>
              </a:spcAft>
              <a:buFont typeface="Arial" pitchFamily="34" charset="0"/>
              <a:buChar char="•"/>
              <a:defRPr/>
            </a:pPr>
            <a:r>
              <a:rPr lang="zh-CN" altLang="en-US" sz="3400" b="1" dirty="0" smtClean="0"/>
              <a:t>    第一个维度是反映数学学科核心素养的四个方面，它们分别为情境与问题、知识与技能、思维与表达、交流与反思；</a:t>
            </a:r>
          </a:p>
          <a:p>
            <a:pPr fontAlgn="auto">
              <a:spcAft>
                <a:spcPts val="0"/>
              </a:spcAft>
              <a:buFont typeface="Arial" pitchFamily="34" charset="0"/>
              <a:buChar char="•"/>
              <a:defRPr/>
            </a:pPr>
            <a:r>
              <a:rPr lang="zh-CN" altLang="en-US" sz="3400" b="1" dirty="0" smtClean="0"/>
              <a:t>    第二个维度是四条内容主线，它们分别为函数、几何与代数、概率与统计、数学建模活动与数学探究活动；</a:t>
            </a:r>
          </a:p>
          <a:p>
            <a:pPr fontAlgn="auto">
              <a:spcAft>
                <a:spcPts val="0"/>
              </a:spcAft>
              <a:buFont typeface="Arial" pitchFamily="34" charset="0"/>
              <a:buChar char="•"/>
              <a:defRPr/>
            </a:pPr>
            <a:r>
              <a:rPr lang="zh-CN" altLang="en-US" sz="3400" b="1" dirty="0" smtClean="0"/>
              <a:t>    第三个维度是数学学科核心素养的三个水平（参见附录</a:t>
            </a:r>
            <a:r>
              <a:rPr lang="en-US" altLang="en-US" sz="3400" b="1" dirty="0" smtClean="0"/>
              <a:t>A</a:t>
            </a:r>
            <a:r>
              <a:rPr lang="zh-CN" altLang="en-US" sz="3400" b="1" dirty="0" smtClean="0"/>
              <a:t>）。</a:t>
            </a:r>
          </a:p>
          <a:p>
            <a:pPr fontAlgn="auto">
              <a:spcAft>
                <a:spcPts val="0"/>
              </a:spcAft>
              <a:buFont typeface="Arial" pitchFamily="34" charset="0"/>
              <a:buChar char="•"/>
              <a:defRPr/>
            </a:pPr>
            <a:r>
              <a:rPr lang="zh-CN" altLang="en-US" sz="3400" b="1" dirty="0" smtClean="0"/>
              <a:t>（</a:t>
            </a:r>
            <a:r>
              <a:rPr lang="en-US" altLang="en-US" sz="3400" b="1" dirty="0" smtClean="0"/>
              <a:t>2</a:t>
            </a:r>
            <a:r>
              <a:rPr lang="zh-CN" altLang="en-US" sz="3400" b="1" dirty="0" smtClean="0"/>
              <a:t>）依据评价框架，统筹考虑上述三个维度，编制基于数学学科核心素养的试题，每道试题都有针对性的考查重点。</a:t>
            </a:r>
          </a:p>
          <a:p>
            <a:pPr fontAlgn="auto">
              <a:spcAft>
                <a:spcPts val="0"/>
              </a:spcAft>
              <a:buFont typeface="Arial" pitchFamily="34" charset="0"/>
              <a:buChar char="•"/>
              <a:defRPr/>
            </a:pPr>
            <a:r>
              <a:rPr lang="zh-CN" altLang="en-US" sz="3400" b="1" dirty="0" smtClean="0"/>
              <a:t>（</a:t>
            </a:r>
            <a:r>
              <a:rPr lang="en-US" altLang="en-US" sz="3400" b="1" dirty="0" smtClean="0"/>
              <a:t>3</a:t>
            </a:r>
            <a:r>
              <a:rPr lang="zh-CN" altLang="en-US" sz="3400" b="1" dirty="0" smtClean="0"/>
              <a:t>）对于每道试题，除了给出传统评分标准外，还需要给出反映相关数学学科核心素养的水平划分依据。</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标题 1"/>
          <p:cNvSpPr>
            <a:spLocks noGrp="1"/>
          </p:cNvSpPr>
          <p:nvPr>
            <p:ph type="title"/>
          </p:nvPr>
        </p:nvSpPr>
        <p:spPr>
          <a:xfrm>
            <a:off x="457200" y="274638"/>
            <a:ext cx="8229600" cy="725487"/>
          </a:xfrm>
        </p:spPr>
        <p:txBody>
          <a:bodyPr/>
          <a:lstStyle/>
          <a:p>
            <a:r>
              <a:rPr lang="zh-CN" altLang="en-US" sz="4000" b="1" smtClean="0"/>
              <a:t>评价、考试建议</a:t>
            </a:r>
          </a:p>
        </p:txBody>
      </p:sp>
      <p:sp>
        <p:nvSpPr>
          <p:cNvPr id="3" name="内容占位符 2"/>
          <p:cNvSpPr>
            <a:spLocks noGrp="1"/>
          </p:cNvSpPr>
          <p:nvPr>
            <p:ph idx="1"/>
          </p:nvPr>
        </p:nvSpPr>
        <p:spPr>
          <a:xfrm>
            <a:off x="142875" y="1071563"/>
            <a:ext cx="8715375" cy="5500687"/>
          </a:xfrm>
        </p:spPr>
        <p:txBody>
          <a:bodyPr rtlCol="0">
            <a:normAutofit fontScale="92500" lnSpcReduction="10000"/>
          </a:bodyPr>
          <a:lstStyle/>
          <a:p>
            <a:pPr fontAlgn="auto">
              <a:spcAft>
                <a:spcPts val="0"/>
              </a:spcAft>
              <a:buFont typeface="Arial" pitchFamily="34" charset="0"/>
              <a:buChar char="•"/>
              <a:defRPr/>
            </a:pPr>
            <a:r>
              <a:rPr lang="en-US" sz="2800" b="1" dirty="0" smtClean="0"/>
              <a:t>3.</a:t>
            </a:r>
            <a:r>
              <a:rPr lang="zh-CN" altLang="en-US" sz="2800" b="1" dirty="0" smtClean="0"/>
              <a:t>说明</a:t>
            </a:r>
            <a:endParaRPr lang="zh-CN" altLang="en-US" sz="2800" dirty="0" smtClean="0"/>
          </a:p>
          <a:p>
            <a:pPr fontAlgn="auto">
              <a:spcAft>
                <a:spcPts val="0"/>
              </a:spcAft>
              <a:buFont typeface="Arial" pitchFamily="34" charset="0"/>
              <a:buChar char="•"/>
              <a:defRPr/>
            </a:pPr>
            <a:r>
              <a:rPr lang="zh-CN" altLang="en-US" sz="2600" b="1" dirty="0" smtClean="0"/>
              <a:t>         在命题中，选择合适的问题情境是考查数学学科核心素养的重要载体。情境包括：现实情境、数学情境、科学情境，每种情境可以分为熟悉的、关联的、综合的；数学问题是指在情境中提出的问题，从学生认识的角度分为：简单问题、较复杂问题、复杂问题。这些层次是构成数学学科核心素养水平划分的基础，也是数学学科核心素养评价等级划分的基础。</a:t>
            </a:r>
          </a:p>
          <a:p>
            <a:pPr fontAlgn="auto">
              <a:spcAft>
                <a:spcPts val="0"/>
              </a:spcAft>
              <a:buFont typeface="Arial" pitchFamily="34" charset="0"/>
              <a:buChar char="•"/>
              <a:defRPr/>
            </a:pPr>
            <a:r>
              <a:rPr lang="zh-CN" altLang="en-US" sz="2600" b="1" dirty="0" smtClean="0"/>
              <a:t>        对于知识与技能，要关注能够承载相应数学学科核心素养的知识、技能，层次可以分为了解、理解、掌握、运用以及经历、体验、探索。在命题中，需要突出内容主线和反应数学本质的核心概念、主要结论、通性通法、数学应用和实际应用。</a:t>
            </a:r>
          </a:p>
          <a:p>
            <a:pPr fontAlgn="auto">
              <a:spcAft>
                <a:spcPts val="0"/>
              </a:spcAft>
              <a:buFont typeface="Arial" pitchFamily="34" charset="0"/>
              <a:buChar char="•"/>
              <a:defRPr/>
            </a:pPr>
            <a:r>
              <a:rPr lang="zh-CN" altLang="en-US" sz="2600" b="1" dirty="0" smtClean="0"/>
              <a:t>        在命题中，应特别关注数学学习过程中思维品质的形成，关注学生会学数学的能力。</a:t>
            </a:r>
            <a:endParaRPr lang="zh-CN" altLang="en-US" sz="26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1"/>
          <p:cNvSpPr>
            <a:spLocks noGrp="1"/>
          </p:cNvSpPr>
          <p:nvPr>
            <p:ph type="title"/>
          </p:nvPr>
        </p:nvSpPr>
        <p:spPr/>
        <p:txBody>
          <a:bodyPr/>
          <a:lstStyle/>
          <a:p>
            <a:r>
              <a:rPr lang="zh-CN" altLang="en-US" sz="3600" b="1" smtClean="0"/>
              <a:t>基于数学核心素养测试：命题要素</a:t>
            </a:r>
            <a:endParaRPr lang="zh-CN" altLang="en-US" sz="3600" smtClean="0"/>
          </a:p>
        </p:txBody>
      </p:sp>
      <p:sp>
        <p:nvSpPr>
          <p:cNvPr id="71682" name="内容占位符 2"/>
          <p:cNvSpPr>
            <a:spLocks noGrp="1"/>
          </p:cNvSpPr>
          <p:nvPr>
            <p:ph idx="1"/>
          </p:nvPr>
        </p:nvSpPr>
        <p:spPr>
          <a:xfrm>
            <a:off x="457200" y="1357313"/>
            <a:ext cx="8229600" cy="4768850"/>
          </a:xfrm>
        </p:spPr>
        <p:txBody>
          <a:bodyPr/>
          <a:lstStyle/>
          <a:p>
            <a:r>
              <a:rPr lang="zh-CN" altLang="en-US" b="1" smtClean="0"/>
              <a:t>数学核心素养</a:t>
            </a:r>
            <a:endParaRPr lang="en-US" altLang="zh-CN" b="1" smtClean="0"/>
          </a:p>
          <a:p>
            <a:r>
              <a:rPr lang="zh-CN" altLang="en-US" b="1" smtClean="0"/>
              <a:t>整体把握数学课程</a:t>
            </a:r>
            <a:endParaRPr lang="en-US" altLang="zh-CN" b="1" smtClean="0"/>
          </a:p>
          <a:p>
            <a:r>
              <a:rPr lang="zh-CN" altLang="en-US" b="1" smtClean="0"/>
              <a:t>数学本质</a:t>
            </a:r>
            <a:endParaRPr lang="en-US" altLang="zh-CN" b="1" smtClean="0"/>
          </a:p>
          <a:p>
            <a:r>
              <a:rPr lang="zh-CN" altLang="en-US" b="1" smtClean="0"/>
              <a:t>创设情境、问题</a:t>
            </a:r>
            <a:endParaRPr lang="en-US" altLang="zh-CN" b="1" smtClean="0"/>
          </a:p>
          <a:p>
            <a:r>
              <a:rPr lang="zh-CN" altLang="en-US" b="1" smtClean="0"/>
              <a:t>学会学习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p:cNvSpPr>
          <p:nvPr>
            <p:ph type="title"/>
          </p:nvPr>
        </p:nvSpPr>
        <p:spPr/>
        <p:txBody>
          <a:bodyPr/>
          <a:lstStyle/>
          <a:p>
            <a:r>
              <a:rPr lang="zh-CN" altLang="en-US" sz="3600" b="1" smtClean="0"/>
              <a:t>基于数学核心素养测试：命题要素</a:t>
            </a:r>
            <a:endParaRPr lang="zh-CN" altLang="en-US" sz="3600" smtClean="0"/>
          </a:p>
        </p:txBody>
      </p:sp>
      <p:sp>
        <p:nvSpPr>
          <p:cNvPr id="72706" name="内容占位符 2"/>
          <p:cNvSpPr>
            <a:spLocks noGrp="1"/>
          </p:cNvSpPr>
          <p:nvPr>
            <p:ph idx="1"/>
          </p:nvPr>
        </p:nvSpPr>
        <p:spPr>
          <a:xfrm>
            <a:off x="457200" y="1357313"/>
            <a:ext cx="8229600" cy="4768850"/>
          </a:xfrm>
        </p:spPr>
        <p:txBody>
          <a:bodyPr/>
          <a:lstStyle/>
          <a:p>
            <a:r>
              <a:rPr lang="zh-CN" altLang="en-US" b="1" smtClean="0"/>
              <a:t>数学核心素养</a:t>
            </a:r>
            <a:endParaRPr lang="en-US" altLang="zh-CN" b="1" smtClean="0"/>
          </a:p>
          <a:p>
            <a:r>
              <a:rPr lang="zh-CN" altLang="en-US" sz="2400" b="1" smtClean="0"/>
              <a:t>全面理解数学核心素养</a:t>
            </a:r>
            <a:endParaRPr lang="en-US" altLang="zh-CN" sz="2400" b="1" smtClean="0"/>
          </a:p>
          <a:p>
            <a:r>
              <a:rPr lang="en-US" altLang="zh-CN" sz="2400" b="1" smtClean="0"/>
              <a:t>    </a:t>
            </a:r>
            <a:r>
              <a:rPr lang="zh-CN" altLang="en-US" sz="2000" b="1" smtClean="0"/>
              <a:t>内涵、数学价值、教育价值、表现、水平</a:t>
            </a:r>
            <a:endParaRPr lang="en-US" altLang="zh-CN" sz="2000" b="1" smtClean="0"/>
          </a:p>
          <a:p>
            <a:r>
              <a:rPr lang="en-US" altLang="zh-CN" sz="2000" b="1" smtClean="0"/>
              <a:t>     </a:t>
            </a:r>
            <a:r>
              <a:rPr lang="zh-CN" altLang="en-US" sz="2000" b="1" smtClean="0"/>
              <a:t>课程目标与核心素养、形成历史、整体性</a:t>
            </a:r>
            <a:endParaRPr lang="en-US" altLang="zh-CN" sz="2000" b="1" smtClean="0"/>
          </a:p>
          <a:p>
            <a:endParaRPr lang="en-US" altLang="zh-CN" sz="2000" b="1" smtClean="0"/>
          </a:p>
          <a:p>
            <a:r>
              <a:rPr lang="zh-CN" altLang="en-US" sz="2400" b="1" smtClean="0"/>
              <a:t>考查数学核心素养达成主要过程：</a:t>
            </a:r>
            <a:endParaRPr lang="en-US" altLang="zh-CN" sz="2400" b="1" smtClean="0"/>
          </a:p>
          <a:p>
            <a:endParaRPr lang="en-US" altLang="zh-CN" sz="1000" b="1" smtClean="0"/>
          </a:p>
          <a:p>
            <a:r>
              <a:rPr lang="zh-CN" altLang="zh-CN" sz="2000" b="1" smtClean="0"/>
              <a:t>（</a:t>
            </a:r>
            <a:r>
              <a:rPr lang="en-US" altLang="zh-CN" sz="2000" b="1" smtClean="0"/>
              <a:t>1</a:t>
            </a:r>
            <a:r>
              <a:rPr lang="zh-CN" altLang="zh-CN" sz="2000" b="1" smtClean="0"/>
              <a:t>）</a:t>
            </a:r>
            <a:r>
              <a:rPr lang="zh-CN" altLang="en-US" sz="2000" b="1" smtClean="0"/>
              <a:t>数学学习过程</a:t>
            </a:r>
            <a:r>
              <a:rPr lang="en-US" altLang="zh-CN" sz="2000" b="1" smtClean="0"/>
              <a:t>——</a:t>
            </a:r>
            <a:r>
              <a:rPr lang="zh-CN" altLang="en-US" sz="2000" b="1" smtClean="0"/>
              <a:t>会学数学</a:t>
            </a:r>
            <a:endParaRPr lang="en-US" altLang="zh-CN" sz="2000" b="1" smtClean="0"/>
          </a:p>
          <a:p>
            <a:r>
              <a:rPr lang="zh-CN" altLang="zh-CN" sz="2000" b="1" smtClean="0"/>
              <a:t>（</a:t>
            </a:r>
            <a:r>
              <a:rPr lang="en-US" altLang="zh-CN" sz="2000" b="1" smtClean="0"/>
              <a:t>2</a:t>
            </a:r>
            <a:r>
              <a:rPr lang="zh-CN" altLang="zh-CN" sz="2000" b="1" smtClean="0"/>
              <a:t>）应用</a:t>
            </a:r>
            <a:r>
              <a:rPr lang="zh-CN" altLang="en-US" sz="2000" b="1" smtClean="0"/>
              <a:t>数学解决</a:t>
            </a:r>
            <a:r>
              <a:rPr lang="zh-CN" altLang="zh-CN" sz="2000" b="1" smtClean="0"/>
              <a:t>问题</a:t>
            </a:r>
            <a:r>
              <a:rPr lang="zh-CN" altLang="en-US" sz="2000" b="1" smtClean="0"/>
              <a:t>过程</a:t>
            </a:r>
            <a:endParaRPr lang="en-US" altLang="zh-CN" sz="2000" b="1" smtClean="0"/>
          </a:p>
          <a:p>
            <a:r>
              <a:rPr lang="en-US" altLang="zh-CN" sz="2000" b="1" smtClean="0"/>
              <a:t>              ——</a:t>
            </a:r>
            <a:r>
              <a:rPr lang="zh-CN" altLang="en-US" sz="2000" b="1" smtClean="0"/>
              <a:t>解决数学问题、实际问题</a:t>
            </a:r>
            <a:endParaRPr lang="en-US" altLang="zh-CN" sz="2000" b="1" smtClean="0"/>
          </a:p>
          <a:p>
            <a:r>
              <a:rPr lang="zh-CN" altLang="en-US" sz="2000" b="1" smtClean="0"/>
              <a:t>（</a:t>
            </a:r>
            <a:r>
              <a:rPr lang="en-US" altLang="zh-CN" sz="2000" b="1" smtClean="0"/>
              <a:t>3</a:t>
            </a:r>
            <a:r>
              <a:rPr lang="zh-CN" altLang="en-US" sz="2000" b="1" smtClean="0"/>
              <a:t>）</a:t>
            </a:r>
            <a:r>
              <a:rPr lang="en-US" altLang="zh-CN" sz="2000" b="1" smtClean="0"/>
              <a:t> </a:t>
            </a:r>
            <a:r>
              <a:rPr lang="zh-CN" altLang="en-US" sz="2000" b="1" smtClean="0"/>
              <a:t>创新过程</a:t>
            </a:r>
            <a:r>
              <a:rPr lang="en-US" altLang="zh-CN" sz="2000" b="1" smtClean="0"/>
              <a:t>——</a:t>
            </a:r>
            <a:r>
              <a:rPr lang="zh-CN" altLang="en-US" sz="2000" b="1" smtClean="0"/>
              <a:t>发现、提出问题</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标题 1"/>
          <p:cNvSpPr>
            <a:spLocks noGrp="1"/>
          </p:cNvSpPr>
          <p:nvPr>
            <p:ph type="title"/>
          </p:nvPr>
        </p:nvSpPr>
        <p:spPr/>
        <p:txBody>
          <a:bodyPr/>
          <a:lstStyle/>
          <a:p>
            <a:r>
              <a:rPr lang="zh-CN" altLang="en-US" sz="3600" b="1" smtClean="0"/>
              <a:t>基于数学核心素养测试：命题要素</a:t>
            </a:r>
            <a:endParaRPr lang="zh-CN" altLang="en-US" sz="3600" smtClean="0"/>
          </a:p>
        </p:txBody>
      </p:sp>
      <p:sp>
        <p:nvSpPr>
          <p:cNvPr id="73730" name="内容占位符 2"/>
          <p:cNvSpPr>
            <a:spLocks noGrp="1"/>
          </p:cNvSpPr>
          <p:nvPr>
            <p:ph idx="1"/>
          </p:nvPr>
        </p:nvSpPr>
        <p:spPr>
          <a:xfrm>
            <a:off x="457200" y="1357313"/>
            <a:ext cx="8229600" cy="4768850"/>
          </a:xfrm>
        </p:spPr>
        <p:txBody>
          <a:bodyPr/>
          <a:lstStyle/>
          <a:p>
            <a:r>
              <a:rPr lang="zh-CN" altLang="en-US" b="1" smtClean="0"/>
              <a:t>整体把握数学课程</a:t>
            </a:r>
            <a:endParaRPr lang="en-US" altLang="zh-CN" b="1" smtClean="0"/>
          </a:p>
          <a:p>
            <a:r>
              <a:rPr lang="zh-CN" altLang="en-US" sz="2400" b="1" smtClean="0"/>
              <a:t>      课程结构</a:t>
            </a:r>
            <a:r>
              <a:rPr lang="en-US" altLang="zh-CN" sz="2400" b="1" smtClean="0"/>
              <a:t>—</a:t>
            </a:r>
          </a:p>
          <a:p>
            <a:r>
              <a:rPr lang="en-US" altLang="zh-CN" sz="2400" b="1" smtClean="0"/>
              <a:t>      </a:t>
            </a:r>
            <a:r>
              <a:rPr lang="zh-CN" altLang="en-US" sz="2400" b="1" smtClean="0"/>
              <a:t>内容结构</a:t>
            </a:r>
            <a:r>
              <a:rPr lang="en-US" altLang="zh-CN" sz="2400" b="1" smtClean="0"/>
              <a:t>—</a:t>
            </a:r>
          </a:p>
          <a:p>
            <a:r>
              <a:rPr lang="en-US" altLang="zh-CN" sz="2400" b="1" smtClean="0"/>
              <a:t>      </a:t>
            </a:r>
            <a:r>
              <a:rPr lang="zh-CN" altLang="en-US" sz="2400" b="1" smtClean="0"/>
              <a:t>内容主线</a:t>
            </a:r>
            <a:r>
              <a:rPr lang="en-US" altLang="zh-CN" sz="2400" b="1" smtClean="0"/>
              <a:t>—</a:t>
            </a:r>
          </a:p>
          <a:p>
            <a:r>
              <a:rPr lang="en-US" altLang="zh-CN" sz="2400" b="1" smtClean="0"/>
              <a:t>      </a:t>
            </a:r>
            <a:r>
              <a:rPr lang="zh-CN" altLang="en-US" sz="2400" b="1" smtClean="0"/>
              <a:t>主题（单元）</a:t>
            </a:r>
            <a:r>
              <a:rPr lang="en-US" altLang="zh-CN" sz="2400" b="1" smtClean="0"/>
              <a:t>--</a:t>
            </a:r>
          </a:p>
          <a:p>
            <a:r>
              <a:rPr lang="en-US" altLang="zh-CN" sz="2400" b="1" smtClean="0"/>
              <a:t>      </a:t>
            </a:r>
            <a:r>
              <a:rPr lang="zh-CN" altLang="en-US" sz="2400" b="1" smtClean="0"/>
              <a:t>关键问题、概念、定理、模型、应用、方法、思想</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1"/>
          <p:cNvSpPr>
            <a:spLocks noGrp="1"/>
          </p:cNvSpPr>
          <p:nvPr>
            <p:ph type="title"/>
          </p:nvPr>
        </p:nvSpPr>
        <p:spPr/>
        <p:txBody>
          <a:bodyPr/>
          <a:lstStyle/>
          <a:p>
            <a:r>
              <a:rPr lang="zh-CN" altLang="en-US" sz="3600" b="1" smtClean="0"/>
              <a:t>基于数学核心素养测试：命题要素</a:t>
            </a:r>
            <a:endParaRPr lang="zh-CN" altLang="en-US" sz="3600" smtClean="0"/>
          </a:p>
        </p:txBody>
      </p:sp>
      <p:sp>
        <p:nvSpPr>
          <p:cNvPr id="3" name="内容占位符 2"/>
          <p:cNvSpPr>
            <a:spLocks noGrp="1"/>
          </p:cNvSpPr>
          <p:nvPr>
            <p:ph idx="1"/>
          </p:nvPr>
        </p:nvSpPr>
        <p:spPr>
          <a:xfrm>
            <a:off x="457200" y="1357313"/>
            <a:ext cx="8229600" cy="4768850"/>
          </a:xfrm>
        </p:spPr>
        <p:txBody>
          <a:bodyPr rtlCol="0">
            <a:normAutofit fontScale="85000" lnSpcReduction="20000"/>
          </a:bodyPr>
          <a:lstStyle/>
          <a:p>
            <a:pPr fontAlgn="auto">
              <a:spcAft>
                <a:spcPts val="0"/>
              </a:spcAft>
              <a:buFont typeface="Arial" pitchFamily="34" charset="0"/>
              <a:buChar char="•"/>
              <a:defRPr/>
            </a:pPr>
            <a:endParaRPr lang="en-US" altLang="zh-CN" b="1" dirty="0" smtClean="0"/>
          </a:p>
          <a:p>
            <a:pPr fontAlgn="auto">
              <a:spcAft>
                <a:spcPts val="0"/>
              </a:spcAft>
              <a:buFont typeface="Arial" pitchFamily="34" charset="0"/>
              <a:buChar char="•"/>
              <a:defRPr/>
            </a:pPr>
            <a:r>
              <a:rPr lang="zh-CN" altLang="en-US" b="1" dirty="0" smtClean="0"/>
              <a:t>创设情境</a:t>
            </a:r>
            <a:endParaRPr lang="en-US" altLang="zh-CN" b="1" dirty="0" smtClean="0"/>
          </a:p>
          <a:p>
            <a:pPr fontAlgn="auto">
              <a:spcAft>
                <a:spcPts val="0"/>
              </a:spcAft>
              <a:buFont typeface="Arial" pitchFamily="34" charset="0"/>
              <a:buChar char="•"/>
              <a:defRPr/>
            </a:pPr>
            <a:r>
              <a:rPr lang="zh-CN" altLang="en-US" sz="2800" b="1" dirty="0" smtClean="0"/>
              <a:t>分类</a:t>
            </a:r>
            <a:endParaRPr lang="en-US" altLang="zh-CN" sz="2800" b="1" dirty="0" smtClean="0"/>
          </a:p>
          <a:p>
            <a:pPr fontAlgn="auto">
              <a:spcAft>
                <a:spcPts val="0"/>
              </a:spcAft>
              <a:buFont typeface="Arial" pitchFamily="34" charset="0"/>
              <a:buChar char="•"/>
              <a:defRPr/>
            </a:pPr>
            <a:r>
              <a:rPr lang="en-US" altLang="zh-CN" sz="2800" b="1" dirty="0" smtClean="0"/>
              <a:t>       </a:t>
            </a:r>
            <a:r>
              <a:rPr lang="zh-CN" altLang="en-US" sz="2400" b="1" dirty="0" smtClean="0"/>
              <a:t>实际情境</a:t>
            </a:r>
            <a:r>
              <a:rPr lang="en-US" altLang="zh-CN" sz="2400" b="1" dirty="0" smtClean="0"/>
              <a:t>—</a:t>
            </a:r>
          </a:p>
          <a:p>
            <a:pPr fontAlgn="auto">
              <a:spcAft>
                <a:spcPts val="0"/>
              </a:spcAft>
              <a:buFont typeface="Arial" pitchFamily="34" charset="0"/>
              <a:buChar char="•"/>
              <a:defRPr/>
            </a:pPr>
            <a:r>
              <a:rPr lang="en-US" altLang="zh-CN" sz="2400" b="1" dirty="0" smtClean="0"/>
              <a:t>        </a:t>
            </a:r>
            <a:r>
              <a:rPr lang="zh-CN" altLang="en-US" sz="2400" b="1" dirty="0" smtClean="0"/>
              <a:t>科学情境</a:t>
            </a:r>
            <a:r>
              <a:rPr lang="en-US" altLang="zh-CN" sz="2400" b="1" dirty="0" smtClean="0"/>
              <a:t>—</a:t>
            </a:r>
          </a:p>
          <a:p>
            <a:pPr fontAlgn="auto">
              <a:spcAft>
                <a:spcPts val="0"/>
              </a:spcAft>
              <a:buFont typeface="Arial" pitchFamily="34" charset="0"/>
              <a:buChar char="•"/>
              <a:defRPr/>
            </a:pPr>
            <a:r>
              <a:rPr lang="en-US" altLang="zh-CN" sz="2400" b="1" dirty="0" smtClean="0"/>
              <a:t>        </a:t>
            </a:r>
            <a:r>
              <a:rPr lang="zh-CN" altLang="en-US" sz="2400" b="1" dirty="0" smtClean="0"/>
              <a:t>数学情境</a:t>
            </a:r>
            <a:r>
              <a:rPr lang="en-US" altLang="zh-CN" sz="2400" b="1" dirty="0" smtClean="0"/>
              <a:t>—</a:t>
            </a:r>
          </a:p>
          <a:p>
            <a:pPr fontAlgn="auto">
              <a:spcAft>
                <a:spcPts val="0"/>
              </a:spcAft>
              <a:buFont typeface="Arial" pitchFamily="34" charset="0"/>
              <a:buChar char="•"/>
              <a:defRPr/>
            </a:pPr>
            <a:r>
              <a:rPr lang="en-US" altLang="zh-CN" sz="2400" b="1" dirty="0" smtClean="0"/>
              <a:t>        </a:t>
            </a:r>
            <a:r>
              <a:rPr lang="zh-CN" altLang="en-US" sz="2400" b="1" dirty="0" smtClean="0"/>
              <a:t>学习情境（阅读理解、梳理总结）</a:t>
            </a:r>
            <a:endParaRPr lang="en-US" altLang="zh-CN" sz="2400" b="1" dirty="0" smtClean="0"/>
          </a:p>
          <a:p>
            <a:pPr fontAlgn="auto">
              <a:spcAft>
                <a:spcPts val="0"/>
              </a:spcAft>
              <a:buFont typeface="Arial" pitchFamily="34" charset="0"/>
              <a:buChar char="•"/>
              <a:defRPr/>
            </a:pPr>
            <a:r>
              <a:rPr lang="zh-CN" altLang="en-US" sz="2800" b="1" dirty="0" smtClean="0"/>
              <a:t>真实性</a:t>
            </a:r>
            <a:endParaRPr lang="en-US" altLang="zh-CN" sz="2800" b="1" dirty="0" smtClean="0"/>
          </a:p>
          <a:p>
            <a:pPr fontAlgn="auto">
              <a:spcAft>
                <a:spcPts val="0"/>
              </a:spcAft>
              <a:buFont typeface="Arial" pitchFamily="34" charset="0"/>
              <a:buChar char="•"/>
              <a:defRPr/>
            </a:pPr>
            <a:r>
              <a:rPr lang="zh-CN" altLang="en-US" sz="2800" b="1" dirty="0" smtClean="0"/>
              <a:t>增次性</a:t>
            </a:r>
            <a:endParaRPr lang="en-US" altLang="zh-CN" sz="2800" b="1" dirty="0" smtClean="0"/>
          </a:p>
          <a:p>
            <a:pPr fontAlgn="auto">
              <a:spcAft>
                <a:spcPts val="0"/>
              </a:spcAft>
              <a:buFont typeface="Arial" pitchFamily="34" charset="0"/>
              <a:buChar char="•"/>
              <a:defRPr/>
            </a:pPr>
            <a:r>
              <a:rPr lang="en-US" altLang="zh-CN" sz="2400" b="1" dirty="0" smtClean="0"/>
              <a:t>        </a:t>
            </a:r>
            <a:r>
              <a:rPr lang="zh-CN" altLang="en-US" sz="2400" b="1" dirty="0" smtClean="0"/>
              <a:t>系列问题</a:t>
            </a:r>
            <a:r>
              <a:rPr lang="en-US" altLang="zh-CN" sz="2400" b="1" dirty="0" smtClean="0"/>
              <a:t>—</a:t>
            </a:r>
            <a:r>
              <a:rPr lang="zh-CN" altLang="en-US" sz="2400" b="1" dirty="0" smtClean="0"/>
              <a:t>逐步深入</a:t>
            </a:r>
            <a:endParaRPr lang="en-US" altLang="zh-CN" sz="2400" b="1" dirty="0" smtClean="0"/>
          </a:p>
          <a:p>
            <a:pPr fontAlgn="auto">
              <a:spcAft>
                <a:spcPts val="0"/>
              </a:spcAft>
              <a:buFont typeface="Arial" pitchFamily="34" charset="0"/>
              <a:buChar char="•"/>
              <a:defRPr/>
            </a:pPr>
            <a:r>
              <a:rPr lang="zh-CN" altLang="en-US" sz="2800" b="1" dirty="0" smtClean="0"/>
              <a:t>开放性、探索性</a:t>
            </a:r>
            <a:endParaRPr lang="en-US" altLang="zh-CN" sz="2800" b="1" dirty="0" smtClean="0"/>
          </a:p>
          <a:p>
            <a:pPr fontAlgn="auto">
              <a:spcAft>
                <a:spcPts val="0"/>
              </a:spcAft>
              <a:buFont typeface="Arial" pitchFamily="34" charset="0"/>
              <a:buChar char="•"/>
              <a:defRPr/>
            </a:pPr>
            <a:r>
              <a:rPr lang="en-US" altLang="zh-CN" sz="2800" b="1" dirty="0" smtClean="0"/>
              <a:t>       </a:t>
            </a:r>
            <a:r>
              <a:rPr lang="zh-CN" altLang="en-US" sz="2400" b="1" dirty="0" smtClean="0"/>
              <a:t>结论开放、条件开放（制定原则）、方法开放</a:t>
            </a:r>
            <a:endParaRPr lang="en-US" altLang="zh-CN" sz="2400" b="1" dirty="0" smtClean="0"/>
          </a:p>
          <a:p>
            <a:pPr fontAlgn="auto">
              <a:spcAft>
                <a:spcPts val="0"/>
              </a:spcAft>
              <a:buFont typeface="Arial" pitchFamily="34" charset="0"/>
              <a:buChar char="•"/>
              <a:defRPr/>
            </a:pPr>
            <a:r>
              <a:rPr lang="zh-CN" altLang="en-US" b="1" dirty="0" smtClean="0"/>
              <a:t> </a:t>
            </a:r>
            <a:endParaRPr lang="zh-CN" altLang="en-US"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标题 1"/>
          <p:cNvSpPr>
            <a:spLocks noGrp="1"/>
          </p:cNvSpPr>
          <p:nvPr>
            <p:ph type="title"/>
          </p:nvPr>
        </p:nvSpPr>
        <p:spPr/>
        <p:txBody>
          <a:bodyPr/>
          <a:lstStyle/>
          <a:p>
            <a:r>
              <a:rPr lang="zh-CN" altLang="en-US" sz="3600" b="1" smtClean="0"/>
              <a:t>基于数学核心素养测试：命题要素</a:t>
            </a:r>
            <a:endParaRPr lang="zh-CN" altLang="en-US" sz="3600" smtClean="0"/>
          </a:p>
        </p:txBody>
      </p:sp>
      <p:sp>
        <p:nvSpPr>
          <p:cNvPr id="75778" name="内容占位符 2"/>
          <p:cNvSpPr>
            <a:spLocks noGrp="1"/>
          </p:cNvSpPr>
          <p:nvPr>
            <p:ph idx="1"/>
          </p:nvPr>
        </p:nvSpPr>
        <p:spPr>
          <a:xfrm>
            <a:off x="457200" y="1357313"/>
            <a:ext cx="8229600" cy="4768850"/>
          </a:xfrm>
        </p:spPr>
        <p:txBody>
          <a:bodyPr/>
          <a:lstStyle/>
          <a:p>
            <a:r>
              <a:rPr lang="zh-CN" altLang="en-US" b="1" smtClean="0"/>
              <a:t>学会学习</a:t>
            </a:r>
            <a:r>
              <a:rPr lang="en-US" altLang="zh-CN" b="1" smtClean="0"/>
              <a:t> </a:t>
            </a:r>
          </a:p>
          <a:p>
            <a:r>
              <a:rPr lang="en-US" altLang="zh-CN" b="1" smtClean="0"/>
              <a:t>     </a:t>
            </a:r>
            <a:r>
              <a:rPr lang="zh-CN" altLang="en-US" sz="2800" b="1" smtClean="0"/>
              <a:t>阅读</a:t>
            </a:r>
            <a:r>
              <a:rPr lang="en-US" altLang="zh-CN" sz="2800" b="1" smtClean="0"/>
              <a:t>—</a:t>
            </a:r>
            <a:r>
              <a:rPr lang="zh-CN" altLang="en-US" sz="2800" b="1" smtClean="0"/>
              <a:t>理解</a:t>
            </a:r>
            <a:endParaRPr lang="en-US" altLang="zh-CN" sz="2800" b="1" smtClean="0"/>
          </a:p>
          <a:p>
            <a:r>
              <a:rPr lang="en-US" altLang="zh-CN" sz="2800" b="1" smtClean="0"/>
              <a:t>      </a:t>
            </a:r>
            <a:r>
              <a:rPr lang="zh-CN" altLang="en-US" sz="2800" b="1" smtClean="0"/>
              <a:t>提问</a:t>
            </a:r>
            <a:r>
              <a:rPr lang="en-US" altLang="zh-CN" sz="2800" b="1" smtClean="0"/>
              <a:t>—</a:t>
            </a:r>
            <a:r>
              <a:rPr lang="zh-CN" altLang="en-US" sz="2800" b="1" smtClean="0"/>
              <a:t>质疑</a:t>
            </a:r>
            <a:endParaRPr lang="en-US" altLang="zh-CN" sz="2800" b="1" smtClean="0"/>
          </a:p>
          <a:p>
            <a:r>
              <a:rPr lang="en-US" altLang="zh-CN" sz="2800" b="1" smtClean="0"/>
              <a:t>      </a:t>
            </a:r>
            <a:r>
              <a:rPr lang="zh-CN" altLang="en-US" sz="2800" b="1" smtClean="0"/>
              <a:t>表达</a:t>
            </a:r>
            <a:endParaRPr lang="en-US" altLang="zh-CN" sz="2800" b="1" smtClean="0"/>
          </a:p>
          <a:p>
            <a:r>
              <a:rPr lang="en-US" altLang="zh-CN" sz="2800" b="1" smtClean="0"/>
              <a:t>      </a:t>
            </a:r>
            <a:r>
              <a:rPr lang="zh-CN" altLang="en-US" sz="2800" b="1" smtClean="0"/>
              <a:t>梳理总结</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标题 1"/>
          <p:cNvSpPr>
            <a:spLocks noGrp="1"/>
          </p:cNvSpPr>
          <p:nvPr>
            <p:ph type="title"/>
          </p:nvPr>
        </p:nvSpPr>
        <p:spPr/>
        <p:txBody>
          <a:bodyPr/>
          <a:lstStyle/>
          <a:p>
            <a:r>
              <a:rPr lang="zh-CN" altLang="en-US" sz="3600" b="1" smtClean="0"/>
              <a:t>基于数学核心素养测试： 典型试题分析</a:t>
            </a:r>
          </a:p>
        </p:txBody>
      </p:sp>
      <p:sp>
        <p:nvSpPr>
          <p:cNvPr id="76802" name="内容占位符 2"/>
          <p:cNvSpPr>
            <a:spLocks noGrp="1"/>
          </p:cNvSpPr>
          <p:nvPr>
            <p:ph idx="1"/>
          </p:nvPr>
        </p:nvSpPr>
        <p:spPr>
          <a:xfrm>
            <a:off x="457200" y="1285875"/>
            <a:ext cx="8229600" cy="4840288"/>
          </a:xfrm>
        </p:spPr>
        <p:txBody>
          <a:bodyPr/>
          <a:lstStyle/>
          <a:p>
            <a:r>
              <a:rPr lang="zh-CN" altLang="en-US" b="1" smtClean="0"/>
              <a:t>以下例题有两个来源：</a:t>
            </a:r>
            <a:endParaRPr lang="en-US" altLang="zh-CN" b="1" smtClean="0"/>
          </a:p>
          <a:p>
            <a:r>
              <a:rPr lang="zh-CN" altLang="en-US" sz="2800" b="1" smtClean="0"/>
              <a:t>         课标组与核心素养测试组</a:t>
            </a:r>
            <a:endParaRPr lang="en-US" altLang="zh-CN" sz="2800" b="1" smtClean="0"/>
          </a:p>
          <a:p>
            <a:r>
              <a:rPr lang="en-US" altLang="zh-CN" sz="2800" b="1" smtClean="0"/>
              <a:t>         </a:t>
            </a:r>
            <a:r>
              <a:rPr lang="zh-CN" altLang="en-US" sz="2800" b="1" smtClean="0"/>
              <a:t>海淀高考模拟试题</a:t>
            </a:r>
            <a:endParaRPr lang="en-US" altLang="zh-CN" sz="2800" b="1" smtClean="0"/>
          </a:p>
          <a:p>
            <a:r>
              <a:rPr lang="en-US" altLang="zh-CN" sz="2800" b="1" smtClean="0"/>
              <a:t>         </a:t>
            </a:r>
            <a:r>
              <a:rPr lang="zh-CN" altLang="en-US" sz="2800" b="1" smtClean="0"/>
              <a:t>浙江实验</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标题 1"/>
          <p:cNvSpPr>
            <a:spLocks noGrp="1"/>
          </p:cNvSpPr>
          <p:nvPr>
            <p:ph type="title"/>
          </p:nvPr>
        </p:nvSpPr>
        <p:spPr>
          <a:xfrm>
            <a:off x="684213" y="44450"/>
            <a:ext cx="7772400" cy="1162050"/>
          </a:xfrm>
        </p:spPr>
        <p:txBody>
          <a:bodyPr/>
          <a:lstStyle/>
          <a:p>
            <a:r>
              <a:rPr lang="zh-CN" altLang="en-US" sz="3600" b="1" smtClean="0"/>
              <a:t>例题：水槽问题</a:t>
            </a:r>
            <a:r>
              <a:rPr lang="en-US" altLang="zh-CN" sz="3600" b="1" smtClean="0"/>
              <a:t/>
            </a:r>
            <a:br>
              <a:rPr lang="en-US" altLang="zh-CN" sz="3600" b="1" smtClean="0"/>
            </a:br>
            <a:r>
              <a:rPr lang="zh-CN" altLang="en-US" sz="2400" b="1" smtClean="0"/>
              <a:t>实际应用活动：基于数学核心素养命题 </a:t>
            </a:r>
          </a:p>
        </p:txBody>
      </p:sp>
      <p:pic>
        <p:nvPicPr>
          <p:cNvPr id="77826" name="图片 3"/>
          <p:cNvPicPr>
            <a:picLocks noChangeAspect="1"/>
          </p:cNvPicPr>
          <p:nvPr/>
        </p:nvPicPr>
        <p:blipFill>
          <a:blip r:embed="rId2"/>
          <a:srcRect/>
          <a:stretch>
            <a:fillRect/>
          </a:stretch>
        </p:blipFill>
        <p:spPr bwMode="auto">
          <a:xfrm>
            <a:off x="1525588" y="1238250"/>
            <a:ext cx="6088062" cy="2208213"/>
          </a:xfrm>
          <a:prstGeom prst="rect">
            <a:avLst/>
          </a:prstGeom>
          <a:noFill/>
          <a:ln w="9525">
            <a:noFill/>
            <a:miter lim="800000"/>
            <a:headEnd/>
            <a:tailEnd/>
          </a:ln>
        </p:spPr>
      </p:pic>
      <p:sp>
        <p:nvSpPr>
          <p:cNvPr id="77827" name="文本框 4"/>
          <p:cNvSpPr txBox="1">
            <a:spLocks noChangeArrowheads="1"/>
          </p:cNvSpPr>
          <p:nvPr/>
        </p:nvSpPr>
        <p:spPr bwMode="auto">
          <a:xfrm>
            <a:off x="785813" y="3643313"/>
            <a:ext cx="8064500" cy="461962"/>
          </a:xfrm>
          <a:prstGeom prst="rect">
            <a:avLst/>
          </a:prstGeom>
          <a:noFill/>
          <a:ln w="9525">
            <a:noFill/>
            <a:miter lim="800000"/>
            <a:headEnd/>
            <a:tailEnd/>
          </a:ln>
        </p:spPr>
        <p:txBody>
          <a:bodyPr>
            <a:spAutoFit/>
          </a:bodyPr>
          <a:lstStyle/>
          <a:p>
            <a:pPr eaLnBrk="0" hangingPunct="0"/>
            <a:r>
              <a:rPr lang="en-US" altLang="zh-CN" sz="2400" b="1">
                <a:solidFill>
                  <a:srgbClr val="FFFFFF"/>
                </a:solidFill>
                <a:cs typeface="Times New Roman" pitchFamily="18" charset="0"/>
              </a:rPr>
              <a:t> </a:t>
            </a:r>
            <a:endParaRPr lang="zh-CN" altLang="en-US" sz="1600" b="1">
              <a:solidFill>
                <a:srgbClr val="FFFFFF"/>
              </a:solidFill>
              <a:cs typeface="Times New Roman" pitchFamily="18" charset="0"/>
            </a:endParaRPr>
          </a:p>
        </p:txBody>
      </p:sp>
      <p:sp>
        <p:nvSpPr>
          <p:cNvPr id="77828" name="矩形 5"/>
          <p:cNvSpPr>
            <a:spLocks noChangeArrowheads="1"/>
          </p:cNvSpPr>
          <p:nvPr/>
        </p:nvSpPr>
        <p:spPr bwMode="auto">
          <a:xfrm>
            <a:off x="428625" y="3643313"/>
            <a:ext cx="8286750" cy="2308225"/>
          </a:xfrm>
          <a:prstGeom prst="rect">
            <a:avLst/>
          </a:prstGeom>
          <a:noFill/>
          <a:ln w="9525">
            <a:noFill/>
            <a:miter lim="800000"/>
            <a:headEnd/>
            <a:tailEnd/>
          </a:ln>
        </p:spPr>
        <p:txBody>
          <a:bodyPr>
            <a:spAutoFit/>
          </a:bodyPr>
          <a:lstStyle/>
          <a:p>
            <a:pPr eaLnBrk="0" hangingPunct="0"/>
            <a:r>
              <a:rPr lang="zh-CN" altLang="en-US" sz="2400" b="1">
                <a:solidFill>
                  <a:srgbClr val="FF0000"/>
                </a:solidFill>
                <a:latin typeface="Calibri" pitchFamily="34" charset="0"/>
              </a:rPr>
              <a:t>如图是一个密封的水槽，里面注入了一定容量的水。</a:t>
            </a:r>
            <a:endParaRPr lang="en-US" altLang="zh-CN" sz="2400" b="1">
              <a:solidFill>
                <a:srgbClr val="FF0000"/>
              </a:solidFill>
              <a:latin typeface="Calibri" pitchFamily="34" charset="0"/>
            </a:endParaRPr>
          </a:p>
          <a:p>
            <a:pPr lvl="1" eaLnBrk="0" hangingPunct="0">
              <a:buFont typeface="Book Antiqua" pitchFamily="18" charset="0"/>
              <a:buAutoNum type="arabicPeriod"/>
            </a:pPr>
            <a:r>
              <a:rPr lang="zh-CN" altLang="en-US" sz="2400" b="1">
                <a:solidFill>
                  <a:srgbClr val="FF0000"/>
                </a:solidFill>
                <a:latin typeface="Calibri" pitchFamily="34" charset="0"/>
              </a:rPr>
              <a:t>是否可以适当的摆放水槽，使得水面成为：正三角形，直角三角形，锐角三角形，钝角三角形，平行四边形，矩形，正方形，菱形，梯形，正五边形，正六边形</a:t>
            </a:r>
            <a:r>
              <a:rPr lang="en-US" altLang="zh-CN" sz="2400" b="1">
                <a:solidFill>
                  <a:srgbClr val="FF0000"/>
                </a:solidFill>
                <a:latin typeface="Calibri" pitchFamily="34" charset="0"/>
              </a:rPr>
              <a:t>…</a:t>
            </a:r>
          </a:p>
          <a:p>
            <a:pPr lvl="1" eaLnBrk="0" hangingPunct="0">
              <a:buFont typeface="Book Antiqua" pitchFamily="18" charset="0"/>
              <a:buAutoNum type="arabicPeriod"/>
            </a:pPr>
            <a:r>
              <a:rPr lang="zh-CN" altLang="en-US" sz="2400" b="1">
                <a:solidFill>
                  <a:srgbClr val="FF0000"/>
                </a:solidFill>
                <a:latin typeface="Calibri" pitchFamily="34" charset="0"/>
              </a:rPr>
              <a:t>假设水槽里面的水量是水槽容积的</a:t>
            </a:r>
            <a:r>
              <a:rPr lang="en-US" altLang="zh-CN" sz="2400" b="1">
                <a:solidFill>
                  <a:srgbClr val="FF0000"/>
                </a:solidFill>
                <a:latin typeface="Calibri" pitchFamily="34" charset="0"/>
              </a:rPr>
              <a:t>3/4</a:t>
            </a:r>
            <a:r>
              <a:rPr lang="zh-CN" altLang="en-US" sz="2400" b="1">
                <a:solidFill>
                  <a:srgbClr val="FF0000"/>
                </a:solidFill>
                <a:latin typeface="Calibri" pitchFamily="34" charset="0"/>
              </a:rPr>
              <a:t>，请在水槽上凿一个小洞，适当摆放水槽后，恰好流掉</a:t>
            </a:r>
            <a:r>
              <a:rPr lang="en-US" altLang="zh-CN" sz="2400" b="1">
                <a:solidFill>
                  <a:srgbClr val="FF0000"/>
                </a:solidFill>
                <a:latin typeface="Calibri" pitchFamily="34" charset="0"/>
              </a:rPr>
              <a:t>1/4</a:t>
            </a:r>
            <a:r>
              <a:rPr lang="zh-CN" altLang="en-US" sz="2400" b="1">
                <a:solidFill>
                  <a:srgbClr val="FF0000"/>
                </a:solidFill>
                <a:latin typeface="Calibri" pitchFamily="34" charset="0"/>
              </a:rPr>
              <a:t>的水？</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42938"/>
            <a:ext cx="8435975" cy="5881687"/>
          </a:xfrm>
        </p:spPr>
        <p:txBody>
          <a:bodyPr rtlCol="0">
            <a:normAutofit fontScale="92500"/>
          </a:bodyPr>
          <a:lstStyle/>
          <a:p>
            <a:pPr fontAlgn="auto">
              <a:spcAft>
                <a:spcPts val="0"/>
              </a:spcAft>
              <a:buFont typeface="Arial" pitchFamily="34" charset="0"/>
              <a:buChar char="•"/>
              <a:defRPr/>
            </a:pPr>
            <a:r>
              <a:rPr lang="en-US" altLang="zh-CN" b="1" dirty="0" smtClean="0"/>
              <a:t> </a:t>
            </a:r>
          </a:p>
          <a:p>
            <a:pPr fontAlgn="auto">
              <a:spcAft>
                <a:spcPts val="0"/>
              </a:spcAft>
              <a:buFont typeface="Arial" pitchFamily="34" charset="0"/>
              <a:buChar char="•"/>
              <a:defRPr/>
            </a:pPr>
            <a:r>
              <a:rPr lang="zh-CN" altLang="en-US" sz="3000" b="1" dirty="0" smtClean="0"/>
              <a:t>问题串</a:t>
            </a:r>
            <a:endParaRPr lang="en-US" altLang="zh-CN" sz="3000" b="1" dirty="0" smtClean="0"/>
          </a:p>
          <a:p>
            <a:pPr fontAlgn="auto">
              <a:spcAft>
                <a:spcPts val="0"/>
              </a:spcAft>
              <a:buFont typeface="Arial" pitchFamily="34" charset="0"/>
              <a:buChar char="•"/>
              <a:defRPr/>
            </a:pPr>
            <a:r>
              <a:rPr lang="en-US" altLang="zh-CN" sz="2400" b="1" dirty="0" smtClean="0"/>
              <a:t>(1)  </a:t>
            </a:r>
            <a:r>
              <a:rPr lang="zh-CN" altLang="zh-CN" sz="2400" b="1" dirty="0" smtClean="0"/>
              <a:t>给出分类的原则（例如，按截面图形的边数分类）。按照给出的分类原则，能得到多少类不同的截面？设计一种方案，找到截得这些形状截面的方法，并画出示意图。</a:t>
            </a:r>
          </a:p>
          <a:p>
            <a:pPr fontAlgn="auto">
              <a:spcAft>
                <a:spcPts val="0"/>
              </a:spcAft>
              <a:buFont typeface="Arial" pitchFamily="34" charset="0"/>
              <a:buChar char="•"/>
              <a:defRPr/>
            </a:pPr>
            <a:r>
              <a:rPr lang="en-US" altLang="zh-CN" sz="2400" b="1" dirty="0" smtClean="0"/>
              <a:t>(2)  </a:t>
            </a:r>
            <a:r>
              <a:rPr lang="zh-CN" altLang="zh-CN" sz="2400" b="1" dirty="0" smtClean="0"/>
              <a:t>如果截面是三角形，可以截出几类不同的三角形（分别按边、角分类）？为什么</a:t>
            </a:r>
            <a:r>
              <a:rPr lang="en-US" altLang="zh-CN" sz="2400" b="1" dirty="0" smtClean="0"/>
              <a:t>?</a:t>
            </a:r>
            <a:endParaRPr lang="zh-CN" altLang="zh-CN" sz="2400" b="1" dirty="0" smtClean="0"/>
          </a:p>
          <a:p>
            <a:pPr fontAlgn="auto">
              <a:spcAft>
                <a:spcPts val="0"/>
              </a:spcAft>
              <a:buFont typeface="Arial" pitchFamily="34" charset="0"/>
              <a:buChar char="•"/>
              <a:defRPr/>
            </a:pPr>
            <a:r>
              <a:rPr lang="en-US" altLang="zh-CN" sz="2400" b="1" dirty="0" smtClean="0"/>
              <a:t>(3)  </a:t>
            </a:r>
            <a:r>
              <a:rPr lang="zh-CN" altLang="zh-CN" sz="2400" b="1" dirty="0" smtClean="0"/>
              <a:t>如果截面是四边形，可以截出几类不同的四边形？为什么</a:t>
            </a:r>
            <a:r>
              <a:rPr lang="en-US" altLang="zh-CN" sz="2400" b="1" dirty="0" smtClean="0"/>
              <a:t>? </a:t>
            </a:r>
            <a:endParaRPr lang="zh-CN" altLang="zh-CN" sz="2400" b="1" dirty="0" smtClean="0"/>
          </a:p>
          <a:p>
            <a:pPr fontAlgn="auto">
              <a:spcAft>
                <a:spcPts val="0"/>
              </a:spcAft>
              <a:buFont typeface="Arial" pitchFamily="34" charset="0"/>
              <a:buChar char="•"/>
              <a:defRPr/>
            </a:pPr>
            <a:r>
              <a:rPr lang="en-US" altLang="zh-CN" sz="2400" b="1" dirty="0" smtClean="0"/>
              <a:t>(4)  </a:t>
            </a:r>
            <a:r>
              <a:rPr lang="zh-CN" altLang="zh-CN" sz="2400" b="1" dirty="0" smtClean="0"/>
              <a:t>还能截出哪些多边形？为什么</a:t>
            </a:r>
            <a:r>
              <a:rPr lang="en-US" altLang="zh-CN" sz="2400" b="1" dirty="0" smtClean="0"/>
              <a:t>?</a:t>
            </a:r>
            <a:endParaRPr lang="zh-CN" altLang="zh-CN" sz="2400" b="1" dirty="0" smtClean="0"/>
          </a:p>
          <a:p>
            <a:pPr fontAlgn="auto">
              <a:spcAft>
                <a:spcPts val="0"/>
              </a:spcAft>
              <a:buFont typeface="Arial" pitchFamily="34" charset="0"/>
              <a:buChar char="•"/>
              <a:defRPr/>
            </a:pPr>
            <a:r>
              <a:rPr lang="en-US" altLang="zh-CN" sz="2400" b="1" dirty="0" smtClean="0"/>
              <a:t>(5)  </a:t>
            </a:r>
            <a:r>
              <a:rPr lang="zh-CN" altLang="zh-CN" sz="2400" b="1" dirty="0" smtClean="0"/>
              <a:t>能否截出正五边形？为什么？</a:t>
            </a:r>
          </a:p>
          <a:p>
            <a:pPr fontAlgn="auto">
              <a:spcAft>
                <a:spcPts val="0"/>
              </a:spcAft>
              <a:buFont typeface="Arial" pitchFamily="34" charset="0"/>
              <a:buChar char="•"/>
              <a:defRPr/>
            </a:pPr>
            <a:r>
              <a:rPr lang="en-US" altLang="zh-CN" sz="2400" b="1" dirty="0" smtClean="0"/>
              <a:t>(6)  </a:t>
            </a:r>
            <a:r>
              <a:rPr lang="zh-CN" altLang="zh-CN" sz="2400" b="1" dirty="0" smtClean="0"/>
              <a:t>能否截出直角三角形？为什么？</a:t>
            </a:r>
          </a:p>
          <a:p>
            <a:pPr fontAlgn="auto">
              <a:spcAft>
                <a:spcPts val="0"/>
              </a:spcAft>
              <a:buFont typeface="Arial" pitchFamily="34" charset="0"/>
              <a:buChar char="•"/>
              <a:defRPr/>
            </a:pPr>
            <a:r>
              <a:rPr lang="en-US" altLang="zh-CN" sz="2400" b="1" dirty="0" smtClean="0"/>
              <a:t>(7)  </a:t>
            </a:r>
            <a:r>
              <a:rPr lang="zh-CN" altLang="zh-CN" sz="2400" b="1" dirty="0" smtClean="0"/>
              <a:t>有没有边数超过</a:t>
            </a:r>
            <a:r>
              <a:rPr lang="en-US" altLang="zh-CN" sz="2400" b="1" dirty="0" smtClean="0"/>
              <a:t>6</a:t>
            </a:r>
            <a:r>
              <a:rPr lang="zh-CN" altLang="zh-CN" sz="2400" b="1" dirty="0" smtClean="0"/>
              <a:t>的多边形截面？为什么？</a:t>
            </a:r>
          </a:p>
          <a:p>
            <a:pPr fontAlgn="auto">
              <a:spcAft>
                <a:spcPts val="0"/>
              </a:spcAft>
              <a:buFont typeface="Arial" pitchFamily="34" charset="0"/>
              <a:buChar char="•"/>
              <a:defRPr/>
            </a:pPr>
            <a:r>
              <a:rPr lang="en-US" altLang="zh-CN" sz="2400" b="1" dirty="0" smtClean="0"/>
              <a:t>(8)  </a:t>
            </a:r>
            <a:r>
              <a:rPr lang="zh-CN" altLang="zh-CN" sz="2400" b="1" dirty="0" smtClean="0"/>
              <a:t>是否存在正六边形的截面？为什么？</a:t>
            </a:r>
          </a:p>
          <a:p>
            <a:pPr fontAlgn="auto">
              <a:spcAft>
                <a:spcPts val="0"/>
              </a:spcAft>
              <a:buFont typeface="Arial" pitchFamily="34" charset="0"/>
              <a:buChar char="•"/>
              <a:defRPr/>
            </a:pPr>
            <a:r>
              <a:rPr lang="en-US" altLang="zh-CN" sz="2400" b="1" dirty="0" smtClean="0"/>
              <a:t>(9)  </a:t>
            </a:r>
            <a:r>
              <a:rPr lang="zh-CN" altLang="zh-CN" sz="2400" b="1" dirty="0" smtClean="0"/>
              <a:t>最大面积的三角形截面是哪个？为什么？</a:t>
            </a:r>
          </a:p>
          <a:p>
            <a:pPr fontAlgn="auto">
              <a:spcAft>
                <a:spcPts val="0"/>
              </a:spcAft>
              <a:buFont typeface="Arial" pitchFamily="34" charset="0"/>
              <a:buChar char="•"/>
              <a:defRPr/>
            </a:pPr>
            <a:endParaRPr lang="zh-CN" altLang="en-US"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a:lstStyle/>
          <a:p>
            <a:r>
              <a:rPr lang="zh-CN" altLang="en-US" sz="4000" b="1" smtClean="0"/>
              <a:t>背  景</a:t>
            </a:r>
          </a:p>
        </p:txBody>
      </p:sp>
      <p:sp>
        <p:nvSpPr>
          <p:cNvPr id="19458" name="内容占位符 2"/>
          <p:cNvSpPr>
            <a:spLocks noGrp="1"/>
          </p:cNvSpPr>
          <p:nvPr>
            <p:ph idx="1"/>
          </p:nvPr>
        </p:nvSpPr>
        <p:spPr/>
        <p:txBody>
          <a:bodyPr/>
          <a:lstStyle/>
          <a:p>
            <a:r>
              <a:rPr lang="zh-CN" altLang="en-US" b="1" smtClean="0"/>
              <a:t>以“知识为本”</a:t>
            </a:r>
            <a:r>
              <a:rPr lang="en-US" altLang="zh-CN" b="1" smtClean="0"/>
              <a:t>——</a:t>
            </a:r>
            <a:r>
              <a:rPr lang="zh-CN" altLang="en-US" b="1" smtClean="0"/>
              <a:t>“以人为本”</a:t>
            </a:r>
            <a:endParaRPr lang="en-US" altLang="zh-CN" b="1" smtClean="0"/>
          </a:p>
          <a:p>
            <a:r>
              <a:rPr lang="en-US" altLang="zh-CN" b="1" smtClean="0"/>
              <a:t>      </a:t>
            </a:r>
            <a:r>
              <a:rPr lang="zh-CN" altLang="en-US" b="1" smtClean="0"/>
              <a:t>学会</a:t>
            </a:r>
            <a:r>
              <a:rPr lang="en-US" altLang="zh-CN" b="1" smtClean="0"/>
              <a:t>——</a:t>
            </a:r>
            <a:r>
              <a:rPr lang="zh-CN" altLang="en-US" b="1" smtClean="0"/>
              <a:t>会学</a:t>
            </a:r>
            <a:endParaRPr lang="en-US" altLang="zh-CN" b="1" smtClean="0"/>
          </a:p>
          <a:p>
            <a:r>
              <a:rPr lang="en-US" altLang="zh-CN" b="1" smtClean="0"/>
              <a:t>      </a:t>
            </a:r>
            <a:r>
              <a:rPr lang="zh-CN" altLang="en-US" b="1" smtClean="0"/>
              <a:t>知识</a:t>
            </a:r>
            <a:r>
              <a:rPr lang="en-US" altLang="zh-CN" b="1" smtClean="0"/>
              <a:t>——</a:t>
            </a:r>
            <a:r>
              <a:rPr lang="zh-CN" altLang="en-US" b="1" smtClean="0"/>
              <a:t>能力</a:t>
            </a:r>
            <a:r>
              <a:rPr lang="en-US" altLang="zh-CN" b="1" smtClean="0"/>
              <a:t>——</a:t>
            </a:r>
            <a:r>
              <a:rPr lang="zh-CN" altLang="en-US" b="1" smtClean="0"/>
              <a:t>素养</a:t>
            </a:r>
            <a:endParaRPr lang="en-US" altLang="zh-CN" b="1" smtClean="0"/>
          </a:p>
          <a:p>
            <a:r>
              <a:rPr lang="en-US" altLang="zh-CN" b="1" smtClean="0"/>
              <a:t>      </a:t>
            </a:r>
            <a:r>
              <a:rPr lang="zh-CN" altLang="en-US" b="1" smtClean="0"/>
              <a:t>训练</a:t>
            </a:r>
            <a:r>
              <a:rPr lang="en-US" altLang="zh-CN" b="1" smtClean="0"/>
              <a:t>——</a:t>
            </a:r>
            <a:r>
              <a:rPr lang="zh-CN" altLang="en-US" b="1" smtClean="0"/>
              <a:t>理解</a:t>
            </a:r>
            <a:r>
              <a:rPr lang="en-US" altLang="zh-CN" b="1" smtClean="0"/>
              <a:t>——</a:t>
            </a:r>
            <a:r>
              <a:rPr lang="zh-CN" altLang="en-US" b="1" smtClean="0"/>
              <a:t>思维品质</a:t>
            </a:r>
            <a:endParaRPr lang="zh-CN" alt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1"/>
          <p:cNvSpPr>
            <a:spLocks noGrp="1"/>
          </p:cNvSpPr>
          <p:nvPr>
            <p:ph type="title"/>
          </p:nvPr>
        </p:nvSpPr>
        <p:spPr>
          <a:xfrm>
            <a:off x="428625" y="214313"/>
            <a:ext cx="4143375" cy="1027112"/>
          </a:xfrm>
        </p:spPr>
        <p:txBody>
          <a:bodyPr/>
          <a:lstStyle/>
          <a:p>
            <a:r>
              <a:rPr lang="zh-CN" altLang="en-US" sz="3600" b="1" smtClean="0"/>
              <a:t>例题：影子问题</a:t>
            </a:r>
            <a:r>
              <a:rPr lang="zh-CN" altLang="en-US" sz="3600" smtClean="0"/>
              <a:t> </a:t>
            </a:r>
          </a:p>
        </p:txBody>
      </p:sp>
      <p:sp>
        <p:nvSpPr>
          <p:cNvPr id="3" name="内容占位符 2"/>
          <p:cNvSpPr>
            <a:spLocks noGrp="1"/>
          </p:cNvSpPr>
          <p:nvPr>
            <p:ph idx="1"/>
          </p:nvPr>
        </p:nvSpPr>
        <p:spPr>
          <a:xfrm>
            <a:off x="428625" y="2571750"/>
            <a:ext cx="8429625" cy="4000500"/>
          </a:xfrm>
        </p:spPr>
        <p:txBody>
          <a:bodyPr rtlCol="0">
            <a:normAutofit fontScale="92500"/>
          </a:bodyPr>
          <a:lstStyle/>
          <a:p>
            <a:pPr fontAlgn="auto">
              <a:spcAft>
                <a:spcPts val="0"/>
              </a:spcAft>
              <a:buFont typeface="Arial" pitchFamily="34" charset="0"/>
              <a:buChar char="•"/>
              <a:defRPr/>
            </a:pPr>
            <a:endParaRPr lang="zh-CN" altLang="en-US" dirty="0" smtClean="0"/>
          </a:p>
          <a:p>
            <a:pPr fontAlgn="auto">
              <a:spcAft>
                <a:spcPts val="0"/>
              </a:spcAft>
              <a:buFont typeface="Arial" pitchFamily="34" charset="0"/>
              <a:buChar char="•"/>
              <a:defRPr/>
            </a:pPr>
            <a:r>
              <a:rPr lang="zh-CN" altLang="en-US" sz="2600" b="1" dirty="0" smtClean="0"/>
              <a:t>如图，在广场上，一盏路灯挂在一根</a:t>
            </a:r>
            <a:r>
              <a:rPr lang="en-US" sz="2600" b="1" dirty="0" smtClean="0"/>
              <a:t>10</a:t>
            </a:r>
            <a:r>
              <a:rPr lang="zh-CN" altLang="en-US" sz="2600" b="1" dirty="0" smtClean="0"/>
              <a:t>米的电线杆顶上（电线杆的底部记为</a:t>
            </a:r>
            <a:r>
              <a:rPr lang="en-US" altLang="zh-CN" sz="2600" b="1" dirty="0" smtClean="0"/>
              <a:t>A</a:t>
            </a:r>
            <a:r>
              <a:rPr lang="zh-CN" altLang="en-US" sz="2600" b="1" dirty="0" smtClean="0"/>
              <a:t> ），假设把路灯看作是一个点光源，身高</a:t>
            </a:r>
            <a:r>
              <a:rPr lang="en-US" sz="2600" b="1" dirty="0" smtClean="0"/>
              <a:t>1.5</a:t>
            </a:r>
            <a:r>
              <a:rPr lang="zh-CN" altLang="en-US" sz="2600" b="1" dirty="0" smtClean="0"/>
              <a:t>米的女孩站在离</a:t>
            </a:r>
            <a:r>
              <a:rPr lang="en-US" altLang="zh-CN" sz="2600" b="1" dirty="0" smtClean="0"/>
              <a:t>A</a:t>
            </a:r>
            <a:r>
              <a:rPr lang="zh-CN" altLang="en-US" sz="2600" b="1" dirty="0" smtClean="0"/>
              <a:t> 点</a:t>
            </a:r>
            <a:r>
              <a:rPr lang="en-US" sz="2600" b="1" dirty="0" smtClean="0"/>
              <a:t>5</a:t>
            </a:r>
            <a:r>
              <a:rPr lang="zh-CN" altLang="en-US" sz="2600" b="1" dirty="0" smtClean="0"/>
              <a:t>米的 </a:t>
            </a:r>
            <a:r>
              <a:rPr lang="en-US" altLang="zh-CN" sz="2600" b="1" dirty="0" smtClean="0"/>
              <a:t>B</a:t>
            </a:r>
            <a:r>
              <a:rPr lang="zh-CN" altLang="en-US" sz="2600" b="1" dirty="0" smtClean="0"/>
              <a:t>处</a:t>
            </a:r>
            <a:r>
              <a:rPr lang="en-US" altLang="zh-CN" sz="2600" b="1" dirty="0" smtClean="0"/>
              <a:t>.</a:t>
            </a:r>
            <a:r>
              <a:rPr lang="zh-CN" altLang="en-US" sz="2600" b="1" dirty="0" smtClean="0"/>
              <a:t>请回答以下问题：</a:t>
            </a:r>
          </a:p>
          <a:p>
            <a:pPr fontAlgn="auto">
              <a:spcAft>
                <a:spcPts val="0"/>
              </a:spcAft>
              <a:buFont typeface="Arial" pitchFamily="34" charset="0"/>
              <a:buChar char="•"/>
              <a:defRPr/>
            </a:pPr>
            <a:r>
              <a:rPr lang="zh-CN" altLang="en-US" sz="2600" b="1" dirty="0" smtClean="0"/>
              <a:t>（</a:t>
            </a:r>
            <a:r>
              <a:rPr lang="en-US" altLang="zh-CN" sz="2600" b="1" dirty="0" smtClean="0"/>
              <a:t>1</a:t>
            </a:r>
            <a:r>
              <a:rPr lang="zh-CN" altLang="en-US" sz="2600" b="1" dirty="0" smtClean="0"/>
              <a:t>）若女孩绕着电线杆走一个圆圈，那么其人影扫过的是什么图形，并求这个图形的面积；</a:t>
            </a:r>
          </a:p>
          <a:p>
            <a:pPr fontAlgn="auto">
              <a:spcAft>
                <a:spcPts val="0"/>
              </a:spcAft>
              <a:buFont typeface="Arial" pitchFamily="34" charset="0"/>
              <a:buChar char="•"/>
              <a:defRPr/>
            </a:pPr>
            <a:r>
              <a:rPr lang="zh-CN" altLang="en-US" sz="2600" b="1" dirty="0" smtClean="0"/>
              <a:t>（</a:t>
            </a:r>
            <a:r>
              <a:rPr lang="en-US" sz="2600" b="1" dirty="0" smtClean="0"/>
              <a:t>2</a:t>
            </a:r>
            <a:r>
              <a:rPr lang="zh-CN" altLang="en-US" sz="2600" b="1" dirty="0" smtClean="0"/>
              <a:t>）若女孩向点 前行 米到达 点，然后从 点出发，沿着以 为对角线的正方形走一圈，画出女孩沿正方形行走一圈时，女孩头部的影子的轨迹，并说明轨迹的形状</a:t>
            </a:r>
            <a:r>
              <a:rPr lang="en-US" altLang="zh-CN" sz="2600" b="1" dirty="0" smtClean="0"/>
              <a:t>.</a:t>
            </a:r>
          </a:p>
          <a:p>
            <a:pPr fontAlgn="auto">
              <a:spcAft>
                <a:spcPts val="0"/>
              </a:spcAft>
              <a:buFont typeface="Arial" pitchFamily="34" charset="0"/>
              <a:buChar char="•"/>
              <a:defRPr/>
            </a:pPr>
            <a:endParaRPr lang="zh-CN" altLang="en-US" dirty="0"/>
          </a:p>
        </p:txBody>
      </p:sp>
      <p:grpSp>
        <p:nvGrpSpPr>
          <p:cNvPr id="79875" name="组合 1"/>
          <p:cNvGrpSpPr>
            <a:grpSpLocks/>
          </p:cNvGrpSpPr>
          <p:nvPr/>
        </p:nvGrpSpPr>
        <p:grpSpPr bwMode="auto">
          <a:xfrm>
            <a:off x="5500688" y="0"/>
            <a:ext cx="3643312" cy="2209800"/>
            <a:chOff x="0" y="0"/>
            <a:chExt cx="16916" cy="17449"/>
          </a:xfrm>
        </p:grpSpPr>
        <p:pic>
          <p:nvPicPr>
            <p:cNvPr id="79876" name="图片 48"/>
            <p:cNvPicPr>
              <a:picLocks noChangeAspect="1"/>
            </p:cNvPicPr>
            <p:nvPr/>
          </p:nvPicPr>
          <p:blipFill>
            <a:blip r:embed="rId2"/>
            <a:srcRect/>
            <a:stretch>
              <a:fillRect/>
            </a:stretch>
          </p:blipFill>
          <p:spPr bwMode="auto">
            <a:xfrm>
              <a:off x="0" y="0"/>
              <a:ext cx="16916" cy="17449"/>
            </a:xfrm>
            <a:prstGeom prst="rect">
              <a:avLst/>
            </a:prstGeom>
            <a:noFill/>
            <a:ln w="9525">
              <a:noFill/>
              <a:miter lim="800000"/>
              <a:headEnd/>
              <a:tailEnd/>
            </a:ln>
          </p:spPr>
        </p:pic>
        <p:sp>
          <p:nvSpPr>
            <p:cNvPr id="79877" name="文本框 49"/>
            <p:cNvSpPr txBox="1">
              <a:spLocks noChangeArrowheads="1"/>
            </p:cNvSpPr>
            <p:nvPr/>
          </p:nvSpPr>
          <p:spPr bwMode="auto">
            <a:xfrm>
              <a:off x="8610" y="14859"/>
              <a:ext cx="2515" cy="2133"/>
            </a:xfrm>
            <a:prstGeom prst="rect">
              <a:avLst/>
            </a:prstGeom>
            <a:noFill/>
            <a:ln w="6350">
              <a:noFill/>
              <a:miter lim="800000"/>
              <a:headEnd/>
              <a:tailEnd/>
            </a:ln>
          </p:spPr>
          <p:txBody>
            <a:bodyPr lIns="0" tIns="0" rIns="0" bIns="0"/>
            <a:lstStyle/>
            <a:p>
              <a:pPr algn="ctr"/>
              <a:r>
                <a:rPr lang="en-US" altLang="zh-CN" sz="1000">
                  <a:solidFill>
                    <a:srgbClr val="FFFF00"/>
                  </a:solidFill>
                  <a:latin typeface="Calibri" pitchFamily="34" charset="0"/>
                </a:rPr>
                <a:t>A</a:t>
              </a:r>
              <a:endParaRPr lang="zh-CN" altLang="zh-CN">
                <a:solidFill>
                  <a:srgbClr val="FFFF00"/>
                </a:solidFill>
                <a:latin typeface="Calibri" pitchFamily="34" charset="0"/>
              </a:endParaRPr>
            </a:p>
          </p:txBody>
        </p:sp>
        <p:sp>
          <p:nvSpPr>
            <p:cNvPr id="79878" name="文本框 50"/>
            <p:cNvSpPr txBox="1">
              <a:spLocks noChangeArrowheads="1"/>
            </p:cNvSpPr>
            <p:nvPr/>
          </p:nvSpPr>
          <p:spPr bwMode="auto">
            <a:xfrm>
              <a:off x="2895" y="14935"/>
              <a:ext cx="2515" cy="2133"/>
            </a:xfrm>
            <a:prstGeom prst="rect">
              <a:avLst/>
            </a:prstGeom>
            <a:noFill/>
            <a:ln w="6350">
              <a:noFill/>
              <a:miter lim="800000"/>
              <a:headEnd/>
              <a:tailEnd/>
            </a:ln>
          </p:spPr>
          <p:txBody>
            <a:bodyPr lIns="0" tIns="0" rIns="0" bIns="0"/>
            <a:lstStyle/>
            <a:p>
              <a:pPr algn="ctr"/>
              <a:r>
                <a:rPr lang="en-US" altLang="zh-CN" sz="1000">
                  <a:solidFill>
                    <a:srgbClr val="FFFF00"/>
                  </a:solidFill>
                  <a:latin typeface="Calibri" pitchFamily="34" charset="0"/>
                </a:rPr>
                <a:t>B</a:t>
              </a:r>
              <a:endParaRPr lang="zh-CN" altLang="zh-CN">
                <a:solidFill>
                  <a:srgbClr val="FFFF00"/>
                </a:solidFill>
                <a:latin typeface="Calibri" pitchFamily="34" charset="0"/>
              </a:endParaRPr>
            </a:p>
          </p:txBody>
        </p:sp>
      </p:gr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标题 1"/>
          <p:cNvSpPr>
            <a:spLocks noGrp="1"/>
          </p:cNvSpPr>
          <p:nvPr>
            <p:ph type="title"/>
          </p:nvPr>
        </p:nvSpPr>
        <p:spPr/>
        <p:txBody>
          <a:bodyPr/>
          <a:lstStyle/>
          <a:p>
            <a:endParaRPr lang="zh-CN" altLang="en-US" smtClean="0"/>
          </a:p>
        </p:txBody>
      </p:sp>
      <p:sp>
        <p:nvSpPr>
          <p:cNvPr id="80898" name="内容占位符 2"/>
          <p:cNvSpPr>
            <a:spLocks noGrp="1"/>
          </p:cNvSpPr>
          <p:nvPr>
            <p:ph idx="1"/>
          </p:nvPr>
        </p:nvSpPr>
        <p:spPr/>
        <p:txBody>
          <a:bodyPr/>
          <a:lstStyle/>
          <a:p>
            <a:endParaRPr lang="zh-CN" altLang="en-US" smtClean="0"/>
          </a:p>
        </p:txBody>
      </p:sp>
      <p:pic>
        <p:nvPicPr>
          <p:cNvPr id="80899" name="图片 3" descr="CIMG8484.JPG"/>
          <p:cNvPicPr>
            <a:picLocks noChangeAspect="1" noChangeArrowheads="1"/>
          </p:cNvPicPr>
          <p:nvPr/>
        </p:nvPicPr>
        <p:blipFill>
          <a:blip r:embed="rId2"/>
          <a:srcRect l="13136" t="7469" r="12253" b="11481"/>
          <a:stretch>
            <a:fillRect/>
          </a:stretch>
        </p:blipFill>
        <p:spPr bwMode="auto">
          <a:xfrm>
            <a:off x="214313" y="285750"/>
            <a:ext cx="8786812" cy="6215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标题 1"/>
          <p:cNvSpPr>
            <a:spLocks noGrp="1"/>
          </p:cNvSpPr>
          <p:nvPr>
            <p:ph type="title"/>
          </p:nvPr>
        </p:nvSpPr>
        <p:spPr/>
        <p:txBody>
          <a:bodyPr/>
          <a:lstStyle/>
          <a:p>
            <a:r>
              <a:rPr lang="zh-CN" altLang="en-US" sz="3600" b="1" smtClean="0"/>
              <a:t>例题：</a:t>
            </a:r>
            <a:r>
              <a:rPr lang="en-US" altLang="zh-CN" sz="3600" b="1" smtClean="0"/>
              <a:t> </a:t>
            </a:r>
            <a:r>
              <a:rPr lang="zh-CN" altLang="en-US" sz="3600" b="1" smtClean="0"/>
              <a:t>抛均匀硬币的相关计算和实验</a:t>
            </a:r>
          </a:p>
        </p:txBody>
      </p:sp>
      <p:sp>
        <p:nvSpPr>
          <p:cNvPr id="81922" name="内容占位符 2"/>
          <p:cNvSpPr>
            <a:spLocks noGrp="1"/>
          </p:cNvSpPr>
          <p:nvPr>
            <p:ph idx="1"/>
          </p:nvPr>
        </p:nvSpPr>
        <p:spPr>
          <a:xfrm>
            <a:off x="785813" y="1785938"/>
            <a:ext cx="4478337" cy="4857750"/>
          </a:xfrm>
        </p:spPr>
        <p:txBody>
          <a:bodyPr/>
          <a:lstStyle/>
          <a:p>
            <a:r>
              <a:rPr lang="zh-CN" altLang="en-US" smtClean="0"/>
              <a:t>    </a:t>
            </a:r>
            <a:r>
              <a:rPr lang="zh-CN" altLang="en-US" sz="2800" b="1" smtClean="0"/>
              <a:t>在</a:t>
            </a:r>
            <a:r>
              <a:rPr lang="en-US" altLang="zh-CN" sz="2800" b="1" smtClean="0"/>
              <a:t>100</a:t>
            </a:r>
            <a:r>
              <a:rPr lang="zh-CN" altLang="en-US" sz="2800" b="1" smtClean="0"/>
              <a:t>次掷硬币的试验中，恰有</a:t>
            </a:r>
            <a:r>
              <a:rPr lang="en-US" altLang="zh-CN" sz="2800" b="1" smtClean="0"/>
              <a:t>50</a:t>
            </a:r>
            <a:r>
              <a:rPr lang="zh-CN" altLang="en-US" sz="2800" b="1" smtClean="0"/>
              <a:t>次正面朝上，有人说这个事件的概率是二分之一。</a:t>
            </a:r>
            <a:endParaRPr lang="en-US" altLang="zh-CN" sz="2800" b="1" smtClean="0"/>
          </a:p>
          <a:p>
            <a:r>
              <a:rPr lang="en-US" altLang="zh-CN" sz="2800" smtClean="0"/>
              <a:t>     </a:t>
            </a:r>
            <a:r>
              <a:rPr lang="zh-CN" altLang="en-US" sz="2400" b="1" smtClean="0"/>
              <a:t>这个结论对吗？</a:t>
            </a:r>
            <a:endParaRPr lang="en-US" altLang="zh-CN" sz="2400" b="1" smtClean="0"/>
          </a:p>
          <a:p>
            <a:r>
              <a:rPr lang="en-US" altLang="zh-CN" sz="2400" b="1" smtClean="0"/>
              <a:t>      </a:t>
            </a:r>
            <a:r>
              <a:rPr lang="zh-CN" altLang="en-US" sz="2400" b="1" smtClean="0"/>
              <a:t>如果是对的，请给出计算式子。</a:t>
            </a:r>
            <a:endParaRPr lang="en-US" altLang="zh-CN" sz="2400" b="1" smtClean="0"/>
          </a:p>
          <a:p>
            <a:r>
              <a:rPr lang="en-US" altLang="zh-CN" sz="2400" b="1" smtClean="0"/>
              <a:t>      </a:t>
            </a:r>
            <a:r>
              <a:rPr lang="zh-CN" altLang="en-US" sz="2400" b="1" smtClean="0"/>
              <a:t>如果不对，也请给出计算式子和计算结果。</a:t>
            </a:r>
            <a:endParaRPr lang="en-US" altLang="zh-CN" sz="2400" b="1" smtClean="0"/>
          </a:p>
          <a:p>
            <a:r>
              <a:rPr lang="zh-CN" altLang="en-US" sz="2400" b="1" smtClean="0"/>
              <a:t>（可以使用计算器）</a:t>
            </a:r>
          </a:p>
        </p:txBody>
      </p:sp>
      <p:pic>
        <p:nvPicPr>
          <p:cNvPr id="81923" name="Picture 2"/>
          <p:cNvPicPr>
            <a:picLocks noChangeAspect="1" noChangeArrowheads="1"/>
          </p:cNvPicPr>
          <p:nvPr/>
        </p:nvPicPr>
        <p:blipFill>
          <a:blip r:embed="rId2"/>
          <a:srcRect/>
          <a:stretch>
            <a:fillRect/>
          </a:stretch>
        </p:blipFill>
        <p:spPr bwMode="auto">
          <a:xfrm>
            <a:off x="5580063" y="2438400"/>
            <a:ext cx="3455987"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zh-CN" altLang="en-US" b="1" smtClean="0"/>
              <a:t>例题 ：单位圆与三角函数</a:t>
            </a:r>
            <a:endParaRPr lang="zh-CN" altLang="en-US" smtClean="0"/>
          </a:p>
        </p:txBody>
      </p:sp>
      <p:graphicFrame>
        <p:nvGraphicFramePr>
          <p:cNvPr id="2050" name="Object 2"/>
          <p:cNvGraphicFramePr>
            <a:graphicFrameLocks noGrp="1" noChangeAspect="1"/>
          </p:cNvGraphicFramePr>
          <p:nvPr>
            <p:ph idx="1"/>
          </p:nvPr>
        </p:nvGraphicFramePr>
        <p:xfrm>
          <a:off x="825500" y="1260475"/>
          <a:ext cx="7493000" cy="2954338"/>
        </p:xfrm>
        <a:graphic>
          <a:graphicData uri="http://schemas.openxmlformats.org/presentationml/2006/ole">
            <p:oleObj spid="_x0000_s2050" name="Document" r:id="rId3" imgW="5274753" imgH="2080155" progId="Word.Document.8">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3412"/>
          </a:xfrm>
        </p:spPr>
        <p:txBody>
          <a:bodyPr rtlCol="0">
            <a:normAutofit fontScale="90000"/>
          </a:bodyPr>
          <a:lstStyle/>
          <a:p>
            <a:pPr fontAlgn="auto">
              <a:spcAft>
                <a:spcPts val="0"/>
              </a:spcAft>
              <a:defRPr/>
            </a:pPr>
            <a:r>
              <a:rPr lang="zh-CN" altLang="en-US" sz="3600" b="1" dirty="0" smtClean="0"/>
              <a:t>概念理解</a:t>
            </a:r>
            <a:endParaRPr lang="zh-CN" altLang="en-US" sz="3600" b="1" dirty="0"/>
          </a:p>
        </p:txBody>
      </p:sp>
      <p:sp>
        <p:nvSpPr>
          <p:cNvPr id="84994" name="内容占位符 2"/>
          <p:cNvSpPr>
            <a:spLocks noGrp="1"/>
          </p:cNvSpPr>
          <p:nvPr>
            <p:ph idx="1"/>
          </p:nvPr>
        </p:nvSpPr>
        <p:spPr>
          <a:xfrm>
            <a:off x="457200" y="908050"/>
            <a:ext cx="8229600" cy="5689600"/>
          </a:xfrm>
        </p:spPr>
        <p:txBody>
          <a:bodyPr/>
          <a:lstStyle/>
          <a:p>
            <a:pPr>
              <a:buFont typeface="Arial" charset="0"/>
              <a:buNone/>
            </a:pPr>
            <a:r>
              <a:rPr lang="en-US" altLang="zh-CN" sz="2000" b="1" smtClean="0"/>
              <a:t> </a:t>
            </a:r>
            <a:endParaRPr lang="en-US" altLang="zh-CN" sz="2400" b="1" smtClean="0"/>
          </a:p>
          <a:p>
            <a:pPr>
              <a:buFont typeface="Arial" charset="0"/>
              <a:buNone/>
            </a:pPr>
            <a:r>
              <a:rPr lang="zh-CN" altLang="en-US" sz="2800" b="1" smtClean="0"/>
              <a:t>举例</a:t>
            </a:r>
            <a:r>
              <a:rPr lang="en-US" altLang="zh-CN" sz="2800" b="1" smtClean="0"/>
              <a:t> </a:t>
            </a:r>
          </a:p>
          <a:p>
            <a:r>
              <a:rPr lang="zh-CN" altLang="en-US" sz="2400" b="1" smtClean="0"/>
              <a:t>关键概念理解</a:t>
            </a:r>
            <a:r>
              <a:rPr lang="en-US" altLang="zh-CN" sz="2400" b="1" smtClean="0"/>
              <a:t>——</a:t>
            </a:r>
            <a:r>
              <a:rPr lang="zh-CN" altLang="en-US" sz="2400" b="1" smtClean="0"/>
              <a:t>不同概念联系反映“数学抽象”素养 </a:t>
            </a:r>
            <a:endParaRPr lang="en-US" altLang="zh-CN" sz="2400" b="1" smtClean="0"/>
          </a:p>
          <a:p>
            <a:r>
              <a:rPr lang="en-US" altLang="zh-CN" sz="2400" b="1" smtClean="0"/>
              <a:t>       </a:t>
            </a:r>
            <a:r>
              <a:rPr lang="zh-CN" altLang="en-US" sz="2000" b="1" smtClean="0"/>
              <a:t>初中函数概念与高中函数概念</a:t>
            </a:r>
            <a:endParaRPr lang="en-US" altLang="zh-CN" sz="2000" b="1" smtClean="0"/>
          </a:p>
          <a:p>
            <a:r>
              <a:rPr lang="en-US" altLang="zh-CN" sz="2000" b="1" smtClean="0"/>
              <a:t>            </a:t>
            </a:r>
            <a:r>
              <a:rPr lang="zh-CN" altLang="en-US" sz="2000" b="1" smtClean="0"/>
              <a:t>差异</a:t>
            </a:r>
            <a:endParaRPr lang="en-US" altLang="zh-CN" sz="2000" b="1" smtClean="0"/>
          </a:p>
          <a:p>
            <a:r>
              <a:rPr lang="en-US" altLang="zh-CN" sz="2000" b="1" smtClean="0"/>
              <a:t>            </a:t>
            </a:r>
            <a:r>
              <a:rPr lang="zh-CN" altLang="en-US" sz="2000" b="1" smtClean="0"/>
              <a:t>高中函数概念引入的必要</a:t>
            </a:r>
            <a:endParaRPr lang="en-US" altLang="zh-CN" sz="2000" b="1" smtClean="0"/>
          </a:p>
          <a:p>
            <a:r>
              <a:rPr lang="en-US" altLang="zh-CN" sz="2000" b="1" smtClean="0"/>
              <a:t>            </a:t>
            </a:r>
            <a:r>
              <a:rPr lang="zh-CN" altLang="en-US" sz="2000" b="1" smtClean="0"/>
              <a:t>如何理解函数概念</a:t>
            </a:r>
            <a:r>
              <a:rPr lang="en-US" altLang="zh-CN" sz="2000" b="1" smtClean="0"/>
              <a:t> </a:t>
            </a:r>
          </a:p>
          <a:p>
            <a:endParaRPr lang="en-US" altLang="zh-CN" sz="2100" b="1" smtClean="0"/>
          </a:p>
          <a:p>
            <a:endParaRPr lang="zh-CN" altLang="zh-CN" sz="2400" b="1" smtClean="0"/>
          </a:p>
          <a:p>
            <a:endParaRPr lang="zh-CN" altLang="en-US" sz="2800" b="1"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标题 1"/>
          <p:cNvSpPr>
            <a:spLocks noGrp="1"/>
          </p:cNvSpPr>
          <p:nvPr>
            <p:ph type="title"/>
          </p:nvPr>
        </p:nvSpPr>
        <p:spPr/>
        <p:txBody>
          <a:bodyPr/>
          <a:lstStyle/>
          <a:p>
            <a:r>
              <a:rPr lang="zh-CN" altLang="en-US" sz="3600" b="1" smtClean="0"/>
              <a:t>如何考察概念？</a:t>
            </a:r>
          </a:p>
        </p:txBody>
      </p:sp>
      <p:sp>
        <p:nvSpPr>
          <p:cNvPr id="86018" name="内容占位符 2"/>
          <p:cNvSpPr>
            <a:spLocks noGrp="1"/>
          </p:cNvSpPr>
          <p:nvPr>
            <p:ph idx="1"/>
          </p:nvPr>
        </p:nvSpPr>
        <p:spPr/>
        <p:txBody>
          <a:bodyPr/>
          <a:lstStyle/>
          <a:p>
            <a:r>
              <a:rPr lang="zh-CN" altLang="en-US" b="1" smtClean="0"/>
              <a:t>例题：单调性与导数</a:t>
            </a:r>
            <a:endParaRPr lang="en-US" altLang="zh-CN" b="1" smtClean="0"/>
          </a:p>
          <a:p>
            <a:r>
              <a:rPr lang="en-US" altLang="zh-CN" b="1" smtClean="0"/>
              <a:t>         </a:t>
            </a:r>
            <a:r>
              <a:rPr lang="zh-CN" altLang="en-US" sz="2800" b="1" smtClean="0"/>
              <a:t>请回答单调性与导数的共性与差异。</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668338" y="860425"/>
          <a:ext cx="8004175" cy="4394200"/>
        </p:xfrm>
        <a:graphic>
          <a:graphicData uri="http://schemas.openxmlformats.org/presentationml/2006/ole">
            <p:oleObj spid="_x0000_s5122" name="文档" r:id="rId3" imgW="6479961" imgH="2681168" progId="">
              <p:embed/>
            </p:oleObj>
          </a:graphicData>
        </a:graphic>
      </p:graphicFrame>
      <p:sp>
        <p:nvSpPr>
          <p:cNvPr id="3" name="TextBox 2"/>
          <p:cNvSpPr txBox="1"/>
          <p:nvPr/>
        </p:nvSpPr>
        <p:spPr>
          <a:xfrm>
            <a:off x="668338" y="209550"/>
            <a:ext cx="7189787" cy="585788"/>
          </a:xfrm>
          <a:prstGeom prst="rect">
            <a:avLst/>
          </a:prstGeom>
          <a:solidFill>
            <a:schemeClr val="accent6">
              <a:lumMod val="20000"/>
              <a:lumOff val="80000"/>
            </a:schemeClr>
          </a:solidFill>
          <a:ln>
            <a:solidFill>
              <a:srgbClr val="002060"/>
            </a:solidFill>
          </a:ln>
        </p:spPr>
        <p:txBody>
          <a:bodyPr>
            <a:spAutoFit/>
          </a:bodyPr>
          <a:lstStyle/>
          <a:p>
            <a:pPr fontAlgn="auto">
              <a:spcBef>
                <a:spcPts val="0"/>
              </a:spcBef>
              <a:spcAft>
                <a:spcPts val="0"/>
              </a:spcAft>
              <a:defRPr/>
            </a:pPr>
            <a:r>
              <a:rPr lang="zh-CN" altLang="en-US" sz="3200" b="1" dirty="0">
                <a:solidFill>
                  <a:prstClr val="black"/>
                </a:solidFill>
                <a:latin typeface="+mn-lt"/>
                <a:ea typeface="+mn-ea"/>
              </a:rPr>
              <a:t>例</a:t>
            </a:r>
            <a:r>
              <a:rPr lang="zh-CN" altLang="zh-CN" sz="3200" b="1" dirty="0">
                <a:solidFill>
                  <a:prstClr val="black"/>
                </a:solidFill>
                <a:latin typeface="+mn-lt"/>
                <a:ea typeface="+mn-ea"/>
              </a:rPr>
              <a:t>题：</a:t>
            </a:r>
            <a:r>
              <a:rPr lang="zh-CN" altLang="en-US" sz="3200" b="1" dirty="0">
                <a:solidFill>
                  <a:prstClr val="black"/>
                </a:solidFill>
                <a:latin typeface="+mn-lt"/>
                <a:ea typeface="+mn-ea"/>
              </a:rPr>
              <a:t>距离问题</a:t>
            </a:r>
            <a:endParaRPr lang="zh-CN" altLang="en-US" sz="3200" dirty="0">
              <a:solidFill>
                <a:prstClr val="black"/>
              </a:solidFill>
              <a:latin typeface="+mn-lt"/>
              <a:ea typeface="+mn-ea"/>
            </a:endParaRPr>
          </a:p>
        </p:txBody>
      </p:sp>
      <p:sp>
        <p:nvSpPr>
          <p:cNvPr id="4" name="TextBox 3"/>
          <p:cNvSpPr txBox="1"/>
          <p:nvPr/>
        </p:nvSpPr>
        <p:spPr>
          <a:xfrm>
            <a:off x="5886450" y="3068638"/>
            <a:ext cx="1457325" cy="461962"/>
          </a:xfrm>
          <a:prstGeom prst="rect">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zh-CN" altLang="en-US" sz="2400" dirty="0">
                <a:solidFill>
                  <a:prstClr val="black"/>
                </a:solidFill>
                <a:latin typeface="黑体" panose="02010609060101010101" pitchFamily="49" charset="-122"/>
                <a:ea typeface="黑体" panose="02010609060101010101" pitchFamily="49" charset="-122"/>
              </a:rPr>
              <a:t>逻辑推理</a:t>
            </a:r>
          </a:p>
        </p:txBody>
      </p:sp>
      <p:sp>
        <p:nvSpPr>
          <p:cNvPr id="5" name="TextBox 4"/>
          <p:cNvSpPr txBox="1"/>
          <p:nvPr/>
        </p:nvSpPr>
        <p:spPr>
          <a:xfrm>
            <a:off x="5886450" y="2492375"/>
            <a:ext cx="1457325" cy="461963"/>
          </a:xfrm>
          <a:prstGeom prst="rect">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zh-CN" altLang="en-US" sz="2400" dirty="0">
                <a:solidFill>
                  <a:prstClr val="black"/>
                </a:solidFill>
                <a:latin typeface="黑体" panose="02010609060101010101" pitchFamily="49" charset="-122"/>
                <a:ea typeface="黑体" panose="02010609060101010101" pitchFamily="49" charset="-122"/>
              </a:rPr>
              <a:t>数学运算</a:t>
            </a:r>
            <a:endParaRPr lang="zh-CN" altLang="en-US" sz="2400" dirty="0">
              <a:solidFill>
                <a:prstClr val="black"/>
              </a:solidFill>
              <a:latin typeface="黑体" panose="02010609060101010101" pitchFamily="49" charset="-122"/>
              <a:ea typeface="黑体" panose="02010609060101010101" pitchFamily="49" charset="-122"/>
            </a:endParaRPr>
          </a:p>
        </p:txBody>
      </p:sp>
      <p:sp>
        <p:nvSpPr>
          <p:cNvPr id="6" name="TextBox 5"/>
          <p:cNvSpPr txBox="1"/>
          <p:nvPr/>
        </p:nvSpPr>
        <p:spPr>
          <a:xfrm>
            <a:off x="7419975" y="4205288"/>
            <a:ext cx="1438275" cy="461962"/>
          </a:xfrm>
          <a:prstGeom prst="rect">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zh-CN" altLang="en-US" sz="2400" dirty="0">
                <a:solidFill>
                  <a:prstClr val="black"/>
                </a:solidFill>
                <a:latin typeface="黑体" panose="02010609060101010101" pitchFamily="49" charset="-122"/>
                <a:ea typeface="黑体" panose="02010609060101010101" pitchFamily="49" charset="-122"/>
              </a:rPr>
              <a:t>直观想象</a:t>
            </a:r>
          </a:p>
        </p:txBody>
      </p:sp>
      <p:sp>
        <p:nvSpPr>
          <p:cNvPr id="7" name="TextBox 6"/>
          <p:cNvSpPr txBox="1"/>
          <p:nvPr/>
        </p:nvSpPr>
        <p:spPr>
          <a:xfrm>
            <a:off x="3943350" y="5195888"/>
            <a:ext cx="1657350" cy="522287"/>
          </a:xfrm>
          <a:prstGeom prst="rect">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zh-CN" altLang="en-US" sz="2800" dirty="0">
                <a:solidFill>
                  <a:prstClr val="black"/>
                </a:solidFill>
                <a:latin typeface="黑体" panose="02010609060101010101" pitchFamily="49" charset="-122"/>
                <a:ea typeface="黑体" panose="02010609060101010101" pitchFamily="49" charset="-122"/>
              </a:rPr>
              <a:t>逻辑推理</a:t>
            </a:r>
          </a:p>
        </p:txBody>
      </p:sp>
      <p:sp>
        <p:nvSpPr>
          <p:cNvPr id="8" name="TextBox 7"/>
          <p:cNvSpPr txBox="1"/>
          <p:nvPr/>
        </p:nvSpPr>
        <p:spPr>
          <a:xfrm>
            <a:off x="2171700" y="5195888"/>
            <a:ext cx="1657350" cy="522287"/>
          </a:xfrm>
          <a:prstGeom prst="rect">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zh-CN" altLang="en-US" sz="2800" dirty="0">
                <a:solidFill>
                  <a:prstClr val="black"/>
                </a:solidFill>
                <a:latin typeface="黑体" panose="02010609060101010101" pitchFamily="49" charset="-122"/>
                <a:ea typeface="黑体" panose="02010609060101010101" pitchFamily="49" charset="-122"/>
              </a:rPr>
              <a:t>直观想象</a:t>
            </a:r>
          </a:p>
        </p:txBody>
      </p:sp>
      <p:sp>
        <p:nvSpPr>
          <p:cNvPr id="9" name="TextBox 8"/>
          <p:cNvSpPr txBox="1"/>
          <p:nvPr/>
        </p:nvSpPr>
        <p:spPr>
          <a:xfrm>
            <a:off x="7429500" y="3582988"/>
            <a:ext cx="1457325" cy="461962"/>
          </a:xfrm>
          <a:prstGeom prst="rect">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zh-CN" altLang="en-US" sz="2400" dirty="0">
                <a:solidFill>
                  <a:prstClr val="black"/>
                </a:solidFill>
                <a:latin typeface="黑体" panose="02010609060101010101" pitchFamily="49" charset="-122"/>
                <a:ea typeface="黑体" panose="02010609060101010101" pitchFamily="49" charset="-122"/>
              </a:rPr>
              <a:t>逻辑推理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2986088" y="1414463"/>
          <a:ext cx="2947987" cy="503237"/>
        </p:xfrm>
        <a:graphic>
          <a:graphicData uri="http://schemas.openxmlformats.org/presentationml/2006/ole">
            <p:oleObj spid="_x0000_s6146" name="Equation" r:id="rId3" imgW="1587240" imgH="203040" progId="">
              <p:embed/>
            </p:oleObj>
          </a:graphicData>
        </a:graphic>
      </p:graphicFrame>
      <p:sp>
        <p:nvSpPr>
          <p:cNvPr id="6149" name="TextBox 2"/>
          <p:cNvSpPr txBox="1">
            <a:spLocks noChangeArrowheads="1"/>
          </p:cNvSpPr>
          <p:nvPr/>
        </p:nvSpPr>
        <p:spPr bwMode="auto">
          <a:xfrm>
            <a:off x="838200" y="5486400"/>
            <a:ext cx="7505700" cy="461963"/>
          </a:xfrm>
          <a:prstGeom prst="rect">
            <a:avLst/>
          </a:prstGeom>
          <a:noFill/>
          <a:ln w="9525">
            <a:noFill/>
            <a:miter lim="800000"/>
            <a:headEnd/>
            <a:tailEnd/>
          </a:ln>
        </p:spPr>
        <p:txBody>
          <a:bodyPr>
            <a:spAutoFit/>
          </a:bodyPr>
          <a:lstStyle/>
          <a:p>
            <a:pPr algn="ctr"/>
            <a:r>
              <a:rPr lang="zh-CN" altLang="en-US" sz="2400">
                <a:solidFill>
                  <a:srgbClr val="000000"/>
                </a:solidFill>
                <a:latin typeface="华文新魏"/>
                <a:ea typeface="华文新魏"/>
                <a:cs typeface="华文新魏"/>
              </a:rPr>
              <a:t>建立在“距离”概念意义建构之上</a:t>
            </a:r>
          </a:p>
        </p:txBody>
      </p:sp>
      <p:sp>
        <p:nvSpPr>
          <p:cNvPr id="4" name="TextBox 3"/>
          <p:cNvSpPr txBox="1"/>
          <p:nvPr/>
        </p:nvSpPr>
        <p:spPr>
          <a:xfrm>
            <a:off x="2457450" y="2719388"/>
            <a:ext cx="466725" cy="522287"/>
          </a:xfrm>
          <a:prstGeom prst="rect">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zh-CN" altLang="en-US" sz="2800" dirty="0">
                <a:solidFill>
                  <a:prstClr val="black"/>
                </a:solidFill>
                <a:latin typeface="黑体" panose="02010609060101010101" pitchFamily="49" charset="-122"/>
                <a:ea typeface="黑体" panose="02010609060101010101" pitchFamily="49" charset="-122"/>
              </a:rPr>
              <a:t>形</a:t>
            </a:r>
            <a:endParaRPr lang="zh-CN" altLang="en-US" sz="2800" dirty="0">
              <a:solidFill>
                <a:prstClr val="black"/>
              </a:solidFill>
              <a:latin typeface="黑体" panose="02010609060101010101" pitchFamily="49" charset="-122"/>
              <a:ea typeface="黑体" panose="02010609060101010101" pitchFamily="49" charset="-122"/>
            </a:endParaRPr>
          </a:p>
        </p:txBody>
      </p:sp>
      <p:sp>
        <p:nvSpPr>
          <p:cNvPr id="6151" name="TextBox 4"/>
          <p:cNvSpPr txBox="1">
            <a:spLocks noChangeArrowheads="1"/>
          </p:cNvSpPr>
          <p:nvPr/>
        </p:nvSpPr>
        <p:spPr bwMode="auto">
          <a:xfrm>
            <a:off x="790575" y="596900"/>
            <a:ext cx="7686675" cy="708025"/>
          </a:xfrm>
          <a:prstGeom prst="rect">
            <a:avLst/>
          </a:prstGeom>
          <a:noFill/>
          <a:ln w="9525">
            <a:noFill/>
            <a:miter lim="800000"/>
            <a:headEnd/>
            <a:tailEnd/>
          </a:ln>
        </p:spPr>
        <p:txBody>
          <a:bodyPr>
            <a:spAutoFit/>
          </a:bodyPr>
          <a:lstStyle/>
          <a:p>
            <a:pPr algn="ctr"/>
            <a:r>
              <a:rPr lang="zh-CN" altLang="en-US" sz="4000">
                <a:solidFill>
                  <a:srgbClr val="000000"/>
                </a:solidFill>
                <a:latin typeface="华文新魏"/>
                <a:ea typeface="华文新魏"/>
                <a:cs typeface="华文新魏"/>
              </a:rPr>
              <a:t>解题思维过程的认知分析</a:t>
            </a:r>
          </a:p>
        </p:txBody>
      </p:sp>
      <p:sp>
        <p:nvSpPr>
          <p:cNvPr id="6" name="TextBox 5"/>
          <p:cNvSpPr txBox="1"/>
          <p:nvPr/>
        </p:nvSpPr>
        <p:spPr>
          <a:xfrm>
            <a:off x="5838825" y="2706688"/>
            <a:ext cx="466725" cy="522287"/>
          </a:xfrm>
          <a:prstGeom prst="rect">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zh-CN" altLang="en-US" sz="2800" dirty="0">
                <a:solidFill>
                  <a:prstClr val="black"/>
                </a:solidFill>
                <a:latin typeface="黑体" panose="02010609060101010101" pitchFamily="49" charset="-122"/>
                <a:ea typeface="黑体" panose="02010609060101010101" pitchFamily="49" charset="-122"/>
              </a:rPr>
              <a:t>数</a:t>
            </a:r>
            <a:endParaRPr lang="zh-CN" altLang="en-US" sz="2800" dirty="0">
              <a:solidFill>
                <a:prstClr val="black"/>
              </a:solidFill>
              <a:latin typeface="黑体" panose="02010609060101010101" pitchFamily="49" charset="-122"/>
              <a:ea typeface="黑体" panose="02010609060101010101" pitchFamily="49" charset="-122"/>
            </a:endParaRPr>
          </a:p>
        </p:txBody>
      </p:sp>
      <p:pic>
        <p:nvPicPr>
          <p:cNvPr id="6153" name="Picture 3"/>
          <p:cNvPicPr>
            <a:picLocks noChangeAspect="1" noChangeArrowheads="1"/>
          </p:cNvPicPr>
          <p:nvPr/>
        </p:nvPicPr>
        <p:blipFill>
          <a:blip r:embed="rId4"/>
          <a:srcRect/>
          <a:stretch>
            <a:fillRect/>
          </a:stretch>
        </p:blipFill>
        <p:spPr bwMode="auto">
          <a:xfrm>
            <a:off x="1350963" y="3214688"/>
            <a:ext cx="1279525" cy="1800225"/>
          </a:xfrm>
          <a:prstGeom prst="rect">
            <a:avLst/>
          </a:prstGeom>
          <a:noFill/>
          <a:ln w="9525">
            <a:noFill/>
            <a:miter lim="800000"/>
            <a:headEnd/>
            <a:tailEnd/>
          </a:ln>
        </p:spPr>
      </p:pic>
      <p:graphicFrame>
        <p:nvGraphicFramePr>
          <p:cNvPr id="6147" name="Object 3"/>
          <p:cNvGraphicFramePr>
            <a:graphicFrameLocks noChangeAspect="1"/>
          </p:cNvGraphicFramePr>
          <p:nvPr/>
        </p:nvGraphicFramePr>
        <p:xfrm>
          <a:off x="2987675" y="2190750"/>
          <a:ext cx="2830513" cy="473075"/>
        </p:xfrm>
        <a:graphic>
          <a:graphicData uri="http://schemas.openxmlformats.org/presentationml/2006/ole">
            <p:oleObj spid="_x0000_s6147" name="Equation" r:id="rId5" imgW="1523880" imgH="190440" progId="">
              <p:embed/>
            </p:oleObj>
          </a:graphicData>
        </a:graphic>
      </p:graphicFrame>
      <p:graphicFrame>
        <p:nvGraphicFramePr>
          <p:cNvPr id="6148" name="Object 4"/>
          <p:cNvGraphicFramePr>
            <a:graphicFrameLocks noChangeAspect="1"/>
          </p:cNvGraphicFramePr>
          <p:nvPr/>
        </p:nvGraphicFramePr>
        <p:xfrm>
          <a:off x="3965575" y="4148138"/>
          <a:ext cx="4318000" cy="1006475"/>
        </p:xfrm>
        <a:graphic>
          <a:graphicData uri="http://schemas.openxmlformats.org/presentationml/2006/ole">
            <p:oleObj spid="_x0000_s6148" name="Equation" r:id="rId6" imgW="2323800" imgH="406080" progId="">
              <p:embed/>
            </p:oleObj>
          </a:graphicData>
        </a:graphic>
      </p:graphicFrame>
      <p:cxnSp>
        <p:nvCxnSpPr>
          <p:cNvPr id="11" name="直接箭头连接符 10"/>
          <p:cNvCxnSpPr/>
          <p:nvPr/>
        </p:nvCxnSpPr>
        <p:spPr>
          <a:xfrm flipH="1">
            <a:off x="2609850" y="2755900"/>
            <a:ext cx="904875" cy="1155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直接箭头连接符 12"/>
          <p:cNvCxnSpPr/>
          <p:nvPr/>
        </p:nvCxnSpPr>
        <p:spPr>
          <a:xfrm>
            <a:off x="5314950" y="2743200"/>
            <a:ext cx="914400" cy="1371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1"/>
          <p:cNvSpPr txBox="1">
            <a:spLocks noChangeArrowheads="1"/>
          </p:cNvSpPr>
          <p:nvPr/>
        </p:nvSpPr>
        <p:spPr bwMode="auto">
          <a:xfrm>
            <a:off x="790575" y="596900"/>
            <a:ext cx="7686675" cy="708025"/>
          </a:xfrm>
          <a:prstGeom prst="rect">
            <a:avLst/>
          </a:prstGeom>
          <a:noFill/>
          <a:ln w="9525">
            <a:noFill/>
            <a:miter lim="800000"/>
            <a:headEnd/>
            <a:tailEnd/>
          </a:ln>
        </p:spPr>
        <p:txBody>
          <a:bodyPr>
            <a:spAutoFit/>
          </a:bodyPr>
          <a:lstStyle/>
          <a:p>
            <a:pPr algn="ctr"/>
            <a:r>
              <a:rPr lang="zh-CN" altLang="en-US" sz="4000">
                <a:solidFill>
                  <a:srgbClr val="000000"/>
                </a:solidFill>
                <a:latin typeface="华文新魏"/>
                <a:ea typeface="华文新魏"/>
                <a:cs typeface="华文新魏"/>
              </a:rPr>
              <a:t>解题思维过程的认知分析</a:t>
            </a:r>
          </a:p>
        </p:txBody>
      </p:sp>
      <p:graphicFrame>
        <p:nvGraphicFramePr>
          <p:cNvPr id="7170" name="Object 2"/>
          <p:cNvGraphicFramePr>
            <a:graphicFrameLocks noChangeAspect="1"/>
          </p:cNvGraphicFramePr>
          <p:nvPr/>
        </p:nvGraphicFramePr>
        <p:xfrm>
          <a:off x="2430463" y="1304925"/>
          <a:ext cx="4694237" cy="515938"/>
        </p:xfrm>
        <a:graphic>
          <a:graphicData uri="http://schemas.openxmlformats.org/presentationml/2006/ole">
            <p:oleObj spid="_x0000_s7170" name="Equation" r:id="rId3" imgW="1892160" imgH="203040" progId="">
              <p:embed/>
            </p:oleObj>
          </a:graphicData>
        </a:graphic>
      </p:graphicFrame>
      <p:sp>
        <p:nvSpPr>
          <p:cNvPr id="4" name="TextBox 3"/>
          <p:cNvSpPr txBox="1"/>
          <p:nvPr/>
        </p:nvSpPr>
        <p:spPr>
          <a:xfrm>
            <a:off x="2624138" y="2098675"/>
            <a:ext cx="466725" cy="523875"/>
          </a:xfrm>
          <a:prstGeom prst="rect">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zh-CN" altLang="en-US" sz="2800" dirty="0">
                <a:solidFill>
                  <a:prstClr val="black"/>
                </a:solidFill>
                <a:latin typeface="黑体" panose="02010609060101010101" pitchFamily="49" charset="-122"/>
                <a:ea typeface="黑体" panose="02010609060101010101" pitchFamily="49" charset="-122"/>
              </a:rPr>
              <a:t>形</a:t>
            </a:r>
            <a:endParaRPr lang="zh-CN" altLang="en-US" sz="2800" dirty="0">
              <a:solidFill>
                <a:prstClr val="black"/>
              </a:solidFill>
              <a:latin typeface="黑体" panose="02010609060101010101" pitchFamily="49" charset="-122"/>
              <a:ea typeface="黑体" panose="02010609060101010101" pitchFamily="49" charset="-122"/>
            </a:endParaRPr>
          </a:p>
        </p:txBody>
      </p:sp>
      <p:sp>
        <p:nvSpPr>
          <p:cNvPr id="5" name="TextBox 4"/>
          <p:cNvSpPr txBox="1"/>
          <p:nvPr/>
        </p:nvSpPr>
        <p:spPr>
          <a:xfrm>
            <a:off x="5838825" y="2224088"/>
            <a:ext cx="466725" cy="522287"/>
          </a:xfrm>
          <a:prstGeom prst="rect">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zh-CN" altLang="en-US" sz="2800" dirty="0">
                <a:solidFill>
                  <a:prstClr val="black"/>
                </a:solidFill>
                <a:latin typeface="黑体" panose="02010609060101010101" pitchFamily="49" charset="-122"/>
                <a:ea typeface="黑体" panose="02010609060101010101" pitchFamily="49" charset="-122"/>
              </a:rPr>
              <a:t>数</a:t>
            </a:r>
            <a:endParaRPr lang="zh-CN" altLang="en-US" sz="2800" dirty="0">
              <a:solidFill>
                <a:prstClr val="black"/>
              </a:solidFill>
              <a:latin typeface="黑体" panose="02010609060101010101" pitchFamily="49" charset="-122"/>
              <a:ea typeface="黑体" panose="02010609060101010101" pitchFamily="49" charset="-122"/>
            </a:endParaRPr>
          </a:p>
        </p:txBody>
      </p:sp>
      <p:graphicFrame>
        <p:nvGraphicFramePr>
          <p:cNvPr id="7171" name="Object 3"/>
          <p:cNvGraphicFramePr>
            <a:graphicFrameLocks noChangeAspect="1"/>
          </p:cNvGraphicFramePr>
          <p:nvPr/>
        </p:nvGraphicFramePr>
        <p:xfrm>
          <a:off x="5367338" y="3271838"/>
          <a:ext cx="1227137" cy="471487"/>
        </p:xfrm>
        <a:graphic>
          <a:graphicData uri="http://schemas.openxmlformats.org/presentationml/2006/ole">
            <p:oleObj spid="_x0000_s7171" name="Equation" r:id="rId4" imgW="660240" imgH="190440" progId="">
              <p:embed/>
            </p:oleObj>
          </a:graphicData>
        </a:graphic>
      </p:graphicFrame>
      <p:cxnSp>
        <p:nvCxnSpPr>
          <p:cNvPr id="8" name="直接箭头连接符 7"/>
          <p:cNvCxnSpPr/>
          <p:nvPr/>
        </p:nvCxnSpPr>
        <p:spPr>
          <a:xfrm flipH="1">
            <a:off x="2752725" y="2324100"/>
            <a:ext cx="676275" cy="850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直接箭头连接符 8"/>
          <p:cNvCxnSpPr/>
          <p:nvPr/>
        </p:nvCxnSpPr>
        <p:spPr>
          <a:xfrm>
            <a:off x="5229225" y="2311400"/>
            <a:ext cx="609600" cy="9271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7177" name="Picture 2"/>
          <p:cNvPicPr>
            <a:picLocks noChangeAspect="1" noChangeArrowheads="1"/>
          </p:cNvPicPr>
          <p:nvPr/>
        </p:nvPicPr>
        <p:blipFill>
          <a:blip r:embed="rId5"/>
          <a:srcRect/>
          <a:stretch>
            <a:fillRect/>
          </a:stretch>
        </p:blipFill>
        <p:spPr bwMode="auto">
          <a:xfrm>
            <a:off x="1611313" y="2998788"/>
            <a:ext cx="1120775" cy="1190625"/>
          </a:xfrm>
          <a:prstGeom prst="rect">
            <a:avLst/>
          </a:prstGeom>
          <a:noFill/>
          <a:ln w="9525">
            <a:noFill/>
            <a:miter lim="800000"/>
            <a:headEnd/>
            <a:tailEnd/>
          </a:ln>
        </p:spPr>
      </p:pic>
      <p:sp>
        <p:nvSpPr>
          <p:cNvPr id="7178" name="TextBox 11"/>
          <p:cNvSpPr txBox="1">
            <a:spLocks noChangeArrowheads="1"/>
          </p:cNvSpPr>
          <p:nvPr/>
        </p:nvSpPr>
        <p:spPr bwMode="auto">
          <a:xfrm>
            <a:off x="4857750" y="3848100"/>
            <a:ext cx="2962275" cy="830263"/>
          </a:xfrm>
          <a:prstGeom prst="rect">
            <a:avLst/>
          </a:prstGeom>
          <a:noFill/>
          <a:ln w="9525">
            <a:noFill/>
            <a:miter lim="800000"/>
            <a:headEnd/>
            <a:tailEnd/>
          </a:ln>
        </p:spPr>
        <p:txBody>
          <a:bodyPr>
            <a:spAutoFit/>
          </a:bodyPr>
          <a:lstStyle/>
          <a:p>
            <a:r>
              <a:rPr lang="zh-CN" altLang="en-US" sz="2400" b="1">
                <a:solidFill>
                  <a:srgbClr val="000000"/>
                </a:solidFill>
                <a:latin typeface="Calibri" pitchFamily="34" charset="0"/>
              </a:rPr>
              <a:t>关联到“方程的曲线”概念</a:t>
            </a:r>
          </a:p>
        </p:txBody>
      </p:sp>
      <p:cxnSp>
        <p:nvCxnSpPr>
          <p:cNvPr id="14" name="直接箭头连接符 13"/>
          <p:cNvCxnSpPr/>
          <p:nvPr/>
        </p:nvCxnSpPr>
        <p:spPr>
          <a:xfrm flipH="1">
            <a:off x="5181600" y="4318000"/>
            <a:ext cx="257175" cy="444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直接箭头连接符 15"/>
          <p:cNvCxnSpPr/>
          <p:nvPr/>
        </p:nvCxnSpPr>
        <p:spPr>
          <a:xfrm>
            <a:off x="6791325" y="4279900"/>
            <a:ext cx="333375" cy="431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181" name="TextBox 19"/>
          <p:cNvSpPr txBox="1">
            <a:spLocks noChangeArrowheads="1"/>
          </p:cNvSpPr>
          <p:nvPr/>
        </p:nvSpPr>
        <p:spPr bwMode="auto">
          <a:xfrm>
            <a:off x="4400550" y="4876800"/>
            <a:ext cx="1095375" cy="830263"/>
          </a:xfrm>
          <a:prstGeom prst="rect">
            <a:avLst/>
          </a:prstGeom>
          <a:noFill/>
          <a:ln w="9525">
            <a:noFill/>
            <a:miter lim="800000"/>
            <a:headEnd/>
            <a:tailEnd/>
          </a:ln>
        </p:spPr>
        <p:txBody>
          <a:bodyPr>
            <a:spAutoFit/>
          </a:bodyPr>
          <a:lstStyle/>
          <a:p>
            <a:r>
              <a:rPr lang="zh-CN" altLang="en-US" sz="2400" b="1">
                <a:solidFill>
                  <a:srgbClr val="000000"/>
                </a:solidFill>
                <a:latin typeface="Calibri" pitchFamily="34" charset="0"/>
              </a:rPr>
              <a:t>描点感知</a:t>
            </a:r>
          </a:p>
        </p:txBody>
      </p:sp>
      <p:sp>
        <p:nvSpPr>
          <p:cNvPr id="7182" name="TextBox 20"/>
          <p:cNvSpPr txBox="1">
            <a:spLocks noChangeArrowheads="1"/>
          </p:cNvSpPr>
          <p:nvPr/>
        </p:nvSpPr>
        <p:spPr bwMode="auto">
          <a:xfrm>
            <a:off x="6686550" y="4826000"/>
            <a:ext cx="1619250" cy="1262063"/>
          </a:xfrm>
          <a:prstGeom prst="rect">
            <a:avLst/>
          </a:prstGeom>
          <a:noFill/>
          <a:ln w="9525">
            <a:noFill/>
            <a:miter lim="800000"/>
            <a:headEnd/>
            <a:tailEnd/>
          </a:ln>
        </p:spPr>
        <p:txBody>
          <a:bodyPr>
            <a:spAutoFit/>
          </a:bodyPr>
          <a:lstStyle/>
          <a:p>
            <a:r>
              <a:rPr lang="zh-CN" altLang="en-US" sz="2400" b="1">
                <a:solidFill>
                  <a:srgbClr val="000000"/>
                </a:solidFill>
                <a:latin typeface="Calibri" pitchFamily="34" charset="0"/>
              </a:rPr>
              <a:t>关联已知曲线</a:t>
            </a:r>
            <a:endParaRPr lang="en-US" altLang="zh-CN" sz="2400" b="1">
              <a:solidFill>
                <a:srgbClr val="000000"/>
              </a:solidFill>
              <a:latin typeface="Calibri" pitchFamily="34" charset="0"/>
            </a:endParaRPr>
          </a:p>
          <a:p>
            <a:pPr algn="ctr"/>
            <a:r>
              <a:rPr lang="en-US" altLang="zh-CN" sz="2800" b="1" i="1">
                <a:solidFill>
                  <a:srgbClr val="000000"/>
                </a:solidFill>
                <a:latin typeface="Times New Roman" pitchFamily="18" charset="0"/>
                <a:cs typeface="Times New Roman" pitchFamily="18" charset="0"/>
              </a:rPr>
              <a:t>x</a:t>
            </a:r>
            <a:r>
              <a:rPr lang="en-US" altLang="zh-CN" sz="2800" b="1">
                <a:solidFill>
                  <a:srgbClr val="000000"/>
                </a:solidFill>
                <a:latin typeface="Times New Roman" pitchFamily="18" charset="0"/>
                <a:cs typeface="Times New Roman" pitchFamily="18" charset="0"/>
              </a:rPr>
              <a:t>+</a:t>
            </a:r>
            <a:r>
              <a:rPr lang="en-US" altLang="zh-CN" sz="2800" b="1" i="1">
                <a:solidFill>
                  <a:srgbClr val="000000"/>
                </a:solidFill>
                <a:latin typeface="Times New Roman" pitchFamily="18" charset="0"/>
                <a:cs typeface="Times New Roman" pitchFamily="18" charset="0"/>
              </a:rPr>
              <a:t>y</a:t>
            </a:r>
            <a:r>
              <a:rPr lang="en-US" altLang="zh-CN" sz="2800" b="1">
                <a:solidFill>
                  <a:srgbClr val="000000"/>
                </a:solidFill>
                <a:latin typeface="Times New Roman" pitchFamily="18" charset="0"/>
                <a:cs typeface="Times New Roman" pitchFamily="18" charset="0"/>
              </a:rPr>
              <a:t>=1</a:t>
            </a:r>
            <a:endParaRPr lang="zh-CN" altLang="en-US" sz="2800" b="1">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p:cNvPicPr>
            <a:picLocks noChangeAspect="1" noChangeArrowheads="1"/>
          </p:cNvPicPr>
          <p:nvPr/>
        </p:nvPicPr>
        <p:blipFill>
          <a:blip r:embed="rId2"/>
          <a:srcRect r="378" b="28641"/>
          <a:stretch>
            <a:fillRect/>
          </a:stretch>
        </p:blipFill>
        <p:spPr bwMode="auto">
          <a:xfrm>
            <a:off x="993775" y="1327150"/>
            <a:ext cx="3475038" cy="4578350"/>
          </a:xfrm>
          <a:prstGeom prst="rect">
            <a:avLst/>
          </a:prstGeom>
          <a:noFill/>
          <a:ln w="9525">
            <a:solidFill>
              <a:schemeClr val="tx1"/>
            </a:solidFill>
            <a:miter lim="800000"/>
            <a:headEnd/>
            <a:tailEnd/>
          </a:ln>
        </p:spPr>
      </p:pic>
      <p:pic>
        <p:nvPicPr>
          <p:cNvPr id="93186" name="Picture 2"/>
          <p:cNvPicPr>
            <a:picLocks noChangeAspect="1" noChangeArrowheads="1"/>
          </p:cNvPicPr>
          <p:nvPr/>
        </p:nvPicPr>
        <p:blipFill>
          <a:blip r:embed="rId2"/>
          <a:srcRect l="10062" t="69716" r="21918" b="1247"/>
          <a:stretch>
            <a:fillRect/>
          </a:stretch>
        </p:blipFill>
        <p:spPr bwMode="auto">
          <a:xfrm>
            <a:off x="4543425" y="1435100"/>
            <a:ext cx="3946525" cy="3098800"/>
          </a:xfrm>
          <a:prstGeom prst="rect">
            <a:avLst/>
          </a:prstGeom>
          <a:noFill/>
          <a:ln w="9525">
            <a:solidFill>
              <a:schemeClr val="tx1"/>
            </a:solidFill>
            <a:miter lim="800000"/>
            <a:headEnd/>
            <a:tailEnd/>
          </a:ln>
        </p:spPr>
      </p:pic>
      <p:sp>
        <p:nvSpPr>
          <p:cNvPr id="93187" name="TextBox 3"/>
          <p:cNvSpPr txBox="1">
            <a:spLocks noChangeArrowheads="1"/>
          </p:cNvSpPr>
          <p:nvPr/>
        </p:nvSpPr>
        <p:spPr bwMode="auto">
          <a:xfrm>
            <a:off x="438150" y="635000"/>
            <a:ext cx="8229600" cy="646113"/>
          </a:xfrm>
          <a:prstGeom prst="rect">
            <a:avLst/>
          </a:prstGeom>
          <a:noFill/>
          <a:ln w="9525">
            <a:noFill/>
            <a:miter lim="800000"/>
            <a:headEnd/>
            <a:tailEnd/>
          </a:ln>
        </p:spPr>
        <p:txBody>
          <a:bodyPr>
            <a:spAutoFit/>
          </a:bodyPr>
          <a:lstStyle/>
          <a:p>
            <a:pPr algn="ctr"/>
            <a:r>
              <a:rPr lang="zh-CN" altLang="en-US" sz="3600">
                <a:solidFill>
                  <a:srgbClr val="000000"/>
                </a:solidFill>
                <a:latin typeface="华文新魏"/>
                <a:ea typeface="华文新魏"/>
                <a:cs typeface="华文新魏"/>
              </a:rPr>
              <a:t>以特例验证代替推理论证</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a:xfrm>
            <a:off x="500063" y="214313"/>
            <a:ext cx="8286750" cy="857250"/>
          </a:xfrm>
        </p:spPr>
        <p:txBody>
          <a:bodyPr/>
          <a:lstStyle/>
          <a:p>
            <a:r>
              <a:rPr lang="zh-CN" altLang="en-US" b="1" smtClean="0"/>
              <a:t> 建议</a:t>
            </a:r>
            <a:r>
              <a:rPr lang="en-US" altLang="zh-CN" b="1" smtClean="0"/>
              <a:t> </a:t>
            </a:r>
            <a:endParaRPr lang="zh-CN" altLang="en-US" sz="2200" smtClean="0"/>
          </a:p>
        </p:txBody>
      </p:sp>
      <p:sp>
        <p:nvSpPr>
          <p:cNvPr id="20482" name="内容占位符 3"/>
          <p:cNvSpPr>
            <a:spLocks noGrp="1"/>
          </p:cNvSpPr>
          <p:nvPr>
            <p:ph idx="1"/>
          </p:nvPr>
        </p:nvSpPr>
        <p:spPr>
          <a:xfrm>
            <a:off x="457200" y="1214438"/>
            <a:ext cx="8401050" cy="4511675"/>
          </a:xfrm>
        </p:spPr>
        <p:txBody>
          <a:bodyPr>
            <a:spAutoFit/>
          </a:bodyPr>
          <a:lstStyle/>
          <a:p>
            <a:r>
              <a:rPr lang="zh-CN" altLang="en-US" sz="2800" b="1" smtClean="0"/>
              <a:t>“</a:t>
            </a:r>
            <a:r>
              <a:rPr lang="en-US" altLang="zh-CN" sz="2800" b="1" smtClean="0"/>
              <a:t>What  is  the  key  in math  and  math  education ?”</a:t>
            </a:r>
          </a:p>
          <a:p>
            <a:r>
              <a:rPr lang="en-US" altLang="zh-CN" sz="2800" b="1" smtClean="0"/>
              <a:t>   </a:t>
            </a:r>
            <a:r>
              <a:rPr lang="zh-CN" altLang="en-US" sz="2800" b="1" smtClean="0"/>
              <a:t>在数学和数学教育中，什么是关键？</a:t>
            </a:r>
            <a:endParaRPr lang="en-US" altLang="zh-CN" sz="2800" b="1" smtClean="0"/>
          </a:p>
          <a:p>
            <a:r>
              <a:rPr lang="en-US" altLang="zh-CN" b="1" smtClean="0"/>
              <a:t>                                      </a:t>
            </a:r>
            <a:r>
              <a:rPr lang="en-US" altLang="zh-CN" sz="2000" b="1" smtClean="0"/>
              <a:t>——</a:t>
            </a:r>
            <a:r>
              <a:rPr lang="zh-CN" altLang="en-US" sz="2000" b="1" smtClean="0"/>
              <a:t>数学教育一次大讨论</a:t>
            </a:r>
            <a:endParaRPr lang="en-US" altLang="zh-CN" sz="2000" b="1" smtClean="0"/>
          </a:p>
          <a:p>
            <a:r>
              <a:rPr lang="en-US" altLang="zh-CN" b="1" smtClean="0"/>
              <a:t>    </a:t>
            </a:r>
            <a:r>
              <a:rPr lang="zh-CN" altLang="en-US" sz="2000" b="1" smtClean="0"/>
              <a:t>定义、概念，定理、结论，例题、习题，等等</a:t>
            </a:r>
            <a:endParaRPr lang="en-US" altLang="zh-CN" sz="2000" b="1" smtClean="0"/>
          </a:p>
          <a:p>
            <a:r>
              <a:rPr lang="en-US" altLang="zh-CN" b="1" smtClean="0"/>
              <a:t>    </a:t>
            </a:r>
            <a:r>
              <a:rPr lang="en-US" altLang="zh-CN" sz="2800" b="1" smtClean="0"/>
              <a:t>The problem  is  the  key.</a:t>
            </a:r>
          </a:p>
          <a:p>
            <a:r>
              <a:rPr lang="en-US" altLang="zh-CN" sz="2800" b="1" smtClean="0"/>
              <a:t>    </a:t>
            </a:r>
            <a:r>
              <a:rPr lang="zh-CN" altLang="en-US" sz="2800" b="1" smtClean="0"/>
              <a:t>问题是数学灵魂</a:t>
            </a:r>
            <a:r>
              <a:rPr lang="en-US" altLang="zh-CN" sz="2800" b="1" smtClean="0"/>
              <a:t>——P.  Harmous</a:t>
            </a:r>
          </a:p>
          <a:p>
            <a:endParaRPr lang="en-US" altLang="zh-CN" b="1" smtClean="0"/>
          </a:p>
          <a:p>
            <a:r>
              <a:rPr lang="en-US" altLang="zh-CN" b="1" smtClean="0"/>
              <a:t>  </a:t>
            </a:r>
            <a:r>
              <a:rPr lang="zh-CN" altLang="en-US" sz="2800" b="1" smtClean="0"/>
              <a:t>不断地发现、提出问题，不断地分析、解决问题</a:t>
            </a:r>
            <a:endParaRPr lang="en-US" altLang="zh-CN" sz="2800" b="1"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2"/>
          <a:srcRect r="33437" b="46851"/>
          <a:stretch>
            <a:fillRect/>
          </a:stretch>
        </p:blipFill>
        <p:spPr bwMode="auto">
          <a:xfrm>
            <a:off x="557213" y="1470025"/>
            <a:ext cx="4146550" cy="3990975"/>
          </a:xfrm>
          <a:prstGeom prst="rect">
            <a:avLst/>
          </a:prstGeom>
          <a:noFill/>
          <a:ln w="9525">
            <a:solidFill>
              <a:schemeClr val="tx1"/>
            </a:solidFill>
            <a:miter lim="800000"/>
            <a:headEnd/>
            <a:tailEnd/>
          </a:ln>
        </p:spPr>
      </p:pic>
      <p:pic>
        <p:nvPicPr>
          <p:cNvPr id="94210" name="Picture 2"/>
          <p:cNvPicPr>
            <a:picLocks noChangeAspect="1" noChangeArrowheads="1"/>
          </p:cNvPicPr>
          <p:nvPr/>
        </p:nvPicPr>
        <p:blipFill>
          <a:blip r:embed="rId2"/>
          <a:srcRect l="9657" t="52696" r="22153" b="-372"/>
          <a:stretch>
            <a:fillRect/>
          </a:stretch>
        </p:blipFill>
        <p:spPr bwMode="auto">
          <a:xfrm>
            <a:off x="4762500" y="1562100"/>
            <a:ext cx="3857625" cy="3251200"/>
          </a:xfrm>
          <a:prstGeom prst="rect">
            <a:avLst/>
          </a:prstGeom>
          <a:noFill/>
          <a:ln w="9525">
            <a:solidFill>
              <a:schemeClr val="tx1"/>
            </a:solidFill>
            <a:miter lim="800000"/>
            <a:headEnd/>
            <a:tailEnd/>
          </a:ln>
        </p:spPr>
      </p:pic>
      <p:sp>
        <p:nvSpPr>
          <p:cNvPr id="94211" name="TextBox 3"/>
          <p:cNvSpPr txBox="1">
            <a:spLocks noChangeArrowheads="1"/>
          </p:cNvSpPr>
          <p:nvPr/>
        </p:nvSpPr>
        <p:spPr bwMode="auto">
          <a:xfrm>
            <a:off x="438150" y="635000"/>
            <a:ext cx="8229600" cy="1200150"/>
          </a:xfrm>
          <a:prstGeom prst="rect">
            <a:avLst/>
          </a:prstGeom>
          <a:noFill/>
          <a:ln w="9525">
            <a:noFill/>
            <a:miter lim="800000"/>
            <a:headEnd/>
            <a:tailEnd/>
          </a:ln>
        </p:spPr>
        <p:txBody>
          <a:bodyPr>
            <a:spAutoFit/>
          </a:bodyPr>
          <a:lstStyle/>
          <a:p>
            <a:pPr algn="ctr"/>
            <a:r>
              <a:rPr lang="zh-CN" altLang="en-US" sz="3600">
                <a:solidFill>
                  <a:srgbClr val="000000"/>
                </a:solidFill>
                <a:latin typeface="华文新魏"/>
                <a:ea typeface="华文新魏"/>
                <a:cs typeface="华文新魏"/>
              </a:rPr>
              <a:t>没学“绝对值不等式”情境下学生的分情况讨论证明</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p:cNvPicPr>
            <a:picLocks noChangeAspect="1" noChangeArrowheads="1"/>
          </p:cNvPicPr>
          <p:nvPr/>
        </p:nvPicPr>
        <p:blipFill>
          <a:blip r:embed="rId2"/>
          <a:srcRect r="626" b="23650"/>
          <a:stretch>
            <a:fillRect/>
          </a:stretch>
        </p:blipFill>
        <p:spPr bwMode="auto">
          <a:xfrm>
            <a:off x="663575" y="1228725"/>
            <a:ext cx="4041775" cy="4003675"/>
          </a:xfrm>
          <a:prstGeom prst="rect">
            <a:avLst/>
          </a:prstGeom>
          <a:noFill/>
          <a:ln w="9525">
            <a:solidFill>
              <a:schemeClr val="tx1"/>
            </a:solidFill>
            <a:miter lim="800000"/>
            <a:headEnd/>
            <a:tailEnd/>
          </a:ln>
        </p:spPr>
      </p:pic>
      <p:pic>
        <p:nvPicPr>
          <p:cNvPr id="95234" name="Picture 3"/>
          <p:cNvPicPr>
            <a:picLocks noChangeAspect="1" noChangeArrowheads="1"/>
          </p:cNvPicPr>
          <p:nvPr/>
        </p:nvPicPr>
        <p:blipFill>
          <a:blip r:embed="rId3"/>
          <a:srcRect t="13060" r="1033"/>
          <a:stretch>
            <a:fillRect/>
          </a:stretch>
        </p:blipFill>
        <p:spPr bwMode="auto">
          <a:xfrm>
            <a:off x="4702175" y="1257300"/>
            <a:ext cx="3878263" cy="4749800"/>
          </a:xfrm>
          <a:prstGeom prst="rect">
            <a:avLst/>
          </a:prstGeom>
          <a:noFill/>
          <a:ln w="9525">
            <a:solidFill>
              <a:schemeClr val="tx1"/>
            </a:solidFill>
            <a:miter lim="800000"/>
            <a:headEnd/>
            <a:tailEnd/>
          </a:ln>
        </p:spPr>
      </p:pic>
      <p:sp>
        <p:nvSpPr>
          <p:cNvPr id="2" name="TextBox 1"/>
          <p:cNvSpPr txBox="1">
            <a:spLocks noChangeArrowheads="1"/>
          </p:cNvSpPr>
          <p:nvPr/>
        </p:nvSpPr>
        <p:spPr bwMode="auto">
          <a:xfrm>
            <a:off x="685800" y="5321300"/>
            <a:ext cx="3667125" cy="1570038"/>
          </a:xfrm>
          <a:prstGeom prst="rect">
            <a:avLst/>
          </a:prstGeom>
          <a:noFill/>
          <a:ln w="9525">
            <a:noFill/>
            <a:miter lim="800000"/>
            <a:headEnd/>
            <a:tailEnd/>
          </a:ln>
        </p:spPr>
        <p:txBody>
          <a:bodyPr>
            <a:spAutoFit/>
          </a:bodyPr>
          <a:lstStyle/>
          <a:p>
            <a:r>
              <a:rPr lang="zh-CN" altLang="en-US" sz="3200" b="1">
                <a:solidFill>
                  <a:srgbClr val="FF0000"/>
                </a:solidFill>
                <a:latin typeface="华文新魏"/>
                <a:ea typeface="华文新魏"/>
                <a:cs typeface="华文新魏"/>
              </a:rPr>
              <a:t>如果要求简化证明过程，主要体现的是哪个素养？</a:t>
            </a:r>
          </a:p>
        </p:txBody>
      </p:sp>
      <p:sp>
        <p:nvSpPr>
          <p:cNvPr id="95236" name="TextBox 4"/>
          <p:cNvSpPr txBox="1">
            <a:spLocks noChangeArrowheads="1"/>
          </p:cNvSpPr>
          <p:nvPr/>
        </p:nvSpPr>
        <p:spPr bwMode="auto">
          <a:xfrm>
            <a:off x="438150" y="82550"/>
            <a:ext cx="8229600" cy="1200150"/>
          </a:xfrm>
          <a:prstGeom prst="rect">
            <a:avLst/>
          </a:prstGeom>
          <a:noFill/>
          <a:ln w="9525">
            <a:noFill/>
            <a:miter lim="800000"/>
            <a:headEnd/>
            <a:tailEnd/>
          </a:ln>
        </p:spPr>
        <p:txBody>
          <a:bodyPr>
            <a:spAutoFit/>
          </a:bodyPr>
          <a:lstStyle/>
          <a:p>
            <a:pPr algn="ctr"/>
            <a:r>
              <a:rPr lang="zh-CN" altLang="en-US" sz="3600">
                <a:solidFill>
                  <a:srgbClr val="000000"/>
                </a:solidFill>
                <a:latin typeface="华文新魏"/>
                <a:ea typeface="华文新魏"/>
                <a:cs typeface="华文新魏"/>
              </a:rPr>
              <a:t>没学“绝对值不等式”情境下学生的分情况讨论证明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2"/>
          <a:srcRect r="15730" b="50189"/>
          <a:stretch>
            <a:fillRect/>
          </a:stretch>
        </p:blipFill>
        <p:spPr bwMode="auto">
          <a:xfrm>
            <a:off x="730250" y="1293813"/>
            <a:ext cx="3703638" cy="4611687"/>
          </a:xfrm>
          <a:prstGeom prst="rect">
            <a:avLst/>
          </a:prstGeom>
          <a:noFill/>
          <a:ln w="9525">
            <a:solidFill>
              <a:schemeClr val="tx1"/>
            </a:solidFill>
            <a:miter lim="800000"/>
            <a:headEnd/>
            <a:tailEnd/>
          </a:ln>
        </p:spPr>
      </p:pic>
      <p:pic>
        <p:nvPicPr>
          <p:cNvPr id="96258" name="Picture 2"/>
          <p:cNvPicPr>
            <a:picLocks noChangeAspect="1" noChangeArrowheads="1"/>
          </p:cNvPicPr>
          <p:nvPr/>
        </p:nvPicPr>
        <p:blipFill>
          <a:blip r:embed="rId2"/>
          <a:srcRect l="12939" t="49117" r="12073" b="1102"/>
          <a:stretch>
            <a:fillRect/>
          </a:stretch>
        </p:blipFill>
        <p:spPr bwMode="auto">
          <a:xfrm>
            <a:off x="4562475" y="1244600"/>
            <a:ext cx="3314700" cy="4635500"/>
          </a:xfrm>
          <a:prstGeom prst="rect">
            <a:avLst/>
          </a:prstGeom>
          <a:noFill/>
          <a:ln w="9525">
            <a:solidFill>
              <a:schemeClr val="tx1"/>
            </a:solidFill>
            <a:miter lim="800000"/>
            <a:headEnd/>
            <a:tailEnd/>
          </a:ln>
        </p:spPr>
      </p:pic>
      <p:sp>
        <p:nvSpPr>
          <p:cNvPr id="96259" name="TextBox 3"/>
          <p:cNvSpPr txBox="1">
            <a:spLocks noChangeArrowheads="1"/>
          </p:cNvSpPr>
          <p:nvPr/>
        </p:nvSpPr>
        <p:spPr bwMode="auto">
          <a:xfrm>
            <a:off x="438150" y="635000"/>
            <a:ext cx="8229600" cy="646113"/>
          </a:xfrm>
          <a:prstGeom prst="rect">
            <a:avLst/>
          </a:prstGeom>
          <a:noFill/>
          <a:ln w="9525">
            <a:noFill/>
            <a:miter lim="800000"/>
            <a:headEnd/>
            <a:tailEnd/>
          </a:ln>
        </p:spPr>
        <p:txBody>
          <a:bodyPr>
            <a:spAutoFit/>
          </a:bodyPr>
          <a:lstStyle/>
          <a:p>
            <a:pPr algn="ctr"/>
            <a:r>
              <a:rPr lang="zh-CN" altLang="en-US" sz="3600">
                <a:solidFill>
                  <a:srgbClr val="000000"/>
                </a:solidFill>
                <a:latin typeface="华文新魏"/>
                <a:ea typeface="华文新魏"/>
                <a:cs typeface="华文新魏"/>
              </a:rPr>
              <a:t>建立在直观想象下的证明</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2"/>
          <a:srcRect/>
          <a:stretch>
            <a:fillRect/>
          </a:stretch>
        </p:blipFill>
        <p:spPr bwMode="auto">
          <a:xfrm>
            <a:off x="2733675" y="1319213"/>
            <a:ext cx="3584575" cy="4954587"/>
          </a:xfrm>
          <a:prstGeom prst="rect">
            <a:avLst/>
          </a:prstGeom>
          <a:noFill/>
          <a:ln w="9525">
            <a:solidFill>
              <a:schemeClr val="tx1"/>
            </a:solidFill>
            <a:miter lim="800000"/>
            <a:headEnd/>
            <a:tailEnd/>
          </a:ln>
        </p:spPr>
      </p:pic>
      <p:sp>
        <p:nvSpPr>
          <p:cNvPr id="97282" name="TextBox 2"/>
          <p:cNvSpPr txBox="1">
            <a:spLocks noChangeArrowheads="1"/>
          </p:cNvSpPr>
          <p:nvPr/>
        </p:nvSpPr>
        <p:spPr bwMode="auto">
          <a:xfrm>
            <a:off x="438150" y="635000"/>
            <a:ext cx="8229600" cy="646113"/>
          </a:xfrm>
          <a:prstGeom prst="rect">
            <a:avLst/>
          </a:prstGeom>
          <a:noFill/>
          <a:ln w="9525">
            <a:noFill/>
            <a:miter lim="800000"/>
            <a:headEnd/>
            <a:tailEnd/>
          </a:ln>
        </p:spPr>
        <p:txBody>
          <a:bodyPr>
            <a:spAutoFit/>
          </a:bodyPr>
          <a:lstStyle/>
          <a:p>
            <a:pPr algn="ctr"/>
            <a:r>
              <a:rPr lang="zh-CN" altLang="en-US" sz="3600">
                <a:solidFill>
                  <a:srgbClr val="000000"/>
                </a:solidFill>
                <a:latin typeface="华文新魏"/>
                <a:ea typeface="华文新魏"/>
                <a:cs typeface="华文新魏"/>
              </a:rPr>
              <a:t>去绝对值分段考虑</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p:cNvPicPr>
            <a:picLocks noChangeAspect="1" noChangeArrowheads="1"/>
          </p:cNvPicPr>
          <p:nvPr/>
        </p:nvPicPr>
        <p:blipFill>
          <a:blip r:embed="rId2"/>
          <a:srcRect/>
          <a:stretch>
            <a:fillRect/>
          </a:stretch>
        </p:blipFill>
        <p:spPr bwMode="auto">
          <a:xfrm>
            <a:off x="814388" y="1308100"/>
            <a:ext cx="3309937" cy="4078288"/>
          </a:xfrm>
          <a:prstGeom prst="rect">
            <a:avLst/>
          </a:prstGeom>
          <a:noFill/>
          <a:ln w="9525">
            <a:solidFill>
              <a:schemeClr val="tx1"/>
            </a:solidFill>
            <a:miter lim="800000"/>
            <a:headEnd/>
            <a:tailEnd/>
          </a:ln>
        </p:spPr>
      </p:pic>
      <p:pic>
        <p:nvPicPr>
          <p:cNvPr id="98306" name="Picture 3"/>
          <p:cNvPicPr>
            <a:picLocks noChangeAspect="1" noChangeArrowheads="1"/>
          </p:cNvPicPr>
          <p:nvPr/>
        </p:nvPicPr>
        <p:blipFill>
          <a:blip r:embed="rId3"/>
          <a:srcRect/>
          <a:stretch>
            <a:fillRect/>
          </a:stretch>
        </p:blipFill>
        <p:spPr bwMode="auto">
          <a:xfrm>
            <a:off x="4351338" y="1270000"/>
            <a:ext cx="3792537" cy="5222875"/>
          </a:xfrm>
          <a:prstGeom prst="rect">
            <a:avLst/>
          </a:prstGeom>
          <a:noFill/>
          <a:ln w="9525">
            <a:solidFill>
              <a:schemeClr val="tx1"/>
            </a:solidFill>
            <a:miter lim="800000"/>
            <a:headEnd/>
            <a:tailEnd/>
          </a:ln>
        </p:spPr>
      </p:pic>
      <p:sp>
        <p:nvSpPr>
          <p:cNvPr id="98307" name="TextBox 3"/>
          <p:cNvSpPr txBox="1">
            <a:spLocks noChangeArrowheads="1"/>
          </p:cNvSpPr>
          <p:nvPr/>
        </p:nvSpPr>
        <p:spPr bwMode="auto">
          <a:xfrm>
            <a:off x="438150" y="635000"/>
            <a:ext cx="8229600" cy="646113"/>
          </a:xfrm>
          <a:prstGeom prst="rect">
            <a:avLst/>
          </a:prstGeom>
          <a:noFill/>
          <a:ln w="9525">
            <a:noFill/>
            <a:miter lim="800000"/>
            <a:headEnd/>
            <a:tailEnd/>
          </a:ln>
        </p:spPr>
        <p:txBody>
          <a:bodyPr>
            <a:spAutoFit/>
          </a:bodyPr>
          <a:lstStyle/>
          <a:p>
            <a:pPr algn="ctr"/>
            <a:r>
              <a:rPr lang="zh-CN" altLang="en-US" sz="3600">
                <a:solidFill>
                  <a:srgbClr val="000000"/>
                </a:solidFill>
                <a:latin typeface="华文新魏"/>
                <a:ea typeface="华文新魏"/>
                <a:cs typeface="华文新魏"/>
              </a:rPr>
              <a:t>去绝对值分段考虑</a:t>
            </a:r>
          </a:p>
        </p:txBody>
      </p:sp>
      <p:sp>
        <p:nvSpPr>
          <p:cNvPr id="5" name="TextBox 4"/>
          <p:cNvSpPr txBox="1">
            <a:spLocks noChangeArrowheads="1"/>
          </p:cNvSpPr>
          <p:nvPr/>
        </p:nvSpPr>
        <p:spPr bwMode="auto">
          <a:xfrm>
            <a:off x="685800" y="5321300"/>
            <a:ext cx="3667125" cy="1570038"/>
          </a:xfrm>
          <a:prstGeom prst="rect">
            <a:avLst/>
          </a:prstGeom>
          <a:noFill/>
          <a:ln w="9525">
            <a:noFill/>
            <a:miter lim="800000"/>
            <a:headEnd/>
            <a:tailEnd/>
          </a:ln>
        </p:spPr>
        <p:txBody>
          <a:bodyPr>
            <a:spAutoFit/>
          </a:bodyPr>
          <a:lstStyle/>
          <a:p>
            <a:r>
              <a:rPr lang="zh-CN" altLang="en-US" sz="3200" b="1">
                <a:solidFill>
                  <a:srgbClr val="FF0000"/>
                </a:solidFill>
                <a:latin typeface="华文新魏"/>
                <a:ea typeface="华文新魏"/>
                <a:cs typeface="华文新魏"/>
              </a:rPr>
              <a:t>如果要求简化求解过程，主要体现的是哪个素养？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图片 1"/>
          <p:cNvPicPr>
            <a:picLocks noChangeAspect="1" noChangeArrowheads="1"/>
          </p:cNvPicPr>
          <p:nvPr/>
        </p:nvPicPr>
        <p:blipFill>
          <a:blip r:embed="rId2"/>
          <a:srcRect l="26239" t="24686" r="46591" b="11678"/>
          <a:stretch>
            <a:fillRect/>
          </a:stretch>
        </p:blipFill>
        <p:spPr bwMode="auto">
          <a:xfrm>
            <a:off x="1360488" y="1304925"/>
            <a:ext cx="3030537" cy="4486275"/>
          </a:xfrm>
          <a:prstGeom prst="rect">
            <a:avLst/>
          </a:prstGeom>
          <a:noFill/>
          <a:ln w="9525">
            <a:solidFill>
              <a:schemeClr val="tx1"/>
            </a:solidFill>
            <a:miter lim="800000"/>
            <a:headEnd/>
            <a:tailEnd/>
          </a:ln>
        </p:spPr>
      </p:pic>
      <p:pic>
        <p:nvPicPr>
          <p:cNvPr id="99330" name="Picture 2"/>
          <p:cNvPicPr>
            <a:picLocks noChangeAspect="1" noChangeArrowheads="1"/>
          </p:cNvPicPr>
          <p:nvPr/>
        </p:nvPicPr>
        <p:blipFill>
          <a:blip r:embed="rId3"/>
          <a:srcRect/>
          <a:stretch>
            <a:fillRect/>
          </a:stretch>
        </p:blipFill>
        <p:spPr bwMode="auto">
          <a:xfrm>
            <a:off x="4591050" y="1293813"/>
            <a:ext cx="3709988" cy="4129087"/>
          </a:xfrm>
          <a:prstGeom prst="rect">
            <a:avLst/>
          </a:prstGeom>
          <a:noFill/>
          <a:ln w="9525">
            <a:solidFill>
              <a:schemeClr val="tx1"/>
            </a:solidFill>
            <a:miter lim="800000"/>
            <a:headEnd/>
            <a:tailEnd/>
          </a:ln>
        </p:spPr>
      </p:pic>
      <p:sp>
        <p:nvSpPr>
          <p:cNvPr id="99331" name="TextBox 4"/>
          <p:cNvSpPr txBox="1">
            <a:spLocks noChangeArrowheads="1"/>
          </p:cNvSpPr>
          <p:nvPr/>
        </p:nvSpPr>
        <p:spPr bwMode="auto">
          <a:xfrm>
            <a:off x="438150" y="635000"/>
            <a:ext cx="8229600" cy="646113"/>
          </a:xfrm>
          <a:prstGeom prst="rect">
            <a:avLst/>
          </a:prstGeom>
          <a:noFill/>
          <a:ln w="9525">
            <a:noFill/>
            <a:miter lim="800000"/>
            <a:headEnd/>
            <a:tailEnd/>
          </a:ln>
        </p:spPr>
        <p:txBody>
          <a:bodyPr>
            <a:spAutoFit/>
          </a:bodyPr>
          <a:lstStyle/>
          <a:p>
            <a:pPr algn="ctr"/>
            <a:r>
              <a:rPr lang="zh-CN" altLang="en-US" sz="3600">
                <a:solidFill>
                  <a:srgbClr val="000000"/>
                </a:solidFill>
                <a:latin typeface="华文新魏"/>
                <a:ea typeface="华文新魏"/>
                <a:cs typeface="华文新魏"/>
              </a:rPr>
              <a:t>对“方程的曲线”的概念理解有偏差</a:t>
            </a:r>
          </a:p>
        </p:txBody>
      </p:sp>
      <p:sp>
        <p:nvSpPr>
          <p:cNvPr id="3" name="矩形 2"/>
          <p:cNvSpPr/>
          <p:nvPr/>
        </p:nvSpPr>
        <p:spPr>
          <a:xfrm>
            <a:off x="2057400" y="2349500"/>
            <a:ext cx="1190625" cy="317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2590800" y="4622800"/>
            <a:ext cx="1190625" cy="317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2"/>
          <a:srcRect/>
          <a:stretch>
            <a:fillRect/>
          </a:stretch>
        </p:blipFill>
        <p:spPr bwMode="auto">
          <a:xfrm>
            <a:off x="4897438" y="1493838"/>
            <a:ext cx="3244850" cy="4589462"/>
          </a:xfrm>
          <a:prstGeom prst="rect">
            <a:avLst/>
          </a:prstGeom>
          <a:noFill/>
          <a:ln w="9525">
            <a:solidFill>
              <a:schemeClr val="tx1"/>
            </a:solidFill>
            <a:miter lim="800000"/>
            <a:headEnd/>
            <a:tailEnd/>
          </a:ln>
        </p:spPr>
      </p:pic>
      <p:pic>
        <p:nvPicPr>
          <p:cNvPr id="100354" name="Picture 3"/>
          <p:cNvPicPr>
            <a:picLocks noChangeAspect="1" noChangeArrowheads="1"/>
          </p:cNvPicPr>
          <p:nvPr/>
        </p:nvPicPr>
        <p:blipFill>
          <a:blip r:embed="rId3"/>
          <a:srcRect/>
          <a:stretch>
            <a:fillRect/>
          </a:stretch>
        </p:blipFill>
        <p:spPr bwMode="auto">
          <a:xfrm>
            <a:off x="815975" y="1506538"/>
            <a:ext cx="3975100" cy="4564062"/>
          </a:xfrm>
          <a:prstGeom prst="rect">
            <a:avLst/>
          </a:prstGeom>
          <a:noFill/>
          <a:ln w="9525">
            <a:solidFill>
              <a:schemeClr val="tx1"/>
            </a:solidFill>
            <a:miter lim="800000"/>
            <a:headEnd/>
            <a:tailEnd/>
          </a:ln>
        </p:spPr>
      </p:pic>
      <p:sp>
        <p:nvSpPr>
          <p:cNvPr id="100355" name="TextBox 3"/>
          <p:cNvSpPr txBox="1">
            <a:spLocks noChangeArrowheads="1"/>
          </p:cNvSpPr>
          <p:nvPr/>
        </p:nvSpPr>
        <p:spPr bwMode="auto">
          <a:xfrm>
            <a:off x="438150" y="635000"/>
            <a:ext cx="8229600" cy="646113"/>
          </a:xfrm>
          <a:prstGeom prst="rect">
            <a:avLst/>
          </a:prstGeom>
          <a:noFill/>
          <a:ln w="9525">
            <a:noFill/>
            <a:miter lim="800000"/>
            <a:headEnd/>
            <a:tailEnd/>
          </a:ln>
        </p:spPr>
        <p:txBody>
          <a:bodyPr>
            <a:spAutoFit/>
          </a:bodyPr>
          <a:lstStyle/>
          <a:p>
            <a:pPr algn="ctr"/>
            <a:r>
              <a:rPr lang="zh-CN" altLang="en-US" sz="3600">
                <a:solidFill>
                  <a:srgbClr val="000000"/>
                </a:solidFill>
                <a:latin typeface="华文新魏"/>
                <a:ea typeface="华文新魏"/>
                <a:cs typeface="华文新魏"/>
              </a:rPr>
              <a:t>误将“绝对值”与“平方数”等同</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p:cNvPicPr>
            <a:picLocks noChangeAspect="1" noChangeArrowheads="1"/>
          </p:cNvPicPr>
          <p:nvPr/>
        </p:nvPicPr>
        <p:blipFill>
          <a:blip r:embed="rId2"/>
          <a:srcRect/>
          <a:stretch>
            <a:fillRect/>
          </a:stretch>
        </p:blipFill>
        <p:spPr bwMode="auto">
          <a:xfrm>
            <a:off x="692150" y="1254125"/>
            <a:ext cx="4332288" cy="4702175"/>
          </a:xfrm>
          <a:prstGeom prst="rect">
            <a:avLst/>
          </a:prstGeom>
          <a:noFill/>
          <a:ln w="9525">
            <a:solidFill>
              <a:schemeClr val="tx1"/>
            </a:solidFill>
            <a:miter lim="800000"/>
            <a:headEnd/>
            <a:tailEnd/>
          </a:ln>
        </p:spPr>
      </p:pic>
      <p:sp>
        <p:nvSpPr>
          <p:cNvPr id="101378" name="TextBox 3"/>
          <p:cNvSpPr txBox="1">
            <a:spLocks noChangeArrowheads="1"/>
          </p:cNvSpPr>
          <p:nvPr/>
        </p:nvSpPr>
        <p:spPr bwMode="auto">
          <a:xfrm>
            <a:off x="438150" y="635000"/>
            <a:ext cx="8229600" cy="646113"/>
          </a:xfrm>
          <a:prstGeom prst="rect">
            <a:avLst/>
          </a:prstGeom>
          <a:noFill/>
          <a:ln w="9525">
            <a:noFill/>
            <a:miter lim="800000"/>
            <a:headEnd/>
            <a:tailEnd/>
          </a:ln>
        </p:spPr>
        <p:txBody>
          <a:bodyPr>
            <a:spAutoFit/>
          </a:bodyPr>
          <a:lstStyle/>
          <a:p>
            <a:pPr algn="ctr"/>
            <a:r>
              <a:rPr lang="zh-CN" altLang="en-US" sz="3600">
                <a:solidFill>
                  <a:srgbClr val="000000"/>
                </a:solidFill>
                <a:latin typeface="华文新魏"/>
                <a:ea typeface="华文新魏"/>
                <a:cs typeface="华文新魏"/>
              </a:rPr>
              <a:t>没能够理解本题中的“距离”意义</a:t>
            </a:r>
          </a:p>
        </p:txBody>
      </p:sp>
      <p:pic>
        <p:nvPicPr>
          <p:cNvPr id="101379" name="Picture 4"/>
          <p:cNvPicPr>
            <a:picLocks noChangeAspect="1" noChangeArrowheads="1"/>
          </p:cNvPicPr>
          <p:nvPr/>
        </p:nvPicPr>
        <p:blipFill>
          <a:blip r:embed="rId3"/>
          <a:srcRect/>
          <a:stretch>
            <a:fillRect/>
          </a:stretch>
        </p:blipFill>
        <p:spPr bwMode="auto">
          <a:xfrm>
            <a:off x="5102225" y="1276350"/>
            <a:ext cx="3484563" cy="37401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
          <p:cNvPicPr>
            <a:picLocks noChangeAspect="1" noChangeArrowheads="1"/>
          </p:cNvPicPr>
          <p:nvPr/>
        </p:nvPicPr>
        <p:blipFill>
          <a:blip r:embed="rId2"/>
          <a:srcRect/>
          <a:stretch>
            <a:fillRect/>
          </a:stretch>
        </p:blipFill>
        <p:spPr bwMode="auto">
          <a:xfrm>
            <a:off x="993775" y="1524000"/>
            <a:ext cx="3846513" cy="3390900"/>
          </a:xfrm>
          <a:prstGeom prst="rect">
            <a:avLst/>
          </a:prstGeom>
          <a:noFill/>
          <a:ln w="9525">
            <a:solidFill>
              <a:schemeClr val="tx1"/>
            </a:solidFill>
            <a:miter lim="800000"/>
            <a:headEnd/>
            <a:tailEnd/>
          </a:ln>
        </p:spPr>
      </p:pic>
      <p:sp>
        <p:nvSpPr>
          <p:cNvPr id="102402" name="TextBox 6"/>
          <p:cNvSpPr txBox="1">
            <a:spLocks noChangeArrowheads="1"/>
          </p:cNvSpPr>
          <p:nvPr/>
        </p:nvSpPr>
        <p:spPr bwMode="auto">
          <a:xfrm>
            <a:off x="438150" y="635000"/>
            <a:ext cx="8229600" cy="646113"/>
          </a:xfrm>
          <a:prstGeom prst="rect">
            <a:avLst/>
          </a:prstGeom>
          <a:noFill/>
          <a:ln w="9525">
            <a:noFill/>
            <a:miter lim="800000"/>
            <a:headEnd/>
            <a:tailEnd/>
          </a:ln>
        </p:spPr>
        <p:txBody>
          <a:bodyPr>
            <a:spAutoFit/>
          </a:bodyPr>
          <a:lstStyle/>
          <a:p>
            <a:pPr algn="ctr"/>
            <a:r>
              <a:rPr lang="zh-CN" altLang="en-US" sz="3600">
                <a:solidFill>
                  <a:srgbClr val="000000"/>
                </a:solidFill>
                <a:latin typeface="华文新魏"/>
                <a:ea typeface="华文新魏"/>
                <a:cs typeface="华文新魏"/>
              </a:rPr>
              <a:t>没能够理解本题中的“距离”意义</a:t>
            </a:r>
          </a:p>
        </p:txBody>
      </p:sp>
      <p:pic>
        <p:nvPicPr>
          <p:cNvPr id="102403" name="Picture 3"/>
          <p:cNvPicPr>
            <a:picLocks noChangeAspect="1" noChangeArrowheads="1"/>
          </p:cNvPicPr>
          <p:nvPr/>
        </p:nvPicPr>
        <p:blipFill>
          <a:blip r:embed="rId3"/>
          <a:srcRect/>
          <a:stretch>
            <a:fillRect/>
          </a:stretch>
        </p:blipFill>
        <p:spPr bwMode="auto">
          <a:xfrm>
            <a:off x="5099050" y="1435100"/>
            <a:ext cx="2559050" cy="48783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5"/>
          <p:cNvPicPr>
            <a:picLocks noChangeAspect="1" noChangeArrowheads="1"/>
          </p:cNvPicPr>
          <p:nvPr/>
        </p:nvPicPr>
        <p:blipFill>
          <a:blip r:embed="rId2"/>
          <a:srcRect/>
          <a:stretch>
            <a:fillRect/>
          </a:stretch>
        </p:blipFill>
        <p:spPr bwMode="auto">
          <a:xfrm>
            <a:off x="2451100" y="1706563"/>
            <a:ext cx="3441700" cy="3449637"/>
          </a:xfrm>
          <a:prstGeom prst="rect">
            <a:avLst/>
          </a:prstGeom>
          <a:noFill/>
          <a:ln w="9525">
            <a:solidFill>
              <a:schemeClr val="tx1"/>
            </a:solidFill>
            <a:miter lim="800000"/>
            <a:headEnd/>
            <a:tailEnd/>
          </a:ln>
        </p:spPr>
      </p:pic>
      <p:pic>
        <p:nvPicPr>
          <p:cNvPr id="103426" name="Picture 6"/>
          <p:cNvPicPr>
            <a:picLocks noChangeAspect="1" noChangeArrowheads="1"/>
          </p:cNvPicPr>
          <p:nvPr/>
        </p:nvPicPr>
        <p:blipFill>
          <a:blip r:embed="rId3"/>
          <a:srcRect/>
          <a:stretch>
            <a:fillRect/>
          </a:stretch>
        </p:blipFill>
        <p:spPr bwMode="auto">
          <a:xfrm>
            <a:off x="5967413" y="1693863"/>
            <a:ext cx="2681287" cy="3441700"/>
          </a:xfrm>
          <a:prstGeom prst="rect">
            <a:avLst/>
          </a:prstGeom>
          <a:noFill/>
          <a:ln w="9525">
            <a:solidFill>
              <a:schemeClr val="tx1"/>
            </a:solidFill>
            <a:miter lim="800000"/>
            <a:headEnd/>
            <a:tailEnd/>
          </a:ln>
        </p:spPr>
      </p:pic>
      <p:pic>
        <p:nvPicPr>
          <p:cNvPr id="103427" name="Picture 2"/>
          <p:cNvPicPr>
            <a:picLocks noChangeAspect="1" noChangeArrowheads="1"/>
          </p:cNvPicPr>
          <p:nvPr/>
        </p:nvPicPr>
        <p:blipFill>
          <a:blip r:embed="rId4"/>
          <a:srcRect r="30823" b="-159"/>
          <a:stretch>
            <a:fillRect/>
          </a:stretch>
        </p:blipFill>
        <p:spPr bwMode="auto">
          <a:xfrm>
            <a:off x="309563" y="1724025"/>
            <a:ext cx="2032000" cy="3267075"/>
          </a:xfrm>
          <a:prstGeom prst="rect">
            <a:avLst/>
          </a:prstGeom>
          <a:noFill/>
          <a:ln w="9525">
            <a:solidFill>
              <a:schemeClr val="tx1"/>
            </a:solidFill>
            <a:miter lim="800000"/>
            <a:headEnd/>
            <a:tailEnd/>
          </a:ln>
        </p:spPr>
      </p:pic>
      <p:sp>
        <p:nvSpPr>
          <p:cNvPr id="103428" name="TextBox 5"/>
          <p:cNvSpPr txBox="1">
            <a:spLocks noChangeArrowheads="1"/>
          </p:cNvSpPr>
          <p:nvPr/>
        </p:nvSpPr>
        <p:spPr bwMode="auto">
          <a:xfrm>
            <a:off x="438150" y="635000"/>
            <a:ext cx="8229600" cy="646113"/>
          </a:xfrm>
          <a:prstGeom prst="rect">
            <a:avLst/>
          </a:prstGeom>
          <a:noFill/>
          <a:ln w="9525">
            <a:noFill/>
            <a:miter lim="800000"/>
            <a:headEnd/>
            <a:tailEnd/>
          </a:ln>
        </p:spPr>
        <p:txBody>
          <a:bodyPr>
            <a:spAutoFit/>
          </a:bodyPr>
          <a:lstStyle/>
          <a:p>
            <a:pPr algn="ctr"/>
            <a:r>
              <a:rPr lang="zh-CN" altLang="en-US" sz="3600">
                <a:solidFill>
                  <a:srgbClr val="000000"/>
                </a:solidFill>
                <a:latin typeface="华文新魏"/>
                <a:ea typeface="华文新魏"/>
                <a:cs typeface="华文新魏"/>
              </a:rPr>
              <a:t>没能够理解本题中的“距离”意义</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a:xfrm>
            <a:off x="914400" y="500063"/>
            <a:ext cx="7772400" cy="917575"/>
          </a:xfrm>
        </p:spPr>
        <p:txBody>
          <a:bodyPr/>
          <a:lstStyle/>
          <a:p>
            <a:r>
              <a:rPr lang="zh-CN" altLang="en-US" sz="3600" b="1" smtClean="0"/>
              <a:t>课标研制面临问题</a:t>
            </a:r>
          </a:p>
        </p:txBody>
      </p:sp>
      <p:sp>
        <p:nvSpPr>
          <p:cNvPr id="21506" name="内容占位符 2"/>
          <p:cNvSpPr>
            <a:spLocks noGrp="1"/>
          </p:cNvSpPr>
          <p:nvPr>
            <p:ph sz="quarter" idx="1"/>
          </p:nvPr>
        </p:nvSpPr>
        <p:spPr/>
        <p:txBody>
          <a:bodyPr/>
          <a:lstStyle/>
          <a:p>
            <a:endParaRPr lang="en-US" altLang="zh-CN" sz="2400" b="1" smtClean="0"/>
          </a:p>
          <a:p>
            <a:r>
              <a:rPr lang="zh-CN" altLang="en-US" sz="2400" b="1" smtClean="0"/>
              <a:t>高中数学教育目标核心？</a:t>
            </a:r>
            <a:endParaRPr lang="en-US" altLang="zh-CN" sz="2400" b="1" smtClean="0"/>
          </a:p>
          <a:p>
            <a:r>
              <a:rPr lang="zh-CN" altLang="en-US" sz="2400" b="1" smtClean="0"/>
              <a:t>必修、选修一内容容量过大</a:t>
            </a:r>
            <a:endParaRPr lang="en-US" altLang="zh-CN" sz="2400" b="1" smtClean="0"/>
          </a:p>
          <a:p>
            <a:r>
              <a:rPr lang="zh-CN" altLang="en-US" sz="2400" b="1" smtClean="0"/>
              <a:t>数学课程与高考脱节</a:t>
            </a:r>
            <a:endParaRPr lang="en-US" altLang="zh-CN" sz="2400" b="1" smtClean="0"/>
          </a:p>
          <a:p>
            <a:r>
              <a:rPr lang="zh-CN" altLang="en-US" sz="2400" b="1" smtClean="0"/>
              <a:t>由“模块”组成课程结构影响数学科学体系</a:t>
            </a:r>
            <a:endParaRPr lang="en-US" altLang="zh-CN" sz="2400" b="1" smtClean="0"/>
          </a:p>
          <a:p>
            <a:r>
              <a:rPr lang="zh-CN" altLang="en-US" sz="2400" b="1" smtClean="0"/>
              <a:t>“数学建模活动”没有课时保证</a:t>
            </a:r>
            <a:endParaRPr lang="en-US" altLang="zh-CN" sz="2400" b="1" smtClean="0"/>
          </a:p>
          <a:p>
            <a:r>
              <a:rPr lang="zh-CN" altLang="en-US" sz="2400" b="1" smtClean="0"/>
              <a:t>初高中过渡</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标题 1"/>
          <p:cNvSpPr>
            <a:spLocks noGrp="1"/>
          </p:cNvSpPr>
          <p:nvPr>
            <p:ph type="title"/>
          </p:nvPr>
        </p:nvSpPr>
        <p:spPr>
          <a:xfrm>
            <a:off x="457200" y="274638"/>
            <a:ext cx="8229600" cy="706437"/>
          </a:xfrm>
        </p:spPr>
        <p:txBody>
          <a:bodyPr/>
          <a:lstStyle/>
          <a:p>
            <a:r>
              <a:rPr lang="zh-CN" altLang="en-US" sz="3200" b="1" smtClean="0"/>
              <a:t>例题：数学建模</a:t>
            </a:r>
            <a:endParaRPr lang="zh-CN" altLang="en-US" sz="3200" smtClean="0"/>
          </a:p>
        </p:txBody>
      </p:sp>
      <p:sp>
        <p:nvSpPr>
          <p:cNvPr id="104450" name="内容占位符 2"/>
          <p:cNvSpPr>
            <a:spLocks noGrp="1"/>
          </p:cNvSpPr>
          <p:nvPr>
            <p:ph idx="1"/>
          </p:nvPr>
        </p:nvSpPr>
        <p:spPr>
          <a:xfrm>
            <a:off x="457200" y="1052513"/>
            <a:ext cx="8229600" cy="5073650"/>
          </a:xfrm>
        </p:spPr>
        <p:txBody>
          <a:bodyPr/>
          <a:lstStyle/>
          <a:p>
            <a:r>
              <a:rPr lang="zh-CN" altLang="zh-CN" sz="2400" b="1" smtClean="0"/>
              <a:t>【情境】</a:t>
            </a:r>
            <a:r>
              <a:rPr lang="zh-CN" altLang="en-US" sz="2400" b="1" smtClean="0"/>
              <a:t>高速公路车距</a:t>
            </a:r>
            <a:r>
              <a:rPr lang="zh-CN" altLang="zh-CN" sz="2400" b="1" smtClean="0"/>
              <a:t>问题</a:t>
            </a:r>
            <a:endParaRPr lang="en-US" altLang="zh-CN" sz="2400" b="1" smtClean="0"/>
          </a:p>
          <a:p>
            <a:r>
              <a:rPr lang="en-US" altLang="zh-CN" sz="2400" b="1" smtClean="0"/>
              <a:t>      </a:t>
            </a:r>
            <a:r>
              <a:rPr lang="zh-CN" altLang="zh-CN" sz="2400" b="1" smtClean="0"/>
              <a:t>建立确定</a:t>
            </a:r>
            <a:r>
              <a:rPr lang="zh-CN" altLang="en-US" sz="2400" b="1" smtClean="0"/>
              <a:t>高速公路</a:t>
            </a:r>
            <a:r>
              <a:rPr lang="zh-CN" altLang="zh-CN" sz="2400" b="1" smtClean="0"/>
              <a:t>车距的数学模型，根据模型得到的结果，就行车安全提出建议。</a:t>
            </a:r>
            <a:endParaRPr lang="en-US" altLang="zh-CN" sz="2400" b="1" smtClean="0"/>
          </a:p>
          <a:p>
            <a:endParaRPr lang="zh-CN" altLang="zh-CN" sz="2400" b="1" smtClean="0"/>
          </a:p>
          <a:p>
            <a:r>
              <a:rPr lang="en-US" altLang="zh-CN" sz="2400" smtClean="0"/>
              <a:t>         1</a:t>
            </a:r>
            <a:r>
              <a:rPr lang="zh-CN" altLang="en-US" sz="2400" smtClean="0"/>
              <a:t>、</a:t>
            </a:r>
            <a:r>
              <a:rPr lang="zh-CN" altLang="zh-CN" sz="2400" smtClean="0"/>
              <a:t> </a:t>
            </a:r>
            <a:r>
              <a:rPr lang="zh-CN" altLang="zh-CN" sz="2400" b="1" smtClean="0"/>
              <a:t>确定影响</a:t>
            </a:r>
            <a:r>
              <a:rPr lang="zh-CN" altLang="en-US" sz="2400" b="1" smtClean="0"/>
              <a:t>高速公路</a:t>
            </a:r>
            <a:r>
              <a:rPr lang="zh-CN" altLang="zh-CN" sz="2400" b="1" smtClean="0"/>
              <a:t>车距的主要因素。</a:t>
            </a:r>
            <a:endParaRPr lang="en-US" altLang="zh-CN" sz="2400" b="1" smtClean="0"/>
          </a:p>
          <a:p>
            <a:r>
              <a:rPr lang="en-US" altLang="zh-CN" sz="2400" b="1" smtClean="0"/>
              <a:t>            </a:t>
            </a:r>
            <a:r>
              <a:rPr lang="zh-CN" altLang="en-US" sz="2000" b="1" smtClean="0"/>
              <a:t>例如，车速、驾驶员反映时间、刹车距离</a:t>
            </a:r>
            <a:endParaRPr lang="en-US" altLang="zh-CN" sz="2000" b="1" smtClean="0"/>
          </a:p>
          <a:p>
            <a:r>
              <a:rPr lang="en-US" altLang="zh-CN" sz="2400" b="1" smtClean="0"/>
              <a:t>         2</a:t>
            </a:r>
            <a:r>
              <a:rPr lang="zh-CN" altLang="en-US" sz="2400" b="1" smtClean="0"/>
              <a:t>、</a:t>
            </a:r>
            <a:r>
              <a:rPr lang="en-US" altLang="zh-CN" sz="2400" b="1" smtClean="0"/>
              <a:t> </a:t>
            </a:r>
            <a:r>
              <a:rPr lang="zh-CN" altLang="en-US" sz="2400" b="1" smtClean="0"/>
              <a:t>依据这些因素建立确定高速公路</a:t>
            </a:r>
            <a:r>
              <a:rPr lang="zh-CN" altLang="zh-CN" sz="2400" b="1" smtClean="0"/>
              <a:t>车距</a:t>
            </a:r>
            <a:r>
              <a:rPr lang="zh-CN" altLang="en-US" sz="2400" b="1" smtClean="0"/>
              <a:t>数学模型（表达式）</a:t>
            </a:r>
            <a:endParaRPr lang="en-US" altLang="zh-CN" sz="2400" b="1" smtClean="0"/>
          </a:p>
          <a:p>
            <a:r>
              <a:rPr lang="en-US" altLang="zh-CN" sz="2000" b="1" smtClean="0"/>
              <a:t>             </a:t>
            </a:r>
            <a:r>
              <a:rPr lang="zh-CN" altLang="en-US" sz="2000" b="1" smtClean="0"/>
              <a:t>例如，</a:t>
            </a:r>
            <a:r>
              <a:rPr lang="zh-CN" altLang="zh-CN" sz="2000" b="1" smtClean="0"/>
              <a:t>简化模型为：车</a:t>
            </a:r>
            <a:r>
              <a:rPr lang="zh-CN" altLang="en-US" sz="2000" b="1" smtClean="0"/>
              <a:t>间</a:t>
            </a:r>
            <a:r>
              <a:rPr lang="zh-CN" altLang="zh-CN" sz="2000" b="1" smtClean="0"/>
              <a:t>距离</a:t>
            </a:r>
            <a:r>
              <a:rPr lang="en-US" altLang="zh-CN" sz="2000" b="1" smtClean="0"/>
              <a:t> = </a:t>
            </a:r>
            <a:r>
              <a:rPr lang="zh-CN" altLang="zh-CN" sz="2000" b="1" smtClean="0"/>
              <a:t>反应距离</a:t>
            </a:r>
            <a:r>
              <a:rPr lang="en-US" altLang="zh-CN" sz="2000" b="1" smtClean="0"/>
              <a:t> + </a:t>
            </a:r>
            <a:r>
              <a:rPr lang="zh-CN" altLang="zh-CN" sz="2000" b="1" smtClean="0"/>
              <a:t>刹车距离</a:t>
            </a:r>
            <a:endParaRPr lang="en-US" altLang="zh-CN" sz="2000" b="1" smtClean="0"/>
          </a:p>
          <a:p>
            <a:r>
              <a:rPr lang="en-US" altLang="zh-CN" sz="2000" b="1" smtClean="0"/>
              <a:t>   </a:t>
            </a:r>
            <a:r>
              <a:rPr lang="en-US" altLang="zh-CN" sz="2400" b="1" smtClean="0"/>
              <a:t>       3</a:t>
            </a:r>
            <a:r>
              <a:rPr lang="zh-CN" altLang="en-US" sz="2400" b="1" smtClean="0"/>
              <a:t>、解决问题基本思路</a:t>
            </a:r>
            <a:r>
              <a:rPr lang="en-US" altLang="zh-CN" sz="2000" b="1" smtClean="0"/>
              <a:t>  </a:t>
            </a:r>
          </a:p>
          <a:p>
            <a:r>
              <a:rPr lang="en-US" altLang="zh-CN" sz="2000" b="1" smtClean="0"/>
              <a:t>            4</a:t>
            </a:r>
            <a:r>
              <a:rPr lang="zh-CN" altLang="en-US" sz="2000" b="1" smtClean="0"/>
              <a:t>、</a:t>
            </a:r>
            <a:r>
              <a:rPr lang="en-US" altLang="zh-CN" sz="2000" b="1" smtClean="0"/>
              <a:t> </a:t>
            </a:r>
            <a:r>
              <a:rPr lang="zh-CN" altLang="en-US" sz="2000" b="1" smtClean="0"/>
              <a:t>安全建议</a:t>
            </a:r>
            <a:r>
              <a:rPr lang="en-US" altLang="zh-CN" sz="2000" b="1" smtClean="0"/>
              <a:t>     </a:t>
            </a:r>
            <a:endParaRPr lang="zh-CN" altLang="en-US" sz="2000" b="1"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1"/>
          <p:cNvPicPr>
            <a:picLocks noChangeAspect="1"/>
          </p:cNvPicPr>
          <p:nvPr/>
        </p:nvPicPr>
        <p:blipFill>
          <a:blip r:embed="rId3"/>
          <a:srcRect t="-2" r="14815" b="2043"/>
          <a:stretch>
            <a:fillRect/>
          </a:stretch>
        </p:blipFill>
        <p:spPr bwMode="auto">
          <a:xfrm>
            <a:off x="501650" y="500063"/>
            <a:ext cx="5246688" cy="5768975"/>
          </a:xfrm>
          <a:prstGeom prst="rect">
            <a:avLst/>
          </a:prstGeom>
          <a:noFill/>
          <a:ln w="9525">
            <a:solidFill>
              <a:srgbClr val="0070C0"/>
            </a:solidFill>
            <a:miter lim="800000"/>
            <a:headEnd/>
            <a:tailEnd/>
          </a:ln>
        </p:spPr>
      </p:pic>
      <p:sp>
        <p:nvSpPr>
          <p:cNvPr id="8196" name="文本框 2"/>
          <p:cNvSpPr txBox="1">
            <a:spLocks noChangeArrowheads="1"/>
          </p:cNvSpPr>
          <p:nvPr/>
        </p:nvSpPr>
        <p:spPr bwMode="auto">
          <a:xfrm>
            <a:off x="6218238" y="428625"/>
            <a:ext cx="2197100" cy="2408238"/>
          </a:xfrm>
          <a:prstGeom prst="rect">
            <a:avLst/>
          </a:prstGeom>
          <a:noFill/>
          <a:ln w="9525">
            <a:noFill/>
            <a:miter lim="800000"/>
            <a:headEnd/>
            <a:tailEnd/>
          </a:ln>
        </p:spPr>
        <p:txBody>
          <a:bodyPr lIns="68580" tIns="34290" rIns="68580" bIns="34290">
            <a:spAutoFit/>
          </a:bodyPr>
          <a:lstStyle/>
          <a:p>
            <a:pPr>
              <a:buFont typeface="Arial" charset="0"/>
              <a:buNone/>
            </a:pPr>
            <a:r>
              <a:rPr lang="zh-CN" altLang="en-US" sz="2400" b="1">
                <a:latin typeface="Calibri" pitchFamily="34" charset="0"/>
              </a:rPr>
              <a:t>海淀高考模拟</a:t>
            </a:r>
            <a:endParaRPr lang="en-US" altLang="zh-CN" sz="2400" b="1">
              <a:latin typeface="Calibri" pitchFamily="34" charset="0"/>
            </a:endParaRPr>
          </a:p>
          <a:p>
            <a:pPr>
              <a:buFont typeface="Arial" charset="0"/>
              <a:buNone/>
            </a:pPr>
            <a:endParaRPr lang="en-US" altLang="zh-CN" sz="2400" b="1">
              <a:latin typeface="Calibri" pitchFamily="34" charset="0"/>
            </a:endParaRPr>
          </a:p>
          <a:p>
            <a:pPr>
              <a:buFont typeface="Arial" charset="0"/>
              <a:buNone/>
            </a:pPr>
            <a:endParaRPr lang="en-US" altLang="zh-CN" sz="2400" b="1">
              <a:latin typeface="Calibri" pitchFamily="34" charset="0"/>
            </a:endParaRPr>
          </a:p>
          <a:p>
            <a:pPr>
              <a:buFont typeface="Arial" charset="0"/>
              <a:buNone/>
            </a:pPr>
            <a:r>
              <a:rPr lang="zh-CN" altLang="en-US" sz="2000" b="1">
                <a:latin typeface="Calibri" pitchFamily="34" charset="0"/>
              </a:rPr>
              <a:t>数量关系</a:t>
            </a:r>
            <a:r>
              <a:rPr lang="en-US" altLang="zh-CN" sz="2000" b="1">
                <a:latin typeface="Calibri" pitchFamily="34" charset="0"/>
              </a:rPr>
              <a:t>——</a:t>
            </a:r>
            <a:r>
              <a:rPr lang="zh-CN" altLang="en-US" sz="2000" b="1">
                <a:latin typeface="Calibri" pitchFamily="34" charset="0"/>
              </a:rPr>
              <a:t>图形的位置关系</a:t>
            </a:r>
            <a:endParaRPr lang="en-US" altLang="zh-CN" sz="2000" b="1">
              <a:latin typeface="Calibri" pitchFamily="34" charset="0"/>
            </a:endParaRPr>
          </a:p>
          <a:p>
            <a:pPr>
              <a:buFont typeface="Arial" charset="0"/>
              <a:buNone/>
            </a:pPr>
            <a:r>
              <a:rPr lang="zh-CN" altLang="en-US" sz="2000" b="1">
                <a:latin typeface="Calibri" pitchFamily="34" charset="0"/>
              </a:rPr>
              <a:t>假设推演，判断真假</a:t>
            </a:r>
          </a:p>
        </p:txBody>
      </p:sp>
      <p:graphicFrame>
        <p:nvGraphicFramePr>
          <p:cNvPr id="8194" name="对象 3"/>
          <p:cNvGraphicFramePr>
            <a:graphicFrameLocks noChangeAspect="1"/>
          </p:cNvGraphicFramePr>
          <p:nvPr/>
        </p:nvGraphicFramePr>
        <p:xfrm>
          <a:off x="6218238" y="4068763"/>
          <a:ext cx="2389187" cy="1373187"/>
        </p:xfrm>
        <a:graphic>
          <a:graphicData uri="http://schemas.openxmlformats.org/presentationml/2006/ole">
            <p:oleObj spid="_x0000_s8194" name="Equation" r:id="rId4" imgW="914400" imgH="393700" progId="">
              <p:embed/>
            </p:oleObj>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图片 1"/>
          <p:cNvPicPr>
            <a:picLocks noChangeAspect="1"/>
          </p:cNvPicPr>
          <p:nvPr/>
        </p:nvPicPr>
        <p:blipFill>
          <a:blip r:embed="rId2"/>
          <a:srcRect/>
          <a:stretch>
            <a:fillRect/>
          </a:stretch>
        </p:blipFill>
        <p:spPr bwMode="auto">
          <a:xfrm>
            <a:off x="1141413" y="641350"/>
            <a:ext cx="6146800" cy="5640388"/>
          </a:xfrm>
          <a:prstGeom prst="rect">
            <a:avLst/>
          </a:prstGeom>
          <a:noFill/>
          <a:ln w="9525">
            <a:noFill/>
            <a:miter lim="800000"/>
            <a:headEnd/>
            <a:tailEnd/>
          </a:ln>
        </p:spPr>
      </p:pic>
      <p:sp>
        <p:nvSpPr>
          <p:cNvPr id="3" name="矩形 2"/>
          <p:cNvSpPr/>
          <p:nvPr/>
        </p:nvSpPr>
        <p:spPr>
          <a:xfrm>
            <a:off x="1812925" y="5145088"/>
            <a:ext cx="342900" cy="3587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buFont typeface="Arial" panose="020B0604020202020204" pitchFamily="34" charset="0"/>
              <a:buNone/>
              <a:defRPr/>
            </a:pPr>
            <a:endParaRPr lang="zh-CN" altLang="en-US"/>
          </a:p>
        </p:txBody>
      </p:sp>
      <p:sp>
        <p:nvSpPr>
          <p:cNvPr id="6" name="矩形 5"/>
          <p:cNvSpPr/>
          <p:nvPr/>
        </p:nvSpPr>
        <p:spPr>
          <a:xfrm>
            <a:off x="3457575" y="5145088"/>
            <a:ext cx="1185863" cy="3587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buFont typeface="Arial" panose="020B0604020202020204" pitchFamily="34" charset="0"/>
              <a:buNone/>
              <a:defRPr/>
            </a:pPr>
            <a:endParaRPr lang="zh-CN" altLang="en-US"/>
          </a:p>
        </p:txBody>
      </p:sp>
      <p:sp>
        <p:nvSpPr>
          <p:cNvPr id="7" name="矩形 6"/>
          <p:cNvSpPr/>
          <p:nvPr/>
        </p:nvSpPr>
        <p:spPr>
          <a:xfrm>
            <a:off x="1979613" y="1217613"/>
            <a:ext cx="1379537" cy="3571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buFont typeface="Arial" panose="020B0604020202020204" pitchFamily="34" charset="0"/>
              <a:buNone/>
              <a:defRPr/>
            </a:pPr>
            <a:endParaRPr lang="zh-CN" altLang="en-US"/>
          </a:p>
        </p:txBody>
      </p:sp>
      <p:sp>
        <p:nvSpPr>
          <p:cNvPr id="8" name="矩形 7"/>
          <p:cNvSpPr/>
          <p:nvPr/>
        </p:nvSpPr>
        <p:spPr>
          <a:xfrm>
            <a:off x="4481513" y="2325688"/>
            <a:ext cx="2806700" cy="1168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buFont typeface="Arial" panose="020B0604020202020204" pitchFamily="34" charset="0"/>
              <a:buNone/>
              <a:defRPr/>
            </a:pPr>
            <a:endParaRPr lang="zh-CN" altLang="en-US"/>
          </a:p>
        </p:txBody>
      </p:sp>
      <p:sp>
        <p:nvSpPr>
          <p:cNvPr id="9" name="文本框 2"/>
          <p:cNvSpPr txBox="1"/>
          <p:nvPr/>
        </p:nvSpPr>
        <p:spPr>
          <a:xfrm>
            <a:off x="928688" y="0"/>
            <a:ext cx="6943725" cy="746125"/>
          </a:xfrm>
          <a:prstGeom prst="rect">
            <a:avLst/>
          </a:prstGeom>
          <a:solidFill>
            <a:schemeClr val="accent5">
              <a:lumMod val="20000"/>
              <a:lumOff val="80000"/>
            </a:schemeClr>
          </a:solidFill>
        </p:spPr>
        <p:txBody>
          <a:bodyPr lIns="68580" tIns="34290" rIns="68580" bIns="34290">
            <a:spAutoFit/>
          </a:bodyPr>
          <a:lstStyle/>
          <a:p>
            <a:pPr fontAlgn="auto">
              <a:spcBef>
                <a:spcPts val="0"/>
              </a:spcBef>
              <a:spcAft>
                <a:spcPts val="0"/>
              </a:spcAft>
              <a:buFont typeface="Arial" panose="020B0604020202020204" pitchFamily="34" charset="0"/>
              <a:buNone/>
              <a:defRPr/>
            </a:pPr>
            <a:r>
              <a:rPr lang="zh-CN" altLang="en-US" sz="2400" b="1" dirty="0">
                <a:latin typeface="+mn-lt"/>
                <a:ea typeface="+mn-ea"/>
              </a:rPr>
              <a:t>海淀模拟题</a:t>
            </a:r>
            <a:endParaRPr lang="en-US" altLang="zh-CN" sz="2400" b="1" dirty="0">
              <a:latin typeface="+mn-lt"/>
              <a:ea typeface="+mn-ea"/>
            </a:endParaRPr>
          </a:p>
          <a:p>
            <a:pPr fontAlgn="auto">
              <a:spcBef>
                <a:spcPts val="0"/>
              </a:spcBef>
              <a:spcAft>
                <a:spcPts val="0"/>
              </a:spcAft>
              <a:buFont typeface="Arial" panose="020B0604020202020204" pitchFamily="34" charset="0"/>
              <a:buNone/>
              <a:defRPr/>
            </a:pPr>
            <a:r>
              <a:rPr lang="zh-CN" altLang="en-US" sz="2000" b="1" dirty="0">
                <a:solidFill>
                  <a:srgbClr val="FF0000"/>
                </a:solidFill>
                <a:latin typeface="+mn-lt"/>
                <a:ea typeface="+mn-ea"/>
              </a:rPr>
              <a:t>如何</a:t>
            </a:r>
            <a:r>
              <a:rPr lang="zh-CN" altLang="en-US" sz="2000" b="1" dirty="0">
                <a:solidFill>
                  <a:srgbClr val="FF0000"/>
                </a:solidFill>
                <a:latin typeface="+mn-lt"/>
                <a:ea typeface="+mn-ea"/>
              </a:rPr>
              <a:t>读题？如何提取信息？如何用数据说话？</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1" name="图片 1"/>
          <p:cNvPicPr>
            <a:picLocks noChangeAspect="1"/>
          </p:cNvPicPr>
          <p:nvPr/>
        </p:nvPicPr>
        <p:blipFill>
          <a:blip r:embed="rId3"/>
          <a:srcRect/>
          <a:stretch>
            <a:fillRect/>
          </a:stretch>
        </p:blipFill>
        <p:spPr bwMode="auto">
          <a:xfrm>
            <a:off x="1141413" y="330200"/>
            <a:ext cx="6146800" cy="5640388"/>
          </a:xfrm>
          <a:prstGeom prst="rect">
            <a:avLst/>
          </a:prstGeom>
          <a:noFill/>
          <a:ln w="9525">
            <a:noFill/>
            <a:miter lim="800000"/>
            <a:headEnd/>
            <a:tailEnd/>
          </a:ln>
        </p:spPr>
      </p:pic>
      <p:sp>
        <p:nvSpPr>
          <p:cNvPr id="3" name="矩形 2"/>
          <p:cNvSpPr/>
          <p:nvPr/>
        </p:nvSpPr>
        <p:spPr>
          <a:xfrm>
            <a:off x="1636713" y="5122863"/>
            <a:ext cx="1676400" cy="355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buFont typeface="Arial" panose="020B0604020202020204" pitchFamily="34" charset="0"/>
              <a:buNone/>
              <a:defRPr/>
            </a:pPr>
            <a:endParaRPr lang="zh-CN" altLang="en-US"/>
          </a:p>
        </p:txBody>
      </p:sp>
      <p:sp>
        <p:nvSpPr>
          <p:cNvPr id="6" name="矩形 5"/>
          <p:cNvSpPr/>
          <p:nvPr/>
        </p:nvSpPr>
        <p:spPr>
          <a:xfrm>
            <a:off x="1574800" y="3960813"/>
            <a:ext cx="5259388" cy="9604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buFont typeface="Arial" panose="020B0604020202020204" pitchFamily="34" charset="0"/>
              <a:buNone/>
              <a:defRPr/>
            </a:pPr>
            <a:endParaRPr lang="zh-CN" altLang="en-US"/>
          </a:p>
        </p:txBody>
      </p:sp>
      <p:sp>
        <p:nvSpPr>
          <p:cNvPr id="7" name="矩形 6"/>
          <p:cNvSpPr/>
          <p:nvPr/>
        </p:nvSpPr>
        <p:spPr>
          <a:xfrm>
            <a:off x="1979613" y="906463"/>
            <a:ext cx="1379537" cy="3571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buFont typeface="Arial" panose="020B0604020202020204" pitchFamily="34" charset="0"/>
              <a:buNone/>
              <a:defRPr/>
            </a:pPr>
            <a:endParaRPr lang="zh-CN" altLang="en-US"/>
          </a:p>
        </p:txBody>
      </p:sp>
      <p:sp>
        <p:nvSpPr>
          <p:cNvPr id="9" name="矩形 8"/>
          <p:cNvSpPr/>
          <p:nvPr/>
        </p:nvSpPr>
        <p:spPr>
          <a:xfrm>
            <a:off x="4908550" y="5113338"/>
            <a:ext cx="1757363" cy="3587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buFont typeface="Arial" panose="020B0604020202020204" pitchFamily="34" charset="0"/>
              <a:buNone/>
              <a:defRPr/>
            </a:pPr>
            <a:endParaRPr lang="zh-CN" altLang="en-US"/>
          </a:p>
        </p:txBody>
      </p:sp>
      <p:graphicFrame>
        <p:nvGraphicFramePr>
          <p:cNvPr id="9218" name="对象 9"/>
          <p:cNvGraphicFramePr>
            <a:graphicFrameLocks noChangeAspect="1"/>
          </p:cNvGraphicFramePr>
          <p:nvPr/>
        </p:nvGraphicFramePr>
        <p:xfrm>
          <a:off x="2047875" y="4406900"/>
          <a:ext cx="327025" cy="406400"/>
        </p:xfrm>
        <a:graphic>
          <a:graphicData uri="http://schemas.openxmlformats.org/presentationml/2006/ole">
            <p:oleObj spid="_x0000_s9218" name="Equation" r:id="rId4" imgW="177492" imgH="164814" progId="">
              <p:embed/>
            </p:oleObj>
          </a:graphicData>
        </a:graphic>
      </p:graphicFrame>
      <p:graphicFrame>
        <p:nvGraphicFramePr>
          <p:cNvPr id="9219" name="对象 10"/>
          <p:cNvGraphicFramePr>
            <a:graphicFrameLocks noChangeAspect="1"/>
          </p:cNvGraphicFramePr>
          <p:nvPr/>
        </p:nvGraphicFramePr>
        <p:xfrm>
          <a:off x="2374900" y="4406900"/>
          <a:ext cx="327025" cy="406400"/>
        </p:xfrm>
        <a:graphic>
          <a:graphicData uri="http://schemas.openxmlformats.org/presentationml/2006/ole">
            <p:oleObj spid="_x0000_s9219" name="Equation" r:id="rId5" imgW="177492" imgH="164814" progId="">
              <p:embed/>
            </p:oleObj>
          </a:graphicData>
        </a:graphic>
      </p:graphicFrame>
      <p:graphicFrame>
        <p:nvGraphicFramePr>
          <p:cNvPr id="9220" name="对象 11"/>
          <p:cNvGraphicFramePr>
            <a:graphicFrameLocks noChangeAspect="1"/>
          </p:cNvGraphicFramePr>
          <p:nvPr/>
        </p:nvGraphicFramePr>
        <p:xfrm>
          <a:off x="2765425" y="4402138"/>
          <a:ext cx="327025" cy="409575"/>
        </p:xfrm>
        <a:graphic>
          <a:graphicData uri="http://schemas.openxmlformats.org/presentationml/2006/ole">
            <p:oleObj spid="_x0000_s9220" name="Equation" r:id="rId6" imgW="177492" imgH="164814" progId="">
              <p:embed/>
            </p:oleObj>
          </a:graphicData>
        </a:graphic>
      </p:graphicFrame>
      <p:graphicFrame>
        <p:nvGraphicFramePr>
          <p:cNvPr id="9221" name="对象 12"/>
          <p:cNvGraphicFramePr>
            <a:graphicFrameLocks noChangeAspect="1"/>
          </p:cNvGraphicFramePr>
          <p:nvPr/>
        </p:nvGraphicFramePr>
        <p:xfrm>
          <a:off x="3198813" y="4383088"/>
          <a:ext cx="327025" cy="409575"/>
        </p:xfrm>
        <a:graphic>
          <a:graphicData uri="http://schemas.openxmlformats.org/presentationml/2006/ole">
            <p:oleObj spid="_x0000_s9221" name="Equation" r:id="rId7" imgW="177492" imgH="164814" progId="">
              <p:embed/>
            </p:oleObj>
          </a:graphicData>
        </a:graphic>
      </p:graphicFrame>
      <p:graphicFrame>
        <p:nvGraphicFramePr>
          <p:cNvPr id="9222" name="对象 13"/>
          <p:cNvGraphicFramePr>
            <a:graphicFrameLocks noChangeAspect="1"/>
          </p:cNvGraphicFramePr>
          <p:nvPr/>
        </p:nvGraphicFramePr>
        <p:xfrm>
          <a:off x="3563938" y="4375150"/>
          <a:ext cx="327025" cy="407988"/>
        </p:xfrm>
        <a:graphic>
          <a:graphicData uri="http://schemas.openxmlformats.org/presentationml/2006/ole">
            <p:oleObj spid="_x0000_s9222" name="Equation" r:id="rId8" imgW="177492" imgH="164814" progId="">
              <p:embed/>
            </p:oleObj>
          </a:graphicData>
        </a:graphic>
      </p:graphicFrame>
      <p:graphicFrame>
        <p:nvGraphicFramePr>
          <p:cNvPr id="9223" name="对象 14"/>
          <p:cNvGraphicFramePr>
            <a:graphicFrameLocks noChangeAspect="1"/>
          </p:cNvGraphicFramePr>
          <p:nvPr/>
        </p:nvGraphicFramePr>
        <p:xfrm>
          <a:off x="3951288" y="4375150"/>
          <a:ext cx="327025" cy="407988"/>
        </p:xfrm>
        <a:graphic>
          <a:graphicData uri="http://schemas.openxmlformats.org/presentationml/2006/ole">
            <p:oleObj spid="_x0000_s9223" name="Equation" r:id="rId9" imgW="177492" imgH="164814" progId="">
              <p:embed/>
            </p:oleObj>
          </a:graphicData>
        </a:graphic>
      </p:graphicFrame>
      <p:graphicFrame>
        <p:nvGraphicFramePr>
          <p:cNvPr id="9224" name="对象 15"/>
          <p:cNvGraphicFramePr>
            <a:graphicFrameLocks noChangeAspect="1"/>
          </p:cNvGraphicFramePr>
          <p:nvPr/>
        </p:nvGraphicFramePr>
        <p:xfrm>
          <a:off x="4337050" y="4379913"/>
          <a:ext cx="325438" cy="407987"/>
        </p:xfrm>
        <a:graphic>
          <a:graphicData uri="http://schemas.openxmlformats.org/presentationml/2006/ole">
            <p:oleObj spid="_x0000_s9224" name="Equation" r:id="rId10" imgW="177492" imgH="164814" progId="">
              <p:embed/>
            </p:oleObj>
          </a:graphicData>
        </a:graphic>
      </p:graphicFrame>
      <p:graphicFrame>
        <p:nvGraphicFramePr>
          <p:cNvPr id="9225" name="对象 16"/>
          <p:cNvGraphicFramePr>
            <a:graphicFrameLocks noChangeAspect="1"/>
          </p:cNvGraphicFramePr>
          <p:nvPr/>
        </p:nvGraphicFramePr>
        <p:xfrm>
          <a:off x="4721225" y="4383088"/>
          <a:ext cx="327025" cy="409575"/>
        </p:xfrm>
        <a:graphic>
          <a:graphicData uri="http://schemas.openxmlformats.org/presentationml/2006/ole">
            <p:oleObj spid="_x0000_s9225" name="Equation" r:id="rId11" imgW="177492" imgH="164814" progId="">
              <p:embed/>
            </p:oleObj>
          </a:graphicData>
        </a:graphic>
      </p:graphicFrame>
      <p:graphicFrame>
        <p:nvGraphicFramePr>
          <p:cNvPr id="9226" name="对象 17"/>
          <p:cNvGraphicFramePr>
            <a:graphicFrameLocks noChangeAspect="1"/>
          </p:cNvGraphicFramePr>
          <p:nvPr/>
        </p:nvGraphicFramePr>
        <p:xfrm>
          <a:off x="5097463" y="4375150"/>
          <a:ext cx="327025" cy="407988"/>
        </p:xfrm>
        <a:graphic>
          <a:graphicData uri="http://schemas.openxmlformats.org/presentationml/2006/ole">
            <p:oleObj spid="_x0000_s9226" name="Equation" r:id="rId12" imgW="177492" imgH="164814" progId="">
              <p:embed/>
            </p:oleObj>
          </a:graphicData>
        </a:graphic>
      </p:graphicFrame>
      <p:graphicFrame>
        <p:nvGraphicFramePr>
          <p:cNvPr id="9227" name="对象 18"/>
          <p:cNvGraphicFramePr>
            <a:graphicFrameLocks noChangeAspect="1"/>
          </p:cNvGraphicFramePr>
          <p:nvPr/>
        </p:nvGraphicFramePr>
        <p:xfrm>
          <a:off x="5514975" y="4383088"/>
          <a:ext cx="327025" cy="409575"/>
        </p:xfrm>
        <a:graphic>
          <a:graphicData uri="http://schemas.openxmlformats.org/presentationml/2006/ole">
            <p:oleObj spid="_x0000_s9227" name="Equation" r:id="rId13" imgW="177492" imgH="164814" progId="">
              <p:embed/>
            </p:oleObj>
          </a:graphicData>
        </a:graphic>
      </p:graphicFrame>
      <p:graphicFrame>
        <p:nvGraphicFramePr>
          <p:cNvPr id="9228" name="对象 19"/>
          <p:cNvGraphicFramePr>
            <a:graphicFrameLocks noChangeAspect="1"/>
          </p:cNvGraphicFramePr>
          <p:nvPr/>
        </p:nvGraphicFramePr>
        <p:xfrm>
          <a:off x="5965825" y="4392613"/>
          <a:ext cx="327025" cy="406400"/>
        </p:xfrm>
        <a:graphic>
          <a:graphicData uri="http://schemas.openxmlformats.org/presentationml/2006/ole">
            <p:oleObj spid="_x0000_s9228" name="Equation" r:id="rId14" imgW="177492" imgH="164814" progId="">
              <p:embed/>
            </p:oleObj>
          </a:graphicData>
        </a:graphic>
      </p:graphicFrame>
      <p:graphicFrame>
        <p:nvGraphicFramePr>
          <p:cNvPr id="9229" name="对象 20"/>
          <p:cNvGraphicFramePr>
            <a:graphicFrameLocks noChangeAspect="1"/>
          </p:cNvGraphicFramePr>
          <p:nvPr/>
        </p:nvGraphicFramePr>
        <p:xfrm>
          <a:off x="6445250" y="4370388"/>
          <a:ext cx="327025" cy="409575"/>
        </p:xfrm>
        <a:graphic>
          <a:graphicData uri="http://schemas.openxmlformats.org/presentationml/2006/ole">
            <p:oleObj spid="_x0000_s9229" name="Equation" r:id="rId15" imgW="177492" imgH="164814" progId="">
              <p:embed/>
            </p:oleObj>
          </a:graphicData>
        </a:graphic>
      </p:graphicFrame>
      <p:graphicFrame>
        <p:nvGraphicFramePr>
          <p:cNvPr id="9230" name="对象 21"/>
          <p:cNvGraphicFramePr>
            <a:graphicFrameLocks noChangeAspect="1"/>
          </p:cNvGraphicFramePr>
          <p:nvPr/>
        </p:nvGraphicFramePr>
        <p:xfrm>
          <a:off x="7016750" y="4360863"/>
          <a:ext cx="1357313" cy="466725"/>
        </p:xfrm>
        <a:graphic>
          <a:graphicData uri="http://schemas.openxmlformats.org/presentationml/2006/ole">
            <p:oleObj spid="_x0000_s9230" name="Equation" r:id="rId16" imgW="736600" imgH="190500" progId="">
              <p:embed/>
            </p:oleObj>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5" name="图片 1"/>
          <p:cNvPicPr>
            <a:picLocks noChangeAspect="1"/>
          </p:cNvPicPr>
          <p:nvPr/>
        </p:nvPicPr>
        <p:blipFill>
          <a:blip r:embed="rId3"/>
          <a:srcRect/>
          <a:stretch>
            <a:fillRect/>
          </a:stretch>
        </p:blipFill>
        <p:spPr bwMode="auto">
          <a:xfrm>
            <a:off x="1141413" y="330200"/>
            <a:ext cx="6146800" cy="5640388"/>
          </a:xfrm>
          <a:prstGeom prst="rect">
            <a:avLst/>
          </a:prstGeom>
          <a:noFill/>
          <a:ln w="9525">
            <a:noFill/>
            <a:miter lim="800000"/>
            <a:headEnd/>
            <a:tailEnd/>
          </a:ln>
        </p:spPr>
      </p:pic>
      <p:cxnSp>
        <p:nvCxnSpPr>
          <p:cNvPr id="5" name="直接连接符 4"/>
          <p:cNvCxnSpPr/>
          <p:nvPr/>
        </p:nvCxnSpPr>
        <p:spPr>
          <a:xfrm>
            <a:off x="1504950" y="5657850"/>
            <a:ext cx="4667250" cy="63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574800" y="3960813"/>
            <a:ext cx="5259388" cy="9604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buFont typeface="Arial" panose="020B0604020202020204" pitchFamily="34" charset="0"/>
              <a:buNone/>
              <a:defRPr/>
            </a:pPr>
            <a:endParaRPr lang="zh-CN" altLang="en-US"/>
          </a:p>
        </p:txBody>
      </p:sp>
      <p:sp>
        <p:nvSpPr>
          <p:cNvPr id="7" name="矩形 6"/>
          <p:cNvSpPr/>
          <p:nvPr/>
        </p:nvSpPr>
        <p:spPr>
          <a:xfrm>
            <a:off x="1979613" y="906463"/>
            <a:ext cx="1379537" cy="3571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buFont typeface="Arial" panose="020B0604020202020204" pitchFamily="34" charset="0"/>
              <a:buNone/>
              <a:defRPr/>
            </a:pPr>
            <a:endParaRPr lang="zh-CN" altLang="en-US"/>
          </a:p>
        </p:txBody>
      </p:sp>
      <p:graphicFrame>
        <p:nvGraphicFramePr>
          <p:cNvPr id="10242" name="对象 9"/>
          <p:cNvGraphicFramePr>
            <a:graphicFrameLocks noChangeAspect="1"/>
          </p:cNvGraphicFramePr>
          <p:nvPr/>
        </p:nvGraphicFramePr>
        <p:xfrm>
          <a:off x="2047875" y="4406900"/>
          <a:ext cx="327025" cy="406400"/>
        </p:xfrm>
        <a:graphic>
          <a:graphicData uri="http://schemas.openxmlformats.org/presentationml/2006/ole">
            <p:oleObj spid="_x0000_s10242" name="Equation" r:id="rId4" imgW="177492" imgH="164814" progId="">
              <p:embed/>
            </p:oleObj>
          </a:graphicData>
        </a:graphic>
      </p:graphicFrame>
      <p:graphicFrame>
        <p:nvGraphicFramePr>
          <p:cNvPr id="10243" name="对象 10"/>
          <p:cNvGraphicFramePr>
            <a:graphicFrameLocks noChangeAspect="1"/>
          </p:cNvGraphicFramePr>
          <p:nvPr/>
        </p:nvGraphicFramePr>
        <p:xfrm>
          <a:off x="2374900" y="4406900"/>
          <a:ext cx="327025" cy="406400"/>
        </p:xfrm>
        <a:graphic>
          <a:graphicData uri="http://schemas.openxmlformats.org/presentationml/2006/ole">
            <p:oleObj spid="_x0000_s10243" name="Equation" r:id="rId5" imgW="177492" imgH="164814" progId="">
              <p:embed/>
            </p:oleObj>
          </a:graphicData>
        </a:graphic>
      </p:graphicFrame>
      <p:graphicFrame>
        <p:nvGraphicFramePr>
          <p:cNvPr id="10244" name="对象 11"/>
          <p:cNvGraphicFramePr>
            <a:graphicFrameLocks noChangeAspect="1"/>
          </p:cNvGraphicFramePr>
          <p:nvPr/>
        </p:nvGraphicFramePr>
        <p:xfrm>
          <a:off x="2765425" y="4402138"/>
          <a:ext cx="327025" cy="409575"/>
        </p:xfrm>
        <a:graphic>
          <a:graphicData uri="http://schemas.openxmlformats.org/presentationml/2006/ole">
            <p:oleObj spid="_x0000_s10244" name="Equation" r:id="rId6" imgW="177492" imgH="164814" progId="">
              <p:embed/>
            </p:oleObj>
          </a:graphicData>
        </a:graphic>
      </p:graphicFrame>
      <p:graphicFrame>
        <p:nvGraphicFramePr>
          <p:cNvPr id="10245" name="对象 12"/>
          <p:cNvGraphicFramePr>
            <a:graphicFrameLocks noChangeAspect="1"/>
          </p:cNvGraphicFramePr>
          <p:nvPr/>
        </p:nvGraphicFramePr>
        <p:xfrm>
          <a:off x="3198813" y="4383088"/>
          <a:ext cx="327025" cy="409575"/>
        </p:xfrm>
        <a:graphic>
          <a:graphicData uri="http://schemas.openxmlformats.org/presentationml/2006/ole">
            <p:oleObj spid="_x0000_s10245" name="Equation" r:id="rId7" imgW="177492" imgH="164814" progId="">
              <p:embed/>
            </p:oleObj>
          </a:graphicData>
        </a:graphic>
      </p:graphicFrame>
      <p:graphicFrame>
        <p:nvGraphicFramePr>
          <p:cNvPr id="10246" name="对象 13"/>
          <p:cNvGraphicFramePr>
            <a:graphicFrameLocks noChangeAspect="1"/>
          </p:cNvGraphicFramePr>
          <p:nvPr/>
        </p:nvGraphicFramePr>
        <p:xfrm>
          <a:off x="3563938" y="4375150"/>
          <a:ext cx="327025" cy="407988"/>
        </p:xfrm>
        <a:graphic>
          <a:graphicData uri="http://schemas.openxmlformats.org/presentationml/2006/ole">
            <p:oleObj spid="_x0000_s10246" name="Equation" r:id="rId8" imgW="177492" imgH="164814" progId="">
              <p:embed/>
            </p:oleObj>
          </a:graphicData>
        </a:graphic>
      </p:graphicFrame>
      <p:graphicFrame>
        <p:nvGraphicFramePr>
          <p:cNvPr id="10247" name="对象 14"/>
          <p:cNvGraphicFramePr>
            <a:graphicFrameLocks noChangeAspect="1"/>
          </p:cNvGraphicFramePr>
          <p:nvPr/>
        </p:nvGraphicFramePr>
        <p:xfrm>
          <a:off x="3951288" y="4375150"/>
          <a:ext cx="327025" cy="407988"/>
        </p:xfrm>
        <a:graphic>
          <a:graphicData uri="http://schemas.openxmlformats.org/presentationml/2006/ole">
            <p:oleObj spid="_x0000_s10247" name="Equation" r:id="rId9" imgW="177492" imgH="164814" progId="">
              <p:embed/>
            </p:oleObj>
          </a:graphicData>
        </a:graphic>
      </p:graphicFrame>
      <p:graphicFrame>
        <p:nvGraphicFramePr>
          <p:cNvPr id="10248" name="对象 15"/>
          <p:cNvGraphicFramePr>
            <a:graphicFrameLocks noChangeAspect="1"/>
          </p:cNvGraphicFramePr>
          <p:nvPr/>
        </p:nvGraphicFramePr>
        <p:xfrm>
          <a:off x="4337050" y="4379913"/>
          <a:ext cx="325438" cy="407987"/>
        </p:xfrm>
        <a:graphic>
          <a:graphicData uri="http://schemas.openxmlformats.org/presentationml/2006/ole">
            <p:oleObj spid="_x0000_s10248" name="Equation" r:id="rId10" imgW="177492" imgH="164814" progId="">
              <p:embed/>
            </p:oleObj>
          </a:graphicData>
        </a:graphic>
      </p:graphicFrame>
      <p:graphicFrame>
        <p:nvGraphicFramePr>
          <p:cNvPr id="10249" name="对象 16"/>
          <p:cNvGraphicFramePr>
            <a:graphicFrameLocks noChangeAspect="1"/>
          </p:cNvGraphicFramePr>
          <p:nvPr/>
        </p:nvGraphicFramePr>
        <p:xfrm>
          <a:off x="4721225" y="4383088"/>
          <a:ext cx="327025" cy="409575"/>
        </p:xfrm>
        <a:graphic>
          <a:graphicData uri="http://schemas.openxmlformats.org/presentationml/2006/ole">
            <p:oleObj spid="_x0000_s10249" name="Equation" r:id="rId11" imgW="177492" imgH="164814" progId="">
              <p:embed/>
            </p:oleObj>
          </a:graphicData>
        </a:graphic>
      </p:graphicFrame>
      <p:graphicFrame>
        <p:nvGraphicFramePr>
          <p:cNvPr id="10250" name="对象 17"/>
          <p:cNvGraphicFramePr>
            <a:graphicFrameLocks noChangeAspect="1"/>
          </p:cNvGraphicFramePr>
          <p:nvPr/>
        </p:nvGraphicFramePr>
        <p:xfrm>
          <a:off x="5097463" y="4375150"/>
          <a:ext cx="327025" cy="407988"/>
        </p:xfrm>
        <a:graphic>
          <a:graphicData uri="http://schemas.openxmlformats.org/presentationml/2006/ole">
            <p:oleObj spid="_x0000_s10250" name="Equation" r:id="rId12" imgW="177492" imgH="164814" progId="">
              <p:embed/>
            </p:oleObj>
          </a:graphicData>
        </a:graphic>
      </p:graphicFrame>
      <p:graphicFrame>
        <p:nvGraphicFramePr>
          <p:cNvPr id="10251" name="对象 18"/>
          <p:cNvGraphicFramePr>
            <a:graphicFrameLocks noChangeAspect="1"/>
          </p:cNvGraphicFramePr>
          <p:nvPr/>
        </p:nvGraphicFramePr>
        <p:xfrm>
          <a:off x="5514975" y="4383088"/>
          <a:ext cx="327025" cy="409575"/>
        </p:xfrm>
        <a:graphic>
          <a:graphicData uri="http://schemas.openxmlformats.org/presentationml/2006/ole">
            <p:oleObj spid="_x0000_s10251" name="Equation" r:id="rId13" imgW="177492" imgH="164814" progId="">
              <p:embed/>
            </p:oleObj>
          </a:graphicData>
        </a:graphic>
      </p:graphicFrame>
      <p:graphicFrame>
        <p:nvGraphicFramePr>
          <p:cNvPr id="10252" name="对象 19"/>
          <p:cNvGraphicFramePr>
            <a:graphicFrameLocks noChangeAspect="1"/>
          </p:cNvGraphicFramePr>
          <p:nvPr/>
        </p:nvGraphicFramePr>
        <p:xfrm>
          <a:off x="5965825" y="4392613"/>
          <a:ext cx="327025" cy="406400"/>
        </p:xfrm>
        <a:graphic>
          <a:graphicData uri="http://schemas.openxmlformats.org/presentationml/2006/ole">
            <p:oleObj spid="_x0000_s10252" name="Equation" r:id="rId14" imgW="177492" imgH="164814" progId="">
              <p:embed/>
            </p:oleObj>
          </a:graphicData>
        </a:graphic>
      </p:graphicFrame>
      <p:graphicFrame>
        <p:nvGraphicFramePr>
          <p:cNvPr id="10253" name="对象 20"/>
          <p:cNvGraphicFramePr>
            <a:graphicFrameLocks noChangeAspect="1"/>
          </p:cNvGraphicFramePr>
          <p:nvPr/>
        </p:nvGraphicFramePr>
        <p:xfrm>
          <a:off x="6445250" y="4370388"/>
          <a:ext cx="327025" cy="409575"/>
        </p:xfrm>
        <a:graphic>
          <a:graphicData uri="http://schemas.openxmlformats.org/presentationml/2006/ole">
            <p:oleObj spid="_x0000_s10253" name="Equation" r:id="rId15" imgW="177492" imgH="164814" progId="">
              <p:embed/>
            </p:oleObj>
          </a:graphicData>
        </a:graphic>
      </p:graphicFrame>
      <p:graphicFrame>
        <p:nvGraphicFramePr>
          <p:cNvPr id="10254" name="对象 21"/>
          <p:cNvGraphicFramePr>
            <a:graphicFrameLocks noChangeAspect="1"/>
          </p:cNvGraphicFramePr>
          <p:nvPr/>
        </p:nvGraphicFramePr>
        <p:xfrm>
          <a:off x="4721225" y="6027738"/>
          <a:ext cx="2995613" cy="468312"/>
        </p:xfrm>
        <a:graphic>
          <a:graphicData uri="http://schemas.openxmlformats.org/presentationml/2006/ole">
            <p:oleObj spid="_x0000_s10254" name="Equation" r:id="rId16" imgW="1625600" imgH="190500" progId="">
              <p:embed/>
            </p:oleObj>
          </a:graphicData>
        </a:graphic>
      </p:graphicFrame>
      <p:cxnSp>
        <p:nvCxnSpPr>
          <p:cNvPr id="23" name="直接连接符 22"/>
          <p:cNvCxnSpPr/>
          <p:nvPr/>
        </p:nvCxnSpPr>
        <p:spPr>
          <a:xfrm>
            <a:off x="1511300" y="5970588"/>
            <a:ext cx="310356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标题 1"/>
          <p:cNvSpPr>
            <a:spLocks noGrp="1"/>
          </p:cNvSpPr>
          <p:nvPr>
            <p:ph type="title"/>
          </p:nvPr>
        </p:nvSpPr>
        <p:spPr/>
        <p:txBody>
          <a:bodyPr/>
          <a:lstStyle/>
          <a:p>
            <a:endParaRPr lang="zh-CN" altLang="en-US" smtClean="0"/>
          </a:p>
        </p:txBody>
      </p:sp>
      <p:sp>
        <p:nvSpPr>
          <p:cNvPr id="112642" name="内容占位符 2"/>
          <p:cNvSpPr>
            <a:spLocks noGrp="1"/>
          </p:cNvSpPr>
          <p:nvPr>
            <p:ph idx="1"/>
          </p:nvPr>
        </p:nvSpPr>
        <p:spPr/>
        <p:txBody>
          <a:bodyPr/>
          <a:lstStyle/>
          <a:p>
            <a:endParaRPr lang="en-US" altLang="zh-CN" smtClean="0"/>
          </a:p>
          <a:p>
            <a:endParaRPr lang="en-US" altLang="zh-CN" smtClean="0"/>
          </a:p>
          <a:p>
            <a:pPr algn="ctr">
              <a:buFont typeface="Arial" charset="0"/>
              <a:buNone/>
            </a:pPr>
            <a:r>
              <a:rPr lang="zh-CN" altLang="en-US" sz="8000" b="1" smtClean="0"/>
              <a:t>   谢    谢！</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333375"/>
            <a:ext cx="8401050" cy="6264275"/>
          </a:xfrm>
        </p:spPr>
        <p:txBody>
          <a:bodyPr rtlCol="0">
            <a:normAutofit lnSpcReduction="10000"/>
          </a:bodyPr>
          <a:lstStyle/>
          <a:p>
            <a:pPr fontAlgn="auto">
              <a:spcAft>
                <a:spcPts val="0"/>
              </a:spcAft>
              <a:buFontTx/>
              <a:buNone/>
              <a:defRPr/>
            </a:pPr>
            <a:r>
              <a:rPr lang="zh-CN" altLang="en-US" sz="4000" b="1" dirty="0" smtClean="0">
                <a:solidFill>
                  <a:srgbClr val="FF0000"/>
                </a:solidFill>
                <a:ea typeface="黑体" pitchFamily="49" charset="-122"/>
              </a:rPr>
              <a:t>问题</a:t>
            </a:r>
            <a:r>
              <a:rPr lang="en-US" altLang="zh-CN" sz="4000" b="1" dirty="0" smtClean="0">
                <a:solidFill>
                  <a:srgbClr val="FF0000"/>
                </a:solidFill>
                <a:ea typeface="黑体" pitchFamily="49" charset="-122"/>
              </a:rPr>
              <a:t> </a:t>
            </a:r>
            <a:r>
              <a:rPr lang="en-US" altLang="zh-CN" sz="2800" b="1" dirty="0" smtClean="0">
                <a:ea typeface="黑体" pitchFamily="49" charset="-122"/>
              </a:rPr>
              <a:t>——</a:t>
            </a:r>
            <a:r>
              <a:rPr lang="zh-CN" altLang="en-US" sz="2800" b="1" dirty="0" smtClean="0">
                <a:ea typeface="黑体" pitchFamily="49" charset="-122"/>
              </a:rPr>
              <a:t>学校问题</a:t>
            </a:r>
          </a:p>
          <a:p>
            <a:pPr fontAlgn="auto">
              <a:spcAft>
                <a:spcPts val="0"/>
              </a:spcAft>
              <a:buFont typeface="Arial" pitchFamily="34" charset="0"/>
              <a:buChar char="•"/>
              <a:defRPr/>
            </a:pPr>
            <a:r>
              <a:rPr lang="zh-CN" altLang="en-US" sz="4000" b="1" dirty="0" smtClean="0">
                <a:ea typeface="黑体" pitchFamily="49" charset="-122"/>
              </a:rPr>
              <a:t>   </a:t>
            </a:r>
            <a:r>
              <a:rPr lang="zh-CN" altLang="en-US" b="1" dirty="0" smtClean="0">
                <a:ea typeface="黑体" pitchFamily="49" charset="-122"/>
              </a:rPr>
              <a:t>课程标准实施学校建设问题</a:t>
            </a:r>
            <a:endParaRPr lang="en-US" altLang="zh-CN" b="1" dirty="0" smtClean="0">
              <a:ea typeface="黑体" pitchFamily="49" charset="-122"/>
            </a:endParaRPr>
          </a:p>
          <a:p>
            <a:pPr fontAlgn="auto">
              <a:spcAft>
                <a:spcPts val="0"/>
              </a:spcAft>
              <a:buFont typeface="Arial" pitchFamily="34" charset="0"/>
              <a:buChar char="•"/>
              <a:defRPr/>
            </a:pPr>
            <a:r>
              <a:rPr lang="en-US" altLang="zh-CN" sz="2800" b="1" dirty="0" smtClean="0">
                <a:ea typeface="黑体" pitchFamily="49" charset="-122"/>
              </a:rPr>
              <a:t>       </a:t>
            </a:r>
            <a:r>
              <a:rPr lang="zh-CN" altLang="en-US" sz="2800" b="1" dirty="0" smtClean="0">
                <a:ea typeface="黑体" pitchFamily="49" charset="-122"/>
              </a:rPr>
              <a:t>高中学校特色建设</a:t>
            </a:r>
            <a:r>
              <a:rPr lang="en-US" altLang="zh-CN" sz="2000" b="1" dirty="0" smtClean="0">
                <a:ea typeface="黑体" pitchFamily="49" charset="-122"/>
              </a:rPr>
              <a:t>——</a:t>
            </a:r>
            <a:r>
              <a:rPr lang="zh-CN" altLang="en-US" sz="2000" b="1" dirty="0" smtClean="0">
                <a:ea typeface="黑体" pitchFamily="49" charset="-122"/>
              </a:rPr>
              <a:t>管理、课程、人才培养、教师发展</a:t>
            </a:r>
            <a:endParaRPr lang="en-US" altLang="zh-CN" sz="2000" b="1" dirty="0" smtClean="0">
              <a:ea typeface="黑体" pitchFamily="49" charset="-122"/>
            </a:endParaRPr>
          </a:p>
          <a:p>
            <a:pPr fontAlgn="auto">
              <a:spcAft>
                <a:spcPts val="0"/>
              </a:spcAft>
              <a:buFont typeface="Arial" pitchFamily="34" charset="0"/>
              <a:buChar char="•"/>
              <a:defRPr/>
            </a:pPr>
            <a:r>
              <a:rPr lang="en-US" altLang="zh-CN" sz="2800" b="1" dirty="0" smtClean="0">
                <a:ea typeface="黑体" pitchFamily="49" charset="-122"/>
              </a:rPr>
              <a:t>       </a:t>
            </a:r>
            <a:r>
              <a:rPr lang="zh-CN" altLang="en-US" sz="2800" b="1" dirty="0" smtClean="0">
                <a:ea typeface="黑体" pitchFamily="49" charset="-122"/>
              </a:rPr>
              <a:t>国家课程校本化</a:t>
            </a:r>
            <a:r>
              <a:rPr lang="en-US" altLang="zh-CN" sz="2000" b="1" dirty="0" smtClean="0">
                <a:ea typeface="黑体" pitchFamily="49" charset="-122"/>
              </a:rPr>
              <a:t>——</a:t>
            </a:r>
            <a:r>
              <a:rPr lang="zh-CN" altLang="en-US" sz="2000" b="1" dirty="0" smtClean="0">
                <a:ea typeface="黑体" pitchFamily="49" charset="-122"/>
              </a:rPr>
              <a:t>学校课程建设与学生发展</a:t>
            </a:r>
            <a:endParaRPr lang="en-US" altLang="zh-CN" sz="2000" b="1" dirty="0" smtClean="0">
              <a:ea typeface="黑体" pitchFamily="49" charset="-122"/>
            </a:endParaRPr>
          </a:p>
          <a:p>
            <a:pPr fontAlgn="auto">
              <a:spcAft>
                <a:spcPts val="0"/>
              </a:spcAft>
              <a:buFont typeface="Arial" pitchFamily="34" charset="0"/>
              <a:buChar char="•"/>
              <a:defRPr/>
            </a:pPr>
            <a:r>
              <a:rPr lang="en-US" altLang="zh-CN" sz="2800" b="1" dirty="0" smtClean="0">
                <a:ea typeface="黑体" pitchFamily="49" charset="-122"/>
              </a:rPr>
              <a:t>       </a:t>
            </a:r>
            <a:r>
              <a:rPr lang="zh-CN" altLang="en-US" sz="2800" b="1" dirty="0" smtClean="0">
                <a:ea typeface="黑体" pitchFamily="49" charset="-122"/>
              </a:rPr>
              <a:t>学校教师队伍建设 </a:t>
            </a:r>
            <a:r>
              <a:rPr lang="en-US" altLang="zh-CN" sz="2000" b="1" dirty="0" smtClean="0">
                <a:ea typeface="黑体" pitchFamily="49" charset="-122"/>
              </a:rPr>
              <a:t>——</a:t>
            </a:r>
            <a:r>
              <a:rPr lang="zh-CN" altLang="en-US" sz="2000" b="1" dirty="0" smtClean="0">
                <a:ea typeface="黑体" pitchFamily="49" charset="-122"/>
              </a:rPr>
              <a:t>团队、骨干、青年教师</a:t>
            </a:r>
            <a:endParaRPr lang="en-US" altLang="zh-CN" sz="2000" b="1" dirty="0" smtClean="0">
              <a:ea typeface="黑体" pitchFamily="49" charset="-122"/>
            </a:endParaRPr>
          </a:p>
          <a:p>
            <a:pPr fontAlgn="auto">
              <a:spcAft>
                <a:spcPts val="0"/>
              </a:spcAft>
              <a:buFont typeface="Arial" pitchFamily="34" charset="0"/>
              <a:buChar char="•"/>
              <a:defRPr/>
            </a:pPr>
            <a:r>
              <a:rPr lang="en-US" altLang="zh-CN" sz="2800" b="1" dirty="0" smtClean="0">
                <a:ea typeface="黑体" pitchFamily="49" charset="-122"/>
              </a:rPr>
              <a:t>       </a:t>
            </a:r>
            <a:r>
              <a:rPr lang="zh-CN" altLang="en-US" sz="2800" b="1" dirty="0" smtClean="0">
                <a:ea typeface="黑体" pitchFamily="49" charset="-122"/>
              </a:rPr>
              <a:t>学校领导力建设</a:t>
            </a:r>
            <a:endParaRPr lang="en-US" altLang="zh-CN" sz="2800" b="1" dirty="0" smtClean="0">
              <a:ea typeface="黑体" pitchFamily="49" charset="-122"/>
            </a:endParaRPr>
          </a:p>
          <a:p>
            <a:pPr fontAlgn="auto">
              <a:spcAft>
                <a:spcPts val="0"/>
              </a:spcAft>
              <a:buFont typeface="Arial" pitchFamily="34" charset="0"/>
              <a:buChar char="•"/>
              <a:defRPr/>
            </a:pPr>
            <a:r>
              <a:rPr lang="en-US" altLang="zh-CN" sz="2800" b="1" dirty="0" smtClean="0">
                <a:ea typeface="黑体" pitchFamily="49" charset="-122"/>
              </a:rPr>
              <a:t>       </a:t>
            </a:r>
            <a:r>
              <a:rPr lang="zh-CN" altLang="en-US" sz="2800" b="1" dirty="0" smtClean="0">
                <a:ea typeface="黑体" pitchFamily="49" charset="-122"/>
              </a:rPr>
              <a:t>校本教研活动 </a:t>
            </a:r>
            <a:endParaRPr lang="en-US" altLang="zh-CN" sz="2800" b="1" dirty="0" smtClean="0">
              <a:ea typeface="黑体" pitchFamily="49" charset="-122"/>
            </a:endParaRPr>
          </a:p>
          <a:p>
            <a:pPr fontAlgn="auto">
              <a:spcAft>
                <a:spcPts val="0"/>
              </a:spcAft>
              <a:buFont typeface="Arial" pitchFamily="34" charset="0"/>
              <a:buChar char="•"/>
              <a:defRPr/>
            </a:pPr>
            <a:r>
              <a:rPr lang="en-US" altLang="zh-CN" sz="2800" b="1" dirty="0" smtClean="0">
                <a:ea typeface="黑体" pitchFamily="49" charset="-122"/>
              </a:rPr>
              <a:t>       </a:t>
            </a:r>
            <a:r>
              <a:rPr lang="zh-CN" altLang="en-US" sz="2800" b="1" smtClean="0">
                <a:ea typeface="黑体" pitchFamily="49" charset="-122"/>
              </a:rPr>
              <a:t>学校信息化</a:t>
            </a:r>
            <a:r>
              <a:rPr lang="zh-CN" altLang="en-US" sz="2800" b="1" dirty="0" smtClean="0">
                <a:ea typeface="黑体" pitchFamily="49" charset="-122"/>
              </a:rPr>
              <a:t>建设</a:t>
            </a:r>
            <a:endParaRPr lang="en-US" altLang="zh-CN" sz="2800" b="1" dirty="0" smtClean="0">
              <a:ea typeface="黑体" pitchFamily="49" charset="-122"/>
            </a:endParaRPr>
          </a:p>
          <a:p>
            <a:pPr fontAlgn="auto">
              <a:spcAft>
                <a:spcPts val="0"/>
              </a:spcAft>
              <a:buFont typeface="Arial" pitchFamily="34" charset="0"/>
              <a:buChar char="•"/>
              <a:defRPr/>
            </a:pPr>
            <a:endParaRPr lang="en-US" altLang="zh-CN" sz="900" b="1" dirty="0" smtClean="0">
              <a:ea typeface="黑体" pitchFamily="49" charset="-122"/>
            </a:endParaRPr>
          </a:p>
          <a:p>
            <a:pPr fontAlgn="auto">
              <a:spcAft>
                <a:spcPts val="0"/>
              </a:spcAft>
              <a:buFont typeface="Arial" pitchFamily="34" charset="0"/>
              <a:buChar char="•"/>
              <a:defRPr/>
            </a:pPr>
            <a:r>
              <a:rPr lang="en-US" altLang="zh-CN" sz="2800" b="1" dirty="0" smtClean="0">
                <a:ea typeface="黑体" pitchFamily="49" charset="-122"/>
              </a:rPr>
              <a:t>        </a:t>
            </a:r>
          </a:p>
          <a:p>
            <a:pPr fontAlgn="auto">
              <a:spcAft>
                <a:spcPts val="0"/>
              </a:spcAft>
              <a:buFont typeface="Arial" charset="0"/>
              <a:buNone/>
              <a:defRPr/>
            </a:pPr>
            <a:endParaRPr lang="en-US" altLang="zh-CN" sz="3600" b="1" dirty="0" smtClean="0">
              <a:ea typeface="黑体" pitchFamily="49" charset="-122"/>
            </a:endParaRPr>
          </a:p>
          <a:p>
            <a:pPr fontAlgn="auto">
              <a:spcAft>
                <a:spcPts val="0"/>
              </a:spcAft>
              <a:buFont typeface="Arial" pitchFamily="34" charset="0"/>
              <a:buChar char="•"/>
              <a:defRPr/>
            </a:pPr>
            <a:r>
              <a:rPr lang="zh-CN" altLang="en-US" sz="4000" b="1" dirty="0" smtClean="0">
                <a:ea typeface="黑体" pitchFamily="49" charset="-122"/>
              </a:rPr>
              <a:t>     </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7862</Words>
  <Application>Microsoft Office PowerPoint</Application>
  <PresentationFormat>全屏显示(4:3)</PresentationFormat>
  <Paragraphs>628</Paragraphs>
  <Slides>85</Slides>
  <Notes>4</Notes>
  <HiddenSlides>0</HiddenSlides>
  <MMClips>0</MMClips>
  <ScaleCrop>false</ScaleCrop>
  <HeadingPairs>
    <vt:vector size="8" baseType="variant">
      <vt:variant>
        <vt:lpstr>已用的字体</vt:lpstr>
      </vt:variant>
      <vt:variant>
        <vt:i4>10</vt:i4>
      </vt:variant>
      <vt:variant>
        <vt:lpstr>演示文稿设计模板</vt:lpstr>
      </vt:variant>
      <vt:variant>
        <vt:i4>1</vt:i4>
      </vt:variant>
      <vt:variant>
        <vt:lpstr>嵌入 OLE 服务器</vt:lpstr>
      </vt:variant>
      <vt:variant>
        <vt:i4>4</vt:i4>
      </vt:variant>
      <vt:variant>
        <vt:lpstr>幻灯片标题</vt:lpstr>
      </vt:variant>
      <vt:variant>
        <vt:i4>85</vt:i4>
      </vt:variant>
    </vt:vector>
  </HeadingPairs>
  <TitlesOfParts>
    <vt:vector size="100" baseType="lpstr">
      <vt:lpstr>Calibri</vt:lpstr>
      <vt:lpstr>宋体</vt:lpstr>
      <vt:lpstr>Arial</vt:lpstr>
      <vt:lpstr>微软雅黑</vt:lpstr>
      <vt:lpstr>Microsoft YaHei Light</vt:lpstr>
      <vt:lpstr>黑体</vt:lpstr>
      <vt:lpstr>Wingdings</vt:lpstr>
      <vt:lpstr>Times New Roman</vt:lpstr>
      <vt:lpstr>Book Antiqua</vt:lpstr>
      <vt:lpstr>华文新魏</vt:lpstr>
      <vt:lpstr>Office 主题</vt:lpstr>
      <vt:lpstr>幻灯片</vt:lpstr>
      <vt:lpstr>Document</vt:lpstr>
      <vt:lpstr>文档</vt:lpstr>
      <vt:lpstr>Equation</vt:lpstr>
      <vt:lpstr>数学课标修订与数学核心素养、 课程变化、评价考试</vt:lpstr>
      <vt:lpstr>背景</vt:lpstr>
      <vt:lpstr>背景</vt:lpstr>
      <vt:lpstr>幻灯片 4</vt:lpstr>
      <vt:lpstr>幻灯片 5</vt:lpstr>
      <vt:lpstr>背  景</vt:lpstr>
      <vt:lpstr> 建议 </vt:lpstr>
      <vt:lpstr>课标研制面临问题</vt:lpstr>
      <vt:lpstr>幻灯片 9</vt:lpstr>
      <vt:lpstr>问  题——优秀数学教师 </vt:lpstr>
      <vt:lpstr>幻灯片 11</vt:lpstr>
      <vt:lpstr>课标修订思路与数学核心素养</vt:lpstr>
      <vt:lpstr>核心素养的基本定位</vt:lpstr>
      <vt:lpstr>幻灯片 14</vt:lpstr>
      <vt:lpstr>学生核心素养</vt:lpstr>
      <vt:lpstr>课标修订思路与数学核心素养</vt:lpstr>
      <vt:lpstr>课标修订思路与数学核心素养</vt:lpstr>
      <vt:lpstr>课标修订思路与数学核心素养</vt:lpstr>
      <vt:lpstr>课标修订思路与数学核心素养</vt:lpstr>
      <vt:lpstr>课标修订思路与数学核心素养</vt:lpstr>
      <vt:lpstr>课标修订思路与数学核心素养</vt:lpstr>
      <vt:lpstr>数学抽象</vt:lpstr>
      <vt:lpstr>逻辑推理</vt:lpstr>
      <vt:lpstr>数学建模</vt:lpstr>
      <vt:lpstr>直观想象</vt:lpstr>
      <vt:lpstr>数学运算</vt:lpstr>
      <vt:lpstr>数据分析</vt:lpstr>
      <vt:lpstr>课标修订主要变化</vt:lpstr>
      <vt:lpstr> 课标修订主要变化</vt:lpstr>
      <vt:lpstr> 课标修订主要变化</vt:lpstr>
      <vt:lpstr>幻灯片 31</vt:lpstr>
      <vt:lpstr>选修课程目标</vt:lpstr>
      <vt:lpstr>优秀人才评价途径</vt:lpstr>
      <vt:lpstr> 课标修订主要变化</vt:lpstr>
      <vt:lpstr> 课标修订主要变化</vt:lpstr>
      <vt:lpstr> 课标修订主要变化</vt:lpstr>
      <vt:lpstr> 课标修订主要变化</vt:lpstr>
      <vt:lpstr> 课标修订主要变化</vt:lpstr>
      <vt:lpstr> 课标修订主要变化</vt:lpstr>
      <vt:lpstr> 课标修订主要变化</vt:lpstr>
      <vt:lpstr>评价考试</vt:lpstr>
      <vt:lpstr>评价考试</vt:lpstr>
      <vt:lpstr>数学学业质量标准</vt:lpstr>
      <vt:lpstr>数学学业质量标准</vt:lpstr>
      <vt:lpstr>数学学业质量标准</vt:lpstr>
      <vt:lpstr>数学学业质量标准</vt:lpstr>
      <vt:lpstr>数学学业质量标准</vt:lpstr>
      <vt:lpstr>评价、考试建议</vt:lpstr>
      <vt:lpstr>评价、考试建议</vt:lpstr>
      <vt:lpstr>评价、考试建议</vt:lpstr>
      <vt:lpstr>评价、考试建议</vt:lpstr>
      <vt:lpstr>基于数学核心素养测试：命题要素</vt:lpstr>
      <vt:lpstr>基于数学核心素养测试：命题要素</vt:lpstr>
      <vt:lpstr>基于数学核心素养测试：命题要素</vt:lpstr>
      <vt:lpstr>基于数学核心素养测试：命题要素</vt:lpstr>
      <vt:lpstr>基于数学核心素养测试：命题要素</vt:lpstr>
      <vt:lpstr>基于数学核心素养测试： 典型试题分析</vt:lpstr>
      <vt:lpstr>例题：水槽问题 实际应用活动：基于数学核心素养命题 </vt:lpstr>
      <vt:lpstr>幻灯片 59</vt:lpstr>
      <vt:lpstr>例题：影子问题 </vt:lpstr>
      <vt:lpstr>幻灯片 61</vt:lpstr>
      <vt:lpstr>例题： 抛均匀硬币的相关计算和实验</vt:lpstr>
      <vt:lpstr>例题 ：单位圆与三角函数</vt:lpstr>
      <vt:lpstr>概念理解</vt:lpstr>
      <vt:lpstr>如何考察概念？</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例题：数学建模</vt:lpstr>
      <vt:lpstr>幻灯片 81</vt:lpstr>
      <vt:lpstr>幻灯片 82</vt:lpstr>
      <vt:lpstr>幻灯片 83</vt:lpstr>
      <vt:lpstr>幻灯片 84</vt:lpstr>
      <vt:lpstr>幻灯片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数学课标修订、核心素养、 课程变化、评价考试</dc:title>
  <dc:creator>王尚志</dc:creator>
  <cp:lastModifiedBy>来宾</cp:lastModifiedBy>
  <cp:revision>8</cp:revision>
  <dcterms:created xsi:type="dcterms:W3CDTF">2018-03-10T01:20:54Z</dcterms:created>
  <dcterms:modified xsi:type="dcterms:W3CDTF">2018-03-19T08:06:26Z</dcterms:modified>
</cp:coreProperties>
</file>