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257" r:id="rId2"/>
    <p:sldId id="258" r:id="rId3"/>
    <p:sldId id="268" r:id="rId4"/>
    <p:sldId id="442" r:id="rId5"/>
    <p:sldId id="667" r:id="rId6"/>
    <p:sldId id="803" r:id="rId7"/>
    <p:sldId id="758" r:id="rId8"/>
    <p:sldId id="759" r:id="rId9"/>
    <p:sldId id="761" r:id="rId10"/>
    <p:sldId id="760" r:id="rId11"/>
    <p:sldId id="670" r:id="rId12"/>
    <p:sldId id="668" r:id="rId13"/>
    <p:sldId id="276" r:id="rId14"/>
    <p:sldId id="277" r:id="rId15"/>
    <p:sldId id="301" r:id="rId16"/>
    <p:sldId id="796" r:id="rId17"/>
    <p:sldId id="798" r:id="rId18"/>
    <p:sldId id="799" r:id="rId19"/>
    <p:sldId id="800" r:id="rId20"/>
    <p:sldId id="801" r:id="rId21"/>
    <p:sldId id="802" r:id="rId22"/>
    <p:sldId id="756" r:id="rId23"/>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706">
          <p15:clr>
            <a:srgbClr val="A4A3A4"/>
          </p15:clr>
        </p15:guide>
        <p15:guide id="2" pos="24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FF"/>
    <a:srgbClr val="0000FF"/>
    <a:srgbClr val="007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706" autoAdjust="0"/>
    <p:restoredTop sz="93638" autoAdjust="0"/>
  </p:normalViewPr>
  <p:slideViewPr>
    <p:cSldViewPr showGuides="1">
      <p:cViewPr varScale="1">
        <p:scale>
          <a:sx n="63" d="100"/>
          <a:sy n="63" d="100"/>
        </p:scale>
        <p:origin x="-576" y="-62"/>
      </p:cViewPr>
      <p:guideLst>
        <p:guide orient="horz" pos="1706"/>
        <p:guide pos="2480"/>
      </p:guideLst>
    </p:cSldViewPr>
  </p:slideViewPr>
  <p:notesTextViewPr>
    <p:cViewPr>
      <p:scale>
        <a:sx n="1" d="1"/>
        <a:sy n="1" d="1"/>
      </p:scale>
      <p:origin x="0" y="0"/>
    </p:cViewPr>
  </p:notesTextViewPr>
  <p:sorterViewPr>
    <p:cViewPr>
      <p:scale>
        <a:sx n="100" d="100"/>
        <a:sy n="100" d="100"/>
      </p:scale>
      <p:origin x="0" y="6150"/>
    </p:cViewPr>
  </p:sorterViewPr>
  <p:notesViewPr>
    <p:cSldViewPr>
      <p:cViewPr varScale="1">
        <p:scale>
          <a:sx n="66" d="100"/>
          <a:sy n="66" d="100"/>
        </p:scale>
        <p:origin x="2280"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84E0FC-A6AF-46E3-A2EF-366FABF5D273}" type="datetimeFigureOut">
              <a:rPr lang="zh-CN" altLang="en-US" smtClean="0"/>
              <a:pPr/>
              <a:t>2020/7/20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56EB87-2DAE-4981-8A7F-CF540B49389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6C99D0-ADD1-4845-AA08-3E267B8485C1}" type="datetimeFigureOut">
              <a:rPr lang="zh-CN" altLang="en-US" smtClean="0"/>
              <a:pPr/>
              <a:t>2020/7/20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1D7F5D-4814-4A6E-BC59-7E828A123DB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31D7F5D-4814-4A6E-BC59-7E828A123DB4}"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31D7F5D-4814-4A6E-BC59-7E828A123DB4}" type="slidenum">
              <a:rPr lang="zh-CN" altLang="en-US" smtClean="0"/>
              <a:pPr/>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931D7F5D-4814-4A6E-BC59-7E828A123DB4}" type="slidenum">
              <a:rPr lang="zh-CN" altLang="en-US" smtClean="0"/>
              <a:pPr/>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931D7F5D-4814-4A6E-BC59-7E828A123DB4}" type="slidenum">
              <a:rPr lang="zh-CN" altLang="en-US" smtClean="0"/>
              <a:pPr/>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dirty="0" smtClean="0"/>
          </a:p>
        </p:txBody>
      </p:sp>
      <p:sp>
        <p:nvSpPr>
          <p:cNvPr id="4" name="灯片编号占位符 3"/>
          <p:cNvSpPr>
            <a:spLocks noGrp="1"/>
          </p:cNvSpPr>
          <p:nvPr>
            <p:ph type="sldNum" sz="quarter" idx="10"/>
          </p:nvPr>
        </p:nvSpPr>
        <p:spPr/>
        <p:txBody>
          <a:bodyPr/>
          <a:lstStyle/>
          <a:p>
            <a:fld id="{931D7F5D-4814-4A6E-BC59-7E828A123DB4}" type="slidenum">
              <a:rPr lang="zh-CN" altLang="en-US" smtClean="0"/>
              <a:pPr/>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931D7F5D-4814-4A6E-BC59-7E828A123DB4}" type="slidenum">
              <a:rPr lang="zh-CN" altLang="en-US" smtClean="0"/>
              <a:pPr/>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931D7F5D-4814-4A6E-BC59-7E828A123DB4}" type="slidenum">
              <a:rPr lang="zh-CN" altLang="en-US" smtClean="0"/>
              <a:pPr/>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931D7F5D-4814-4A6E-BC59-7E828A123DB4}" type="slidenum">
              <a:rPr lang="zh-CN" altLang="en-US" smtClean="0"/>
              <a:pPr/>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931D7F5D-4814-4A6E-BC59-7E828A123DB4}" type="slidenum">
              <a:rPr lang="zh-CN" altLang="en-US" smtClean="0"/>
              <a:pPr/>
              <a:t>20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931D7F5D-4814-4A6E-BC59-7E828A123DB4}" type="slidenum">
              <a:rPr lang="zh-CN" altLang="en-US" smtClean="0"/>
              <a:pPr/>
              <a:t>21</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smtClean="0"/>
          </a:p>
        </p:txBody>
      </p:sp>
      <p:sp>
        <p:nvSpPr>
          <p:cNvPr id="4" name="灯片编号占位符 3"/>
          <p:cNvSpPr>
            <a:spLocks noGrp="1"/>
          </p:cNvSpPr>
          <p:nvPr>
            <p:ph type="sldNum" sz="quarter" idx="10"/>
          </p:nvPr>
        </p:nvSpPr>
        <p:spPr/>
        <p:txBody>
          <a:bodyPr/>
          <a:lstStyle/>
          <a:p>
            <a:fld id="{931D7F5D-4814-4A6E-BC59-7E828A123DB4}" type="slidenum">
              <a:rPr lang="zh-CN" altLang="en-US" smtClean="0"/>
              <a:pPr/>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31D7F5D-4814-4A6E-BC59-7E828A123DB4}"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31D7F5D-4814-4A6E-BC59-7E828A123DB4}"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dirty="0" smtClean="0"/>
          </a:p>
        </p:txBody>
      </p:sp>
      <p:sp>
        <p:nvSpPr>
          <p:cNvPr id="4" name="灯片编号占位符 3"/>
          <p:cNvSpPr>
            <a:spLocks noGrp="1"/>
          </p:cNvSpPr>
          <p:nvPr>
            <p:ph type="sldNum" sz="quarter" idx="10"/>
          </p:nvPr>
        </p:nvSpPr>
        <p:spPr/>
        <p:txBody>
          <a:bodyPr/>
          <a:lstStyle/>
          <a:p>
            <a:fld id="{931D7F5D-4814-4A6E-BC59-7E828A123DB4}"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31D7F5D-4814-4A6E-BC59-7E828A123DB4}" type="slidenum">
              <a:rPr lang="zh-CN" altLang="en-US" smtClean="0"/>
              <a:pPr/>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31D7F5D-4814-4A6E-BC59-7E828A123DB4}" type="slidenum">
              <a:rPr lang="zh-CN" altLang="en-US" smtClean="0"/>
              <a:pPr/>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en-US" altLang="zh-CN" dirty="0" smtClean="0"/>
          </a:p>
        </p:txBody>
      </p:sp>
      <p:sp>
        <p:nvSpPr>
          <p:cNvPr id="4" name="灯片编号占位符 3"/>
          <p:cNvSpPr>
            <a:spLocks noGrp="1"/>
          </p:cNvSpPr>
          <p:nvPr>
            <p:ph type="sldNum" sz="quarter" idx="10"/>
          </p:nvPr>
        </p:nvSpPr>
        <p:spPr/>
        <p:txBody>
          <a:bodyPr/>
          <a:lstStyle/>
          <a:p>
            <a:fld id="{931D7F5D-4814-4A6E-BC59-7E828A123DB4}" type="slidenum">
              <a:rPr lang="zh-CN" altLang="en-US" smtClean="0"/>
              <a:pPr/>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931D7F5D-4814-4A6E-BC59-7E828A123DB4}" type="slidenum">
              <a:rPr lang="zh-CN" altLang="en-US" smtClean="0"/>
              <a:pPr/>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31D7F5D-4814-4A6E-BC59-7E828A123DB4}" type="slidenum">
              <a:rPr lang="zh-CN" altLang="en-US" smtClean="0"/>
              <a:pPr/>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D158F2A-BAA2-49FA-8BD1-A987B1CACB97}" type="datetimeFigureOut">
              <a:rPr lang="zh-CN" altLang="en-US" smtClean="0"/>
              <a:pPr/>
              <a:t>2020/7/20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926298-8A57-44CF-95B1-21076B7DF7BD}"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10" advTm="0"/>
    </mc:Choice>
    <mc:Fallback>
      <p:transition advTm="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D158F2A-BAA2-49FA-8BD1-A987B1CACB97}" type="datetimeFigureOut">
              <a:rPr lang="zh-CN" altLang="en-US" smtClean="0"/>
              <a:pPr/>
              <a:t>2020/7/20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926298-8A57-44CF-95B1-21076B7DF7BD}"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10" advTm="0"/>
    </mc:Choice>
    <mc:Fallback>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D158F2A-BAA2-49FA-8BD1-A987B1CACB97}" type="datetimeFigureOut">
              <a:rPr lang="zh-CN" altLang="en-US" smtClean="0"/>
              <a:pPr/>
              <a:t>2020/7/20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926298-8A57-44CF-95B1-21076B7DF7BD}"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10" advTm="0"/>
    </mc:Choice>
    <mc:Fallback>
      <p:transition advTm="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D158F2A-BAA2-49FA-8BD1-A987B1CACB97}" type="datetimeFigureOut">
              <a:rPr lang="zh-CN" altLang="en-US" smtClean="0"/>
              <a:pPr/>
              <a:t>2020/7/20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926298-8A57-44CF-95B1-21076B7DF7BD}"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10" advTm="0"/>
    </mc:Choice>
    <mc:Fallback>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D158F2A-BAA2-49FA-8BD1-A987B1CACB97}" type="datetimeFigureOut">
              <a:rPr lang="zh-CN" altLang="en-US" smtClean="0"/>
              <a:pPr/>
              <a:t>2020/7/20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926298-8A57-44CF-95B1-21076B7DF7BD}"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10" advTm="0"/>
    </mc:Choice>
    <mc:Fallback>
      <p:transition advTm="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D158F2A-BAA2-49FA-8BD1-A987B1CACB97}" type="datetimeFigureOut">
              <a:rPr lang="zh-CN" altLang="en-US" smtClean="0"/>
              <a:pPr/>
              <a:t>2020/7/20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926298-8A57-44CF-95B1-21076B7DF7BD}"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10" advTm="0"/>
    </mc:Choice>
    <mc:Fallback>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D158F2A-BAA2-49FA-8BD1-A987B1CACB97}" type="datetimeFigureOut">
              <a:rPr lang="zh-CN" altLang="en-US" smtClean="0"/>
              <a:pPr/>
              <a:t>2020/7/20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B926298-8A57-44CF-95B1-21076B7DF7BD}"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10" advTm="0"/>
    </mc:Choice>
    <mc:Fallback>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158F2A-BAA2-49FA-8BD1-A987B1CACB97}" type="datetimeFigureOut">
              <a:rPr lang="zh-CN" altLang="en-US" smtClean="0"/>
              <a:pPr/>
              <a:t>2020/7/20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B926298-8A57-44CF-95B1-21076B7DF7BD}"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10" advTm="0"/>
    </mc:Choice>
    <mc:Fallback>
      <p:transition advTm="0"/>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158F2A-BAA2-49FA-8BD1-A987B1CACB97}" type="datetimeFigureOut">
              <a:rPr lang="zh-CN" altLang="en-US" smtClean="0"/>
              <a:pPr/>
              <a:t>2020/7/20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926298-8A57-44CF-95B1-21076B7DF7BD}"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10" advTm="0"/>
    </mc:Choice>
    <mc:Fallback>
      <p:transition advTm="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D158F2A-BAA2-49FA-8BD1-A987B1CACB97}" type="datetimeFigureOut">
              <a:rPr lang="zh-CN" altLang="en-US" smtClean="0"/>
              <a:pPr/>
              <a:t>2020/7/20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926298-8A57-44CF-95B1-21076B7DF7BD}"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10" advTm="0"/>
    </mc:Choice>
    <mc:Fallback>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D158F2A-BAA2-49FA-8BD1-A987B1CACB97}" type="datetimeFigureOut">
              <a:rPr lang="zh-CN" altLang="en-US" smtClean="0"/>
              <a:pPr/>
              <a:t>2020/7/20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926298-8A57-44CF-95B1-21076B7DF7BD}"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10" advTm="0"/>
    </mc:Choice>
    <mc:Fallback>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58F2A-BAA2-49FA-8BD1-A987B1CACB97}" type="datetimeFigureOut">
              <a:rPr lang="zh-CN" altLang="en-US" smtClean="0"/>
              <a:pPr/>
              <a:t>2020/7/20</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26298-8A57-44CF-95B1-21076B7DF7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p14:dur="10" advTm="0"/>
    </mc:Choice>
    <mc:Fallback>
      <p:transition advTm="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873451" y="-27384"/>
            <a:ext cx="1172276" cy="19168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097587" y="-27384"/>
            <a:ext cx="1172276" cy="19168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321723" y="-27384"/>
            <a:ext cx="1172276" cy="19168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629167" y="0"/>
            <a:ext cx="1172276" cy="19168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526447" y="1432223"/>
            <a:ext cx="1395643" cy="1395643"/>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11"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sp>
        <p:nvSpPr>
          <p:cNvPr id="12" name="TextBox 11"/>
          <p:cNvSpPr txBox="1"/>
          <p:nvPr/>
        </p:nvSpPr>
        <p:spPr>
          <a:xfrm flipH="1">
            <a:off x="4070898" y="1745325"/>
            <a:ext cx="360040" cy="769441"/>
          </a:xfrm>
          <a:prstGeom prst="rect">
            <a:avLst/>
          </a:prstGeom>
          <a:noFill/>
        </p:spPr>
        <p:txBody>
          <a:bodyPr wrap="square" rtlCol="0">
            <a:spAutoFit/>
          </a:bodyPr>
          <a:lstStyle/>
          <a:p>
            <a:pPr algn="ctr"/>
            <a:r>
              <a:rPr lang="en-US" sz="4400" b="1" dirty="0">
                <a:solidFill>
                  <a:schemeClr val="bg1"/>
                </a:solidFill>
                <a:latin typeface="Impact MT Std" pitchFamily="34" charset="0"/>
              </a:rPr>
              <a:t>2</a:t>
            </a:r>
            <a:endParaRPr lang="id-ID" sz="4400" b="1" dirty="0">
              <a:solidFill>
                <a:schemeClr val="bg1"/>
              </a:solidFill>
              <a:latin typeface="Impact MT Std" pitchFamily="34" charset="0"/>
            </a:endParaRPr>
          </a:p>
        </p:txBody>
      </p:sp>
      <p:grpSp>
        <p:nvGrpSpPr>
          <p:cNvPr id="13" name="组合 12"/>
          <p:cNvGrpSpPr/>
          <p:nvPr/>
        </p:nvGrpSpPr>
        <p:grpSpPr>
          <a:xfrm>
            <a:off x="4773952" y="1457293"/>
            <a:ext cx="1395643" cy="1395643"/>
            <a:chOff x="1677608" y="2996952"/>
            <a:chExt cx="1395643" cy="1395643"/>
          </a:xfrm>
        </p:grpSpPr>
        <p:sp>
          <p:nvSpPr>
            <p:cNvPr id="14"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15"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sp>
        <p:nvSpPr>
          <p:cNvPr id="16" name="TextBox 15"/>
          <p:cNvSpPr txBox="1"/>
          <p:nvPr/>
        </p:nvSpPr>
        <p:spPr>
          <a:xfrm flipH="1">
            <a:off x="5291753" y="1745323"/>
            <a:ext cx="360040" cy="769441"/>
          </a:xfrm>
          <a:prstGeom prst="rect">
            <a:avLst/>
          </a:prstGeom>
          <a:noFill/>
        </p:spPr>
        <p:txBody>
          <a:bodyPr wrap="square" rtlCol="0">
            <a:spAutoFit/>
          </a:bodyPr>
          <a:lstStyle/>
          <a:p>
            <a:pPr algn="ctr"/>
            <a:r>
              <a:rPr lang="en-US" sz="4400" b="1" dirty="0" smtClean="0">
                <a:solidFill>
                  <a:schemeClr val="bg1"/>
                </a:solidFill>
                <a:latin typeface="Impact MT Std" pitchFamily="34" charset="0"/>
              </a:rPr>
              <a:t>0</a:t>
            </a:r>
            <a:endParaRPr lang="id-ID" sz="4400" b="1" dirty="0">
              <a:solidFill>
                <a:schemeClr val="bg1"/>
              </a:solidFill>
              <a:latin typeface="Impact MT Std" pitchFamily="34" charset="0"/>
            </a:endParaRPr>
          </a:p>
        </p:txBody>
      </p:sp>
      <p:grpSp>
        <p:nvGrpSpPr>
          <p:cNvPr id="17" name="组合 16"/>
          <p:cNvGrpSpPr/>
          <p:nvPr/>
        </p:nvGrpSpPr>
        <p:grpSpPr>
          <a:xfrm>
            <a:off x="5998088" y="1457293"/>
            <a:ext cx="1395643" cy="1395643"/>
            <a:chOff x="1677608" y="2996952"/>
            <a:chExt cx="1395643" cy="1395643"/>
          </a:xfrm>
        </p:grpSpPr>
        <p:sp>
          <p:nvSpPr>
            <p:cNvPr id="1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19"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sp>
        <p:nvSpPr>
          <p:cNvPr id="20" name="TextBox 19"/>
          <p:cNvSpPr txBox="1"/>
          <p:nvPr/>
        </p:nvSpPr>
        <p:spPr>
          <a:xfrm flipH="1">
            <a:off x="6487688" y="1745325"/>
            <a:ext cx="360040" cy="769441"/>
          </a:xfrm>
          <a:prstGeom prst="rect">
            <a:avLst/>
          </a:prstGeom>
          <a:noFill/>
        </p:spPr>
        <p:txBody>
          <a:bodyPr wrap="square" rtlCol="0">
            <a:spAutoFit/>
          </a:bodyPr>
          <a:lstStyle/>
          <a:p>
            <a:pPr algn="ctr"/>
            <a:r>
              <a:rPr lang="en-US" sz="4400" b="1" dirty="0" smtClean="0">
                <a:solidFill>
                  <a:schemeClr val="bg1"/>
                </a:solidFill>
                <a:latin typeface="Impact MT Std" pitchFamily="34" charset="0"/>
              </a:rPr>
              <a:t>2</a:t>
            </a:r>
            <a:endParaRPr lang="id-ID" sz="4400" b="1" dirty="0">
              <a:solidFill>
                <a:schemeClr val="bg1"/>
              </a:solidFill>
              <a:latin typeface="Impact MT Std" pitchFamily="34" charset="0"/>
            </a:endParaRPr>
          </a:p>
        </p:txBody>
      </p:sp>
      <p:grpSp>
        <p:nvGrpSpPr>
          <p:cNvPr id="21" name="组合 20"/>
          <p:cNvGrpSpPr/>
          <p:nvPr/>
        </p:nvGrpSpPr>
        <p:grpSpPr>
          <a:xfrm>
            <a:off x="7222224" y="1457293"/>
            <a:ext cx="1395643" cy="1395643"/>
            <a:chOff x="1677608" y="2996952"/>
            <a:chExt cx="1395643" cy="1395643"/>
          </a:xfrm>
        </p:grpSpPr>
        <p:sp>
          <p:nvSpPr>
            <p:cNvPr id="22"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3"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sp>
        <p:nvSpPr>
          <p:cNvPr id="24" name="TextBox 23"/>
          <p:cNvSpPr txBox="1"/>
          <p:nvPr/>
        </p:nvSpPr>
        <p:spPr>
          <a:xfrm flipH="1">
            <a:off x="7698789" y="1745325"/>
            <a:ext cx="360040" cy="769441"/>
          </a:xfrm>
          <a:prstGeom prst="rect">
            <a:avLst/>
          </a:prstGeom>
          <a:noFill/>
        </p:spPr>
        <p:txBody>
          <a:bodyPr wrap="square" rtlCol="0">
            <a:spAutoFit/>
          </a:bodyPr>
          <a:lstStyle/>
          <a:p>
            <a:pPr algn="ctr"/>
            <a:r>
              <a:rPr lang="en-US" sz="4400" b="1" dirty="0">
                <a:solidFill>
                  <a:schemeClr val="bg1"/>
                </a:solidFill>
                <a:latin typeface="Impact MT Std" pitchFamily="34" charset="0"/>
              </a:rPr>
              <a:t>0</a:t>
            </a:r>
            <a:endParaRPr lang="id-ID" sz="4400" b="1" dirty="0">
              <a:solidFill>
                <a:schemeClr val="bg1"/>
              </a:solidFill>
              <a:latin typeface="Impact MT Std" pitchFamily="34" charset="0"/>
            </a:endParaRPr>
          </a:p>
        </p:txBody>
      </p:sp>
      <p:sp>
        <p:nvSpPr>
          <p:cNvPr id="25" name="TextBox 7"/>
          <p:cNvSpPr>
            <a:spLocks noChangeArrowheads="1"/>
          </p:cNvSpPr>
          <p:nvPr/>
        </p:nvSpPr>
        <p:spPr bwMode="auto">
          <a:xfrm>
            <a:off x="1430537" y="3298504"/>
            <a:ext cx="9310751" cy="67710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4400" b="1"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全国</a:t>
            </a:r>
            <a:r>
              <a:rPr lang="en-US" altLang="zh-CN" sz="4400" b="1"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Ⅱ</a:t>
            </a:r>
            <a:r>
              <a:rPr lang="zh-CN" altLang="en-US" sz="4400" b="1"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卷物理试题评析</a:t>
            </a:r>
            <a:r>
              <a:rPr lang="en-US" altLang="zh-CN" sz="4400" b="1"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200" b="1"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力学实验部分</a:t>
            </a:r>
            <a:endParaRPr lang="zh-CN" altLang="en-US" sz="32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7" name="直接连接符 26"/>
          <p:cNvCxnSpPr/>
          <p:nvPr/>
        </p:nvCxnSpPr>
        <p:spPr>
          <a:xfrm flipV="1">
            <a:off x="1345059" y="3975612"/>
            <a:ext cx="9505056" cy="6679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圆角矩形 50"/>
          <p:cNvSpPr/>
          <p:nvPr/>
        </p:nvSpPr>
        <p:spPr>
          <a:xfrm>
            <a:off x="4309017" y="4725144"/>
            <a:ext cx="3456382" cy="373132"/>
          </a:xfrm>
          <a:prstGeom prst="roundRect">
            <a:avLst>
              <a:gd name="adj" fmla="val 50000"/>
            </a:avLst>
          </a:prstGeom>
          <a:solidFill>
            <a:schemeClr val="bg1">
              <a:lumMod val="85000"/>
            </a:schemeClr>
          </a:solid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52" name="TextBox 7"/>
          <p:cNvSpPr>
            <a:spLocks noChangeArrowheads="1"/>
          </p:cNvSpPr>
          <p:nvPr/>
        </p:nvSpPr>
        <p:spPr bwMode="auto">
          <a:xfrm>
            <a:off x="4848430" y="4791941"/>
            <a:ext cx="2605960" cy="2462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1600" b="1"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李长华</a:t>
            </a:r>
            <a:endParaRPr lang="zh-CN" altLang="en-US" sz="16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3" name="组合 52"/>
          <p:cNvGrpSpPr/>
          <p:nvPr/>
        </p:nvGrpSpPr>
        <p:grpSpPr>
          <a:xfrm>
            <a:off x="4225379" y="4604641"/>
            <a:ext cx="624559" cy="624559"/>
            <a:chOff x="4333987" y="2362200"/>
            <a:chExt cx="2905011" cy="2905012"/>
          </a:xfrm>
          <a:gradFill>
            <a:gsLst>
              <a:gs pos="62000">
                <a:srgbClr val="C69135"/>
              </a:gs>
              <a:gs pos="34200">
                <a:srgbClr val="E6D38F"/>
              </a:gs>
              <a:gs pos="0">
                <a:srgbClr val="FCD860"/>
              </a:gs>
              <a:gs pos="100000">
                <a:srgbClr val="F1DF97"/>
              </a:gs>
            </a:gsLst>
            <a:lin ang="12000000" scaled="0"/>
          </a:gradFill>
          <a:effectLst>
            <a:outerShdw blurRad="177800" dist="88900" dir="2700000" algn="tl" rotWithShape="0">
              <a:prstClr val="black">
                <a:alpha val="30000"/>
              </a:prstClr>
            </a:outerShdw>
          </a:effectLst>
        </p:grpSpPr>
        <p:sp>
          <p:nvSpPr>
            <p:cNvPr id="54" name="任意多边形 53"/>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55" name="椭圆 54"/>
            <p:cNvSpPr/>
            <p:nvPr/>
          </p:nvSpPr>
          <p:spPr>
            <a:xfrm>
              <a:off x="4710168" y="2738381"/>
              <a:ext cx="2152649" cy="2152650"/>
            </a:xfrm>
            <a:prstGeom prst="ellipse">
              <a:avLst/>
            </a:prstGeom>
            <a:grp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56" name="椭圆 55"/>
            <p:cNvSpPr/>
            <p:nvPr/>
          </p:nvSpPr>
          <p:spPr>
            <a:xfrm>
              <a:off x="4710169" y="2738382"/>
              <a:ext cx="2152650" cy="2152648"/>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57" name="矩形 41"/>
          <p:cNvSpPr/>
          <p:nvPr/>
        </p:nvSpPr>
        <p:spPr>
          <a:xfrm>
            <a:off x="-1" y="6175917"/>
            <a:ext cx="12195175" cy="689884"/>
          </a:xfrm>
          <a:custGeom>
            <a:avLst/>
            <a:gdLst>
              <a:gd name="connsiteX0" fmla="*/ 0 w 12195175"/>
              <a:gd name="connsiteY0" fmla="*/ 0 h 2204864"/>
              <a:gd name="connsiteX1" fmla="*/ 12195175 w 12195175"/>
              <a:gd name="connsiteY1" fmla="*/ 0 h 2204864"/>
              <a:gd name="connsiteX2" fmla="*/ 12195175 w 12195175"/>
              <a:gd name="connsiteY2" fmla="*/ 2204864 h 2204864"/>
              <a:gd name="connsiteX3" fmla="*/ 0 w 12195175"/>
              <a:gd name="connsiteY3" fmla="*/ 2204864 h 2204864"/>
              <a:gd name="connsiteX4" fmla="*/ 0 w 12195175"/>
              <a:gd name="connsiteY4" fmla="*/ 0 h 2204864"/>
              <a:gd name="connsiteX0-1" fmla="*/ 0 w 12195175"/>
              <a:gd name="connsiteY0-2" fmla="*/ 4018 h 2208882"/>
              <a:gd name="connsiteX1-3" fmla="*/ 5976651 w 12195175"/>
              <a:gd name="connsiteY1-4" fmla="*/ 0 h 2208882"/>
              <a:gd name="connsiteX2-5" fmla="*/ 12195175 w 12195175"/>
              <a:gd name="connsiteY2-6" fmla="*/ 4018 h 2208882"/>
              <a:gd name="connsiteX3-7" fmla="*/ 12195175 w 12195175"/>
              <a:gd name="connsiteY3-8" fmla="*/ 2208882 h 2208882"/>
              <a:gd name="connsiteX4-9" fmla="*/ 0 w 12195175"/>
              <a:gd name="connsiteY4-10" fmla="*/ 2208882 h 2208882"/>
              <a:gd name="connsiteX5" fmla="*/ 0 w 12195175"/>
              <a:gd name="connsiteY5" fmla="*/ 4018 h 2208882"/>
              <a:gd name="connsiteX0-11" fmla="*/ 0 w 12195175"/>
              <a:gd name="connsiteY0-12" fmla="*/ 6772 h 2211636"/>
              <a:gd name="connsiteX1-13" fmla="*/ 5976651 w 12195175"/>
              <a:gd name="connsiteY1-14" fmla="*/ 2754 h 2211636"/>
              <a:gd name="connsiteX2-15" fmla="*/ 6221776 w 12195175"/>
              <a:gd name="connsiteY2-16" fmla="*/ 0 h 2211636"/>
              <a:gd name="connsiteX3-17" fmla="*/ 12195175 w 12195175"/>
              <a:gd name="connsiteY3-18" fmla="*/ 6772 h 2211636"/>
              <a:gd name="connsiteX4-19" fmla="*/ 12195175 w 12195175"/>
              <a:gd name="connsiteY4-20" fmla="*/ 2211636 h 2211636"/>
              <a:gd name="connsiteX5-21" fmla="*/ 0 w 12195175"/>
              <a:gd name="connsiteY5-22" fmla="*/ 2211636 h 2211636"/>
              <a:gd name="connsiteX6" fmla="*/ 0 w 12195175"/>
              <a:gd name="connsiteY6" fmla="*/ 6772 h 2211636"/>
              <a:gd name="connsiteX0-23" fmla="*/ 0 w 12195175"/>
              <a:gd name="connsiteY0-24" fmla="*/ 6772 h 2211636"/>
              <a:gd name="connsiteX1-25" fmla="*/ 5976651 w 12195175"/>
              <a:gd name="connsiteY1-26" fmla="*/ 2754 h 2211636"/>
              <a:gd name="connsiteX2-27" fmla="*/ 6089573 w 12195175"/>
              <a:gd name="connsiteY2-28" fmla="*/ 0 h 2211636"/>
              <a:gd name="connsiteX3-29" fmla="*/ 6221776 w 12195175"/>
              <a:gd name="connsiteY3-30" fmla="*/ 0 h 2211636"/>
              <a:gd name="connsiteX4-31" fmla="*/ 12195175 w 12195175"/>
              <a:gd name="connsiteY4-32" fmla="*/ 6772 h 2211636"/>
              <a:gd name="connsiteX5-33" fmla="*/ 12195175 w 12195175"/>
              <a:gd name="connsiteY5-34" fmla="*/ 2211636 h 2211636"/>
              <a:gd name="connsiteX6-35" fmla="*/ 0 w 12195175"/>
              <a:gd name="connsiteY6-36" fmla="*/ 2211636 h 2211636"/>
              <a:gd name="connsiteX7" fmla="*/ 0 w 12195175"/>
              <a:gd name="connsiteY7" fmla="*/ 6772 h 2211636"/>
              <a:gd name="connsiteX0-37" fmla="*/ 0 w 12195175"/>
              <a:gd name="connsiteY0-38" fmla="*/ 6772 h 2211636"/>
              <a:gd name="connsiteX1-39" fmla="*/ 5976651 w 12195175"/>
              <a:gd name="connsiteY1-40" fmla="*/ 2754 h 2211636"/>
              <a:gd name="connsiteX2-41" fmla="*/ 6108853 w 12195175"/>
              <a:gd name="connsiteY2-42" fmla="*/ 231354 h 2211636"/>
              <a:gd name="connsiteX3-43" fmla="*/ 6221776 w 12195175"/>
              <a:gd name="connsiteY3-44" fmla="*/ 0 h 2211636"/>
              <a:gd name="connsiteX4-45" fmla="*/ 12195175 w 12195175"/>
              <a:gd name="connsiteY4-46" fmla="*/ 6772 h 2211636"/>
              <a:gd name="connsiteX5-47" fmla="*/ 12195175 w 12195175"/>
              <a:gd name="connsiteY5-48" fmla="*/ 2211636 h 2211636"/>
              <a:gd name="connsiteX6-49" fmla="*/ 0 w 12195175"/>
              <a:gd name="connsiteY6-50" fmla="*/ 2211636 h 2211636"/>
              <a:gd name="connsiteX7-51" fmla="*/ 0 w 12195175"/>
              <a:gd name="connsiteY7-52" fmla="*/ 6772 h 2211636"/>
              <a:gd name="connsiteX0-53" fmla="*/ 0 w 12195175"/>
              <a:gd name="connsiteY0-54" fmla="*/ 6772 h 2211636"/>
              <a:gd name="connsiteX1-55" fmla="*/ 5976651 w 12195175"/>
              <a:gd name="connsiteY1-56" fmla="*/ 2754 h 2211636"/>
              <a:gd name="connsiteX2-57" fmla="*/ 6095082 w 12195175"/>
              <a:gd name="connsiteY2-58" fmla="*/ 236862 h 2211636"/>
              <a:gd name="connsiteX3-59" fmla="*/ 6221776 w 12195175"/>
              <a:gd name="connsiteY3-60" fmla="*/ 0 h 2211636"/>
              <a:gd name="connsiteX4-61" fmla="*/ 12195175 w 12195175"/>
              <a:gd name="connsiteY4-62" fmla="*/ 6772 h 2211636"/>
              <a:gd name="connsiteX5-63" fmla="*/ 12195175 w 12195175"/>
              <a:gd name="connsiteY5-64" fmla="*/ 2211636 h 2211636"/>
              <a:gd name="connsiteX6-65" fmla="*/ 0 w 12195175"/>
              <a:gd name="connsiteY6-66" fmla="*/ 2211636 h 2211636"/>
              <a:gd name="connsiteX7-67" fmla="*/ 0 w 12195175"/>
              <a:gd name="connsiteY7-68" fmla="*/ 6772 h 22116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195175" h="2211636">
                <a:moveTo>
                  <a:pt x="0" y="6772"/>
                </a:moveTo>
                <a:lnTo>
                  <a:pt x="5976651" y="2754"/>
                </a:lnTo>
                <a:lnTo>
                  <a:pt x="6095082" y="236862"/>
                </a:lnTo>
                <a:lnTo>
                  <a:pt x="6221776" y="0"/>
                </a:lnTo>
                <a:lnTo>
                  <a:pt x="12195175" y="6772"/>
                </a:lnTo>
                <a:lnTo>
                  <a:pt x="12195175" y="2211636"/>
                </a:lnTo>
                <a:lnTo>
                  <a:pt x="0" y="2211636"/>
                </a:lnTo>
                <a:lnTo>
                  <a:pt x="0" y="6772"/>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rPr>
              <a:t>西安交大附中航天学校</a:t>
            </a:r>
            <a:endParaRPr lang="zh-CN" altLang="en-US" sz="2800" dirty="0"/>
          </a:p>
        </p:txBody>
      </p:sp>
      <p:pic>
        <p:nvPicPr>
          <p:cNvPr id="32" name="图片 31"/>
          <p:cNvPicPr>
            <a:picLocks noChangeAspect="1"/>
          </p:cNvPicPr>
          <p:nvPr/>
        </p:nvPicPr>
        <p:blipFill>
          <a:blip r:embed="rId3"/>
          <a:stretch>
            <a:fillRect/>
          </a:stretch>
        </p:blipFill>
        <p:spPr>
          <a:xfrm>
            <a:off x="120923" y="44624"/>
            <a:ext cx="1350150" cy="1008112"/>
          </a:xfrm>
          <a:prstGeom prst="rect">
            <a:avLst/>
          </a:prstGeom>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by="(-#ppt_w*2)" calcmode="lin" valueType="num">
                                      <p:cBhvr rctx="PPT">
                                        <p:cTn id="11" dur="500" autoRev="1" fill="hold">
                                          <p:stCondLst>
                                            <p:cond delay="0"/>
                                          </p:stCondLst>
                                        </p:cTn>
                                        <p:tgtEl>
                                          <p:spTgt spid="25"/>
                                        </p:tgtEl>
                                        <p:attrNameLst>
                                          <p:attrName>ppt_w</p:attrName>
                                        </p:attrNameLst>
                                      </p:cBhvr>
                                    </p:anim>
                                    <p:anim by="(#ppt_w*0.50)" calcmode="lin" valueType="num">
                                      <p:cBhvr>
                                        <p:cTn id="12" dur="500" decel="50000" autoRev="1" fill="hold">
                                          <p:stCondLst>
                                            <p:cond delay="0"/>
                                          </p:stCondLst>
                                        </p:cTn>
                                        <p:tgtEl>
                                          <p:spTgt spid="25"/>
                                        </p:tgtEl>
                                        <p:attrNameLst>
                                          <p:attrName>ppt_x</p:attrName>
                                        </p:attrNameLst>
                                      </p:cBhvr>
                                    </p:anim>
                                    <p:anim from="(-#ppt_h/2)" to="(#ppt_y)" calcmode="lin" valueType="num">
                                      <p:cBhvr>
                                        <p:cTn id="13" dur="1000" fill="hold">
                                          <p:stCondLst>
                                            <p:cond delay="0"/>
                                          </p:stCondLst>
                                        </p:cTn>
                                        <p:tgtEl>
                                          <p:spTgt spid="25"/>
                                        </p:tgtEl>
                                        <p:attrNameLst>
                                          <p:attrName>ppt_y</p:attrName>
                                        </p:attrNameLst>
                                      </p:cBhvr>
                                    </p:anim>
                                    <p:animRot by="21600000">
                                      <p:cBhvr>
                                        <p:cTn id="14" dur="1000" fill="hold">
                                          <p:stCondLst>
                                            <p:cond delay="0"/>
                                          </p:stCondLst>
                                        </p:cTn>
                                        <p:tgtEl>
                                          <p:spTgt spid="25"/>
                                        </p:tgtEl>
                                        <p:attrNameLst>
                                          <p:attrName>r</p:attrName>
                                        </p:attrNameLst>
                                      </p:cBhvr>
                                    </p:animRot>
                                  </p:childTnLst>
                                </p:cTn>
                              </p:par>
                            </p:childTnLst>
                          </p:cTn>
                        </p:par>
                        <p:par>
                          <p:cTn id="15" fill="hold">
                            <p:stCondLst>
                              <p:cond delay="3200"/>
                            </p:stCondLst>
                            <p:childTnLst>
                              <p:par>
                                <p:cTn id="16" presetID="36" presetClass="emph" presetSubtype="0" fill="hold" grpId="1" nodeType="afterEffect">
                                  <p:stCondLst>
                                    <p:cond delay="0"/>
                                  </p:stCondLst>
                                  <p:iterate type="lt">
                                    <p:tmPct val="10000"/>
                                  </p:iterate>
                                  <p:childTnLst>
                                    <p:animScale>
                                      <p:cBhvr>
                                        <p:cTn id="17" dur="250" autoRev="1" fill="hold">
                                          <p:stCondLst>
                                            <p:cond delay="0"/>
                                          </p:stCondLst>
                                        </p:cTn>
                                        <p:tgtEl>
                                          <p:spTgt spid="25"/>
                                        </p:tgtEl>
                                      </p:cBhvr>
                                      <p:to x="80000" y="100000"/>
                                    </p:animScale>
                                    <p:anim by="(#ppt_w*0.10)" calcmode="lin" valueType="num">
                                      <p:cBhvr>
                                        <p:cTn id="18" dur="250" autoRev="1" fill="hold">
                                          <p:stCondLst>
                                            <p:cond delay="0"/>
                                          </p:stCondLst>
                                        </p:cTn>
                                        <p:tgtEl>
                                          <p:spTgt spid="25"/>
                                        </p:tgtEl>
                                        <p:attrNameLst>
                                          <p:attrName>ppt_x</p:attrName>
                                        </p:attrNameLst>
                                      </p:cBhvr>
                                    </p:anim>
                                    <p:anim by="(-#ppt_w*0.10)" calcmode="lin" valueType="num">
                                      <p:cBhvr>
                                        <p:cTn id="19" dur="250" autoRev="1" fill="hold">
                                          <p:stCondLst>
                                            <p:cond delay="0"/>
                                          </p:stCondLst>
                                        </p:cTn>
                                        <p:tgtEl>
                                          <p:spTgt spid="25"/>
                                        </p:tgtEl>
                                        <p:attrNameLst>
                                          <p:attrName>ppt_y</p:attrName>
                                        </p:attrNameLst>
                                      </p:cBhvr>
                                    </p:anim>
                                    <p:animRot by="-480000">
                                      <p:cBhvr>
                                        <p:cTn id="20" dur="250" autoRev="1" fill="hold">
                                          <p:stCondLst>
                                            <p:cond delay="0"/>
                                          </p:stCondLst>
                                        </p:cTn>
                                        <p:tgtEl>
                                          <p:spTgt spid="25"/>
                                        </p:tgtEl>
                                        <p:attrNameLst>
                                          <p:attrName>r</p:attrName>
                                        </p:attrNameLst>
                                      </p:cBhvr>
                                    </p:animRot>
                                  </p:childTnLst>
                                </p:cTn>
                              </p:par>
                            </p:childTnLst>
                          </p:cTn>
                        </p:par>
                        <p:par>
                          <p:cTn id="21" fill="hold">
                            <p:stCondLst>
                              <p:cond delay="4550"/>
                            </p:stCondLst>
                            <p:childTnLst>
                              <p:par>
                                <p:cTn id="22" presetID="42" presetClass="entr" presetSubtype="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1000"/>
                                        <p:tgtEl>
                                          <p:spTgt spid="51"/>
                                        </p:tgtEl>
                                      </p:cBhvr>
                                    </p:animEffect>
                                    <p:anim calcmode="lin" valueType="num">
                                      <p:cBhvr>
                                        <p:cTn id="25" dur="1000" fill="hold"/>
                                        <p:tgtEl>
                                          <p:spTgt spid="51"/>
                                        </p:tgtEl>
                                        <p:attrNameLst>
                                          <p:attrName>ppt_x</p:attrName>
                                        </p:attrNameLst>
                                      </p:cBhvr>
                                      <p:tavLst>
                                        <p:tav tm="0">
                                          <p:val>
                                            <p:strVal val="#ppt_x"/>
                                          </p:val>
                                        </p:tav>
                                        <p:tav tm="100000">
                                          <p:val>
                                            <p:strVal val="#ppt_x"/>
                                          </p:val>
                                        </p:tav>
                                      </p:tavLst>
                                    </p:anim>
                                    <p:anim calcmode="lin" valueType="num">
                                      <p:cBhvr>
                                        <p:cTn id="26" dur="1000" fill="hold"/>
                                        <p:tgtEl>
                                          <p:spTgt spid="51"/>
                                        </p:tgtEl>
                                        <p:attrNameLst>
                                          <p:attrName>ppt_y</p:attrName>
                                        </p:attrNameLst>
                                      </p:cBhvr>
                                      <p:tavLst>
                                        <p:tav tm="0">
                                          <p:val>
                                            <p:strVal val="#ppt_y+.1"/>
                                          </p:val>
                                        </p:tav>
                                        <p:tav tm="100000">
                                          <p:val>
                                            <p:strVal val="#ppt_y"/>
                                          </p:val>
                                        </p:tav>
                                      </p:tavLst>
                                    </p:anim>
                                  </p:childTnLst>
                                </p:cTn>
                              </p:par>
                            </p:childTnLst>
                          </p:cTn>
                        </p:par>
                        <p:par>
                          <p:cTn id="27" fill="hold">
                            <p:stCondLst>
                              <p:cond delay="5550"/>
                            </p:stCondLst>
                            <p:childTnLst>
                              <p:par>
                                <p:cTn id="28" presetID="53" presetClass="entr" presetSubtype="16" fill="hold" nodeType="afterEffect">
                                  <p:stCondLst>
                                    <p:cond delay="0"/>
                                  </p:stCondLst>
                                  <p:childTnLst>
                                    <p:set>
                                      <p:cBhvr>
                                        <p:cTn id="29" dur="1" fill="hold">
                                          <p:stCondLst>
                                            <p:cond delay="0"/>
                                          </p:stCondLst>
                                        </p:cTn>
                                        <p:tgtEl>
                                          <p:spTgt spid="53"/>
                                        </p:tgtEl>
                                        <p:attrNameLst>
                                          <p:attrName>style.visibility</p:attrName>
                                        </p:attrNameLst>
                                      </p:cBhvr>
                                      <p:to>
                                        <p:strVal val="visible"/>
                                      </p:to>
                                    </p:set>
                                    <p:anim calcmode="lin" valueType="num">
                                      <p:cBhvr>
                                        <p:cTn id="30" dur="500" fill="hold"/>
                                        <p:tgtEl>
                                          <p:spTgt spid="53"/>
                                        </p:tgtEl>
                                        <p:attrNameLst>
                                          <p:attrName>ppt_w</p:attrName>
                                        </p:attrNameLst>
                                      </p:cBhvr>
                                      <p:tavLst>
                                        <p:tav tm="0">
                                          <p:val>
                                            <p:fltVal val="0"/>
                                          </p:val>
                                        </p:tav>
                                        <p:tav tm="100000">
                                          <p:val>
                                            <p:strVal val="#ppt_w"/>
                                          </p:val>
                                        </p:tav>
                                      </p:tavLst>
                                    </p:anim>
                                    <p:anim calcmode="lin" valueType="num">
                                      <p:cBhvr>
                                        <p:cTn id="31" dur="500" fill="hold"/>
                                        <p:tgtEl>
                                          <p:spTgt spid="53"/>
                                        </p:tgtEl>
                                        <p:attrNameLst>
                                          <p:attrName>ppt_h</p:attrName>
                                        </p:attrNameLst>
                                      </p:cBhvr>
                                      <p:tavLst>
                                        <p:tav tm="0">
                                          <p:val>
                                            <p:fltVal val="0"/>
                                          </p:val>
                                        </p:tav>
                                        <p:tav tm="100000">
                                          <p:val>
                                            <p:strVal val="#ppt_h"/>
                                          </p:val>
                                        </p:tav>
                                      </p:tavLst>
                                    </p:anim>
                                    <p:animEffect transition="in" filter="fade">
                                      <p:cBhvr>
                                        <p:cTn id="32" dur="500"/>
                                        <p:tgtEl>
                                          <p:spTgt spid="53"/>
                                        </p:tgtEl>
                                      </p:cBhvr>
                                    </p:animEffect>
                                  </p:childTnLst>
                                </p:cTn>
                              </p:par>
                            </p:childTnLst>
                          </p:cTn>
                        </p:par>
                        <p:par>
                          <p:cTn id="33" fill="hold">
                            <p:stCondLst>
                              <p:cond delay="6050"/>
                            </p:stCondLst>
                            <p:childTnLst>
                              <p:par>
                                <p:cTn id="34" presetID="42" presetClass="path" presetSubtype="0" accel="50000" decel="50000" fill="hold" nodeType="afterEffect">
                                  <p:stCondLst>
                                    <p:cond delay="0"/>
                                  </p:stCondLst>
                                  <p:childTnLst>
                                    <p:animMotion origin="layout" path="M 0.00585 1.85185E-6 L 0.2638 0.0037 " pathEditMode="relative" rAng="0" ptsTypes="AA">
                                      <p:cBhvr>
                                        <p:cTn id="35" dur="2000" fill="hold"/>
                                        <p:tgtEl>
                                          <p:spTgt spid="53"/>
                                        </p:tgtEl>
                                        <p:attrNameLst>
                                          <p:attrName>ppt_x</p:attrName>
                                          <p:attrName>ppt_y</p:attrName>
                                        </p:attrNameLst>
                                      </p:cBhvr>
                                      <p:rCtr x="12891" y="185"/>
                                    </p:animMotion>
                                  </p:childTnLst>
                                </p:cTn>
                              </p:par>
                              <p:par>
                                <p:cTn id="36" presetID="14" presetClass="entr" presetSubtype="10" fill="hold" grpId="0" nodeType="withEffect">
                                  <p:stCondLst>
                                    <p:cond delay="1000"/>
                                  </p:stCondLst>
                                  <p:childTnLst>
                                    <p:set>
                                      <p:cBhvr>
                                        <p:cTn id="37" dur="1" fill="hold">
                                          <p:stCondLst>
                                            <p:cond delay="0"/>
                                          </p:stCondLst>
                                        </p:cTn>
                                        <p:tgtEl>
                                          <p:spTgt spid="52"/>
                                        </p:tgtEl>
                                        <p:attrNameLst>
                                          <p:attrName>style.visibility</p:attrName>
                                        </p:attrNameLst>
                                      </p:cBhvr>
                                      <p:to>
                                        <p:strVal val="visible"/>
                                      </p:to>
                                    </p:set>
                                    <p:animEffect transition="in" filter="randombar(horizontal)">
                                      <p:cBhvr>
                                        <p:cTn id="3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51" grpId="0" animBg="1"/>
      <p:bldP spid="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334780"/>
            <a:ext cx="12195175" cy="523220"/>
          </a:xfrm>
          <a:prstGeom prst="rect">
            <a:avLst/>
          </a:prstGeom>
          <a:noFill/>
        </p:spPr>
        <p:txBody>
          <a:bodyPr wrap="square" rtlCol="0">
            <a:spAutoFit/>
          </a:bodyPr>
          <a:lstStyle/>
          <a:p>
            <a:r>
              <a:rPr lang="zh-CN" altLang="en-US" sz="2800" b="1" dirty="0">
                <a:solidFill>
                  <a:schemeClr val="bg1"/>
                </a:solidFill>
              </a:rPr>
              <a:t>河</a:t>
            </a:r>
            <a:r>
              <a:rPr lang="zh-CN" altLang="en-US" sz="2800" b="1" dirty="0" smtClean="0">
                <a:solidFill>
                  <a:schemeClr val="bg1"/>
                </a:solidFill>
              </a:rPr>
              <a:t>北衡水中学                                                                                                        追求卓越</a:t>
            </a:r>
            <a:endParaRPr lang="zh-CN" altLang="en-US" sz="2800" b="1" dirty="0">
              <a:solidFill>
                <a:schemeClr val="bg1"/>
              </a:solidFill>
            </a:endParaRPr>
          </a:p>
        </p:txBody>
      </p:sp>
      <p:sp>
        <p:nvSpPr>
          <p:cNvPr id="28" name="矩形 41"/>
          <p:cNvSpPr/>
          <p:nvPr/>
        </p:nvSpPr>
        <p:spPr>
          <a:xfrm>
            <a:off x="0" y="6336488"/>
            <a:ext cx="12195175" cy="576064"/>
          </a:xfrm>
          <a:custGeom>
            <a:avLst/>
            <a:gdLst>
              <a:gd name="connsiteX0" fmla="*/ 0 w 12195175"/>
              <a:gd name="connsiteY0" fmla="*/ 0 h 2204864"/>
              <a:gd name="connsiteX1" fmla="*/ 12195175 w 12195175"/>
              <a:gd name="connsiteY1" fmla="*/ 0 h 2204864"/>
              <a:gd name="connsiteX2" fmla="*/ 12195175 w 12195175"/>
              <a:gd name="connsiteY2" fmla="*/ 2204864 h 2204864"/>
              <a:gd name="connsiteX3" fmla="*/ 0 w 12195175"/>
              <a:gd name="connsiteY3" fmla="*/ 2204864 h 2204864"/>
              <a:gd name="connsiteX4" fmla="*/ 0 w 12195175"/>
              <a:gd name="connsiteY4" fmla="*/ 0 h 2204864"/>
              <a:gd name="connsiteX0-1" fmla="*/ 0 w 12195175"/>
              <a:gd name="connsiteY0-2" fmla="*/ 4018 h 2208882"/>
              <a:gd name="connsiteX1-3" fmla="*/ 5976651 w 12195175"/>
              <a:gd name="connsiteY1-4" fmla="*/ 0 h 2208882"/>
              <a:gd name="connsiteX2-5" fmla="*/ 12195175 w 12195175"/>
              <a:gd name="connsiteY2-6" fmla="*/ 4018 h 2208882"/>
              <a:gd name="connsiteX3-7" fmla="*/ 12195175 w 12195175"/>
              <a:gd name="connsiteY3-8" fmla="*/ 2208882 h 2208882"/>
              <a:gd name="connsiteX4-9" fmla="*/ 0 w 12195175"/>
              <a:gd name="connsiteY4-10" fmla="*/ 2208882 h 2208882"/>
              <a:gd name="connsiteX5" fmla="*/ 0 w 12195175"/>
              <a:gd name="connsiteY5" fmla="*/ 4018 h 2208882"/>
              <a:gd name="connsiteX0-11" fmla="*/ 0 w 12195175"/>
              <a:gd name="connsiteY0-12" fmla="*/ 6772 h 2211636"/>
              <a:gd name="connsiteX1-13" fmla="*/ 5976651 w 12195175"/>
              <a:gd name="connsiteY1-14" fmla="*/ 2754 h 2211636"/>
              <a:gd name="connsiteX2-15" fmla="*/ 6221776 w 12195175"/>
              <a:gd name="connsiteY2-16" fmla="*/ 0 h 2211636"/>
              <a:gd name="connsiteX3-17" fmla="*/ 12195175 w 12195175"/>
              <a:gd name="connsiteY3-18" fmla="*/ 6772 h 2211636"/>
              <a:gd name="connsiteX4-19" fmla="*/ 12195175 w 12195175"/>
              <a:gd name="connsiteY4-20" fmla="*/ 2211636 h 2211636"/>
              <a:gd name="connsiteX5-21" fmla="*/ 0 w 12195175"/>
              <a:gd name="connsiteY5-22" fmla="*/ 2211636 h 2211636"/>
              <a:gd name="connsiteX6" fmla="*/ 0 w 12195175"/>
              <a:gd name="connsiteY6" fmla="*/ 6772 h 2211636"/>
              <a:gd name="connsiteX0-23" fmla="*/ 0 w 12195175"/>
              <a:gd name="connsiteY0-24" fmla="*/ 6772 h 2211636"/>
              <a:gd name="connsiteX1-25" fmla="*/ 5976651 w 12195175"/>
              <a:gd name="connsiteY1-26" fmla="*/ 2754 h 2211636"/>
              <a:gd name="connsiteX2-27" fmla="*/ 6089573 w 12195175"/>
              <a:gd name="connsiteY2-28" fmla="*/ 0 h 2211636"/>
              <a:gd name="connsiteX3-29" fmla="*/ 6221776 w 12195175"/>
              <a:gd name="connsiteY3-30" fmla="*/ 0 h 2211636"/>
              <a:gd name="connsiteX4-31" fmla="*/ 12195175 w 12195175"/>
              <a:gd name="connsiteY4-32" fmla="*/ 6772 h 2211636"/>
              <a:gd name="connsiteX5-33" fmla="*/ 12195175 w 12195175"/>
              <a:gd name="connsiteY5-34" fmla="*/ 2211636 h 2211636"/>
              <a:gd name="connsiteX6-35" fmla="*/ 0 w 12195175"/>
              <a:gd name="connsiteY6-36" fmla="*/ 2211636 h 2211636"/>
              <a:gd name="connsiteX7" fmla="*/ 0 w 12195175"/>
              <a:gd name="connsiteY7" fmla="*/ 6772 h 2211636"/>
              <a:gd name="connsiteX0-37" fmla="*/ 0 w 12195175"/>
              <a:gd name="connsiteY0-38" fmla="*/ 6772 h 2211636"/>
              <a:gd name="connsiteX1-39" fmla="*/ 5976651 w 12195175"/>
              <a:gd name="connsiteY1-40" fmla="*/ 2754 h 2211636"/>
              <a:gd name="connsiteX2-41" fmla="*/ 6108853 w 12195175"/>
              <a:gd name="connsiteY2-42" fmla="*/ 231354 h 2211636"/>
              <a:gd name="connsiteX3-43" fmla="*/ 6221776 w 12195175"/>
              <a:gd name="connsiteY3-44" fmla="*/ 0 h 2211636"/>
              <a:gd name="connsiteX4-45" fmla="*/ 12195175 w 12195175"/>
              <a:gd name="connsiteY4-46" fmla="*/ 6772 h 2211636"/>
              <a:gd name="connsiteX5-47" fmla="*/ 12195175 w 12195175"/>
              <a:gd name="connsiteY5-48" fmla="*/ 2211636 h 2211636"/>
              <a:gd name="connsiteX6-49" fmla="*/ 0 w 12195175"/>
              <a:gd name="connsiteY6-50" fmla="*/ 2211636 h 2211636"/>
              <a:gd name="connsiteX7-51" fmla="*/ 0 w 12195175"/>
              <a:gd name="connsiteY7-52" fmla="*/ 6772 h 2211636"/>
              <a:gd name="connsiteX0-53" fmla="*/ 0 w 12195175"/>
              <a:gd name="connsiteY0-54" fmla="*/ 6772 h 2211636"/>
              <a:gd name="connsiteX1-55" fmla="*/ 5976651 w 12195175"/>
              <a:gd name="connsiteY1-56" fmla="*/ 2754 h 2211636"/>
              <a:gd name="connsiteX2-57" fmla="*/ 6095082 w 12195175"/>
              <a:gd name="connsiteY2-58" fmla="*/ 236862 h 2211636"/>
              <a:gd name="connsiteX3-59" fmla="*/ 6221776 w 12195175"/>
              <a:gd name="connsiteY3-60" fmla="*/ 0 h 2211636"/>
              <a:gd name="connsiteX4-61" fmla="*/ 12195175 w 12195175"/>
              <a:gd name="connsiteY4-62" fmla="*/ 6772 h 2211636"/>
              <a:gd name="connsiteX5-63" fmla="*/ 12195175 w 12195175"/>
              <a:gd name="connsiteY5-64" fmla="*/ 2211636 h 2211636"/>
              <a:gd name="connsiteX6-65" fmla="*/ 0 w 12195175"/>
              <a:gd name="connsiteY6-66" fmla="*/ 2211636 h 2211636"/>
              <a:gd name="connsiteX7-67" fmla="*/ 0 w 12195175"/>
              <a:gd name="connsiteY7-68" fmla="*/ 6772 h 22116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195175" h="2211636">
                <a:moveTo>
                  <a:pt x="0" y="6772"/>
                </a:moveTo>
                <a:lnTo>
                  <a:pt x="5976651" y="2754"/>
                </a:lnTo>
                <a:lnTo>
                  <a:pt x="6095082" y="236862"/>
                </a:lnTo>
                <a:lnTo>
                  <a:pt x="6221776" y="0"/>
                </a:lnTo>
                <a:lnTo>
                  <a:pt x="12195175" y="6772"/>
                </a:lnTo>
                <a:lnTo>
                  <a:pt x="12195175" y="2211636"/>
                </a:lnTo>
                <a:lnTo>
                  <a:pt x="0" y="2211636"/>
                </a:lnTo>
                <a:lnTo>
                  <a:pt x="0" y="6772"/>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rPr>
              <a:t>西安交大附中航天学校                                                       </a:t>
            </a:r>
            <a:r>
              <a:rPr lang="zh-CN" altLang="en-US" sz="2400" b="1" dirty="0" smtClean="0">
                <a:solidFill>
                  <a:schemeClr val="bg1"/>
                </a:solidFill>
              </a:rPr>
              <a:t>                                终身</a:t>
            </a:r>
            <a:r>
              <a:rPr lang="zh-CN" altLang="en-US" sz="2400" b="1" dirty="0">
                <a:solidFill>
                  <a:schemeClr val="bg1"/>
                </a:solidFill>
              </a:rPr>
              <a:t>学习，引领未来。</a:t>
            </a:r>
          </a:p>
        </p:txBody>
      </p:sp>
      <p:pic>
        <p:nvPicPr>
          <p:cNvPr id="29" name="图片 28"/>
          <p:cNvPicPr>
            <a:picLocks noChangeAspect="1"/>
          </p:cNvPicPr>
          <p:nvPr/>
        </p:nvPicPr>
        <p:blipFill>
          <a:blip r:embed="rId3"/>
          <a:stretch>
            <a:fillRect/>
          </a:stretch>
        </p:blipFill>
        <p:spPr>
          <a:xfrm>
            <a:off x="5737547" y="6327951"/>
            <a:ext cx="721610" cy="538802"/>
          </a:xfrm>
          <a:prstGeom prst="rect">
            <a:avLst/>
          </a:prstGeom>
        </p:spPr>
      </p:pic>
      <p:sp>
        <p:nvSpPr>
          <p:cNvPr id="15" name="圆角矩形 14"/>
          <p:cNvSpPr/>
          <p:nvPr/>
        </p:nvSpPr>
        <p:spPr>
          <a:xfrm>
            <a:off x="804545" y="342900"/>
            <a:ext cx="10822305" cy="571881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088390" y="651510"/>
            <a:ext cx="10293350" cy="4523105"/>
          </a:xfrm>
          <a:prstGeom prst="rect">
            <a:avLst/>
          </a:prstGeom>
          <a:noFill/>
        </p:spPr>
        <p:txBody>
          <a:bodyPr wrap="square" rtlCol="0">
            <a:spAutoFit/>
          </a:bodyPr>
          <a:lstStyle/>
          <a:p>
            <a:r>
              <a:rPr lang="zh-CN" altLang="en-US" sz="3200" b="1" dirty="0" smtClean="0"/>
              <a:t>本题主要考查：</a:t>
            </a:r>
            <a:endParaRPr lang="en-US" altLang="zh-CN" sz="3200" b="1" dirty="0" smtClean="0"/>
          </a:p>
          <a:p>
            <a:r>
              <a:rPr lang="zh-CN" altLang="en-US" sz="3200" b="1" dirty="0" smtClean="0"/>
              <a:t>①匀变速直线运动公式及有效数字等基础性知识</a:t>
            </a:r>
            <a:endParaRPr lang="en-US" altLang="zh-CN" sz="3200" b="1" dirty="0" smtClean="0"/>
          </a:p>
          <a:p>
            <a:r>
              <a:rPr lang="zh-CN" altLang="en-US" sz="3200" b="1" dirty="0" smtClean="0"/>
              <a:t>②考查对物体受力分析、用牛顿第二定律处理实际问题的能力</a:t>
            </a:r>
            <a:endParaRPr lang="en-US" altLang="zh-CN" sz="3200" b="1" dirty="0" smtClean="0"/>
          </a:p>
          <a:p>
            <a:r>
              <a:rPr lang="zh-CN" altLang="en-US" sz="3200" b="1" dirty="0" smtClean="0"/>
              <a:t>③考查力与运动之间的关系即分析综合能力</a:t>
            </a:r>
            <a:endParaRPr lang="en-US" altLang="zh-CN" sz="3200" b="1" dirty="0" smtClean="0"/>
          </a:p>
          <a:p>
            <a:r>
              <a:rPr lang="zh-CN" altLang="en-US" sz="3200" b="1" dirty="0" smtClean="0"/>
              <a:t>④考查应用数学处理物理问题的能力即通过简单的数字运算得出实验加速度和理论加速度的能力。</a:t>
            </a:r>
            <a:endParaRPr lang="en-US" altLang="zh-CN" sz="3200" b="1" dirty="0" smtClean="0"/>
          </a:p>
          <a:p>
            <a:r>
              <a:rPr lang="zh-CN" altLang="en-US" sz="3200" b="1" dirty="0" smtClean="0"/>
              <a:t>⑤考查学生的实验能力</a:t>
            </a:r>
            <a:r>
              <a:rPr lang="en-US" altLang="zh-CN" sz="3200" b="1" dirty="0" smtClean="0"/>
              <a:t>——</a:t>
            </a:r>
            <a:r>
              <a:rPr lang="zh-CN" altLang="en-US" sz="3200" b="1" dirty="0" smtClean="0"/>
              <a:t>处理实验数据并得出结论，对结论进行分析和评价（产生两种不同数据的原因所在）</a:t>
            </a:r>
          </a:p>
        </p:txBody>
      </p:sp>
    </p:spTree>
  </p:cSld>
  <p:clrMapOvr>
    <a:masterClrMapping/>
  </p:clrMapOvr>
  <p:transition advTm="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1"/>
          <p:cNvSpPr/>
          <p:nvPr/>
        </p:nvSpPr>
        <p:spPr>
          <a:xfrm>
            <a:off x="0" y="6309320"/>
            <a:ext cx="12195175" cy="576064"/>
          </a:xfrm>
          <a:custGeom>
            <a:avLst/>
            <a:gdLst>
              <a:gd name="connsiteX0" fmla="*/ 0 w 12195175"/>
              <a:gd name="connsiteY0" fmla="*/ 0 h 2204864"/>
              <a:gd name="connsiteX1" fmla="*/ 12195175 w 12195175"/>
              <a:gd name="connsiteY1" fmla="*/ 0 h 2204864"/>
              <a:gd name="connsiteX2" fmla="*/ 12195175 w 12195175"/>
              <a:gd name="connsiteY2" fmla="*/ 2204864 h 2204864"/>
              <a:gd name="connsiteX3" fmla="*/ 0 w 12195175"/>
              <a:gd name="connsiteY3" fmla="*/ 2204864 h 2204864"/>
              <a:gd name="connsiteX4" fmla="*/ 0 w 12195175"/>
              <a:gd name="connsiteY4" fmla="*/ 0 h 2204864"/>
              <a:gd name="connsiteX0-1" fmla="*/ 0 w 12195175"/>
              <a:gd name="connsiteY0-2" fmla="*/ 4018 h 2208882"/>
              <a:gd name="connsiteX1-3" fmla="*/ 5976651 w 12195175"/>
              <a:gd name="connsiteY1-4" fmla="*/ 0 h 2208882"/>
              <a:gd name="connsiteX2-5" fmla="*/ 12195175 w 12195175"/>
              <a:gd name="connsiteY2-6" fmla="*/ 4018 h 2208882"/>
              <a:gd name="connsiteX3-7" fmla="*/ 12195175 w 12195175"/>
              <a:gd name="connsiteY3-8" fmla="*/ 2208882 h 2208882"/>
              <a:gd name="connsiteX4-9" fmla="*/ 0 w 12195175"/>
              <a:gd name="connsiteY4-10" fmla="*/ 2208882 h 2208882"/>
              <a:gd name="connsiteX5" fmla="*/ 0 w 12195175"/>
              <a:gd name="connsiteY5" fmla="*/ 4018 h 2208882"/>
              <a:gd name="connsiteX0-11" fmla="*/ 0 w 12195175"/>
              <a:gd name="connsiteY0-12" fmla="*/ 6772 h 2211636"/>
              <a:gd name="connsiteX1-13" fmla="*/ 5976651 w 12195175"/>
              <a:gd name="connsiteY1-14" fmla="*/ 2754 h 2211636"/>
              <a:gd name="connsiteX2-15" fmla="*/ 6221776 w 12195175"/>
              <a:gd name="connsiteY2-16" fmla="*/ 0 h 2211636"/>
              <a:gd name="connsiteX3-17" fmla="*/ 12195175 w 12195175"/>
              <a:gd name="connsiteY3-18" fmla="*/ 6772 h 2211636"/>
              <a:gd name="connsiteX4-19" fmla="*/ 12195175 w 12195175"/>
              <a:gd name="connsiteY4-20" fmla="*/ 2211636 h 2211636"/>
              <a:gd name="connsiteX5-21" fmla="*/ 0 w 12195175"/>
              <a:gd name="connsiteY5-22" fmla="*/ 2211636 h 2211636"/>
              <a:gd name="connsiteX6" fmla="*/ 0 w 12195175"/>
              <a:gd name="connsiteY6" fmla="*/ 6772 h 2211636"/>
              <a:gd name="connsiteX0-23" fmla="*/ 0 w 12195175"/>
              <a:gd name="connsiteY0-24" fmla="*/ 6772 h 2211636"/>
              <a:gd name="connsiteX1-25" fmla="*/ 5976651 w 12195175"/>
              <a:gd name="connsiteY1-26" fmla="*/ 2754 h 2211636"/>
              <a:gd name="connsiteX2-27" fmla="*/ 6089573 w 12195175"/>
              <a:gd name="connsiteY2-28" fmla="*/ 0 h 2211636"/>
              <a:gd name="connsiteX3-29" fmla="*/ 6221776 w 12195175"/>
              <a:gd name="connsiteY3-30" fmla="*/ 0 h 2211636"/>
              <a:gd name="connsiteX4-31" fmla="*/ 12195175 w 12195175"/>
              <a:gd name="connsiteY4-32" fmla="*/ 6772 h 2211636"/>
              <a:gd name="connsiteX5-33" fmla="*/ 12195175 w 12195175"/>
              <a:gd name="connsiteY5-34" fmla="*/ 2211636 h 2211636"/>
              <a:gd name="connsiteX6-35" fmla="*/ 0 w 12195175"/>
              <a:gd name="connsiteY6-36" fmla="*/ 2211636 h 2211636"/>
              <a:gd name="connsiteX7" fmla="*/ 0 w 12195175"/>
              <a:gd name="connsiteY7" fmla="*/ 6772 h 2211636"/>
              <a:gd name="connsiteX0-37" fmla="*/ 0 w 12195175"/>
              <a:gd name="connsiteY0-38" fmla="*/ 6772 h 2211636"/>
              <a:gd name="connsiteX1-39" fmla="*/ 5976651 w 12195175"/>
              <a:gd name="connsiteY1-40" fmla="*/ 2754 h 2211636"/>
              <a:gd name="connsiteX2-41" fmla="*/ 6108853 w 12195175"/>
              <a:gd name="connsiteY2-42" fmla="*/ 231354 h 2211636"/>
              <a:gd name="connsiteX3-43" fmla="*/ 6221776 w 12195175"/>
              <a:gd name="connsiteY3-44" fmla="*/ 0 h 2211636"/>
              <a:gd name="connsiteX4-45" fmla="*/ 12195175 w 12195175"/>
              <a:gd name="connsiteY4-46" fmla="*/ 6772 h 2211636"/>
              <a:gd name="connsiteX5-47" fmla="*/ 12195175 w 12195175"/>
              <a:gd name="connsiteY5-48" fmla="*/ 2211636 h 2211636"/>
              <a:gd name="connsiteX6-49" fmla="*/ 0 w 12195175"/>
              <a:gd name="connsiteY6-50" fmla="*/ 2211636 h 2211636"/>
              <a:gd name="connsiteX7-51" fmla="*/ 0 w 12195175"/>
              <a:gd name="connsiteY7-52" fmla="*/ 6772 h 2211636"/>
              <a:gd name="connsiteX0-53" fmla="*/ 0 w 12195175"/>
              <a:gd name="connsiteY0-54" fmla="*/ 6772 h 2211636"/>
              <a:gd name="connsiteX1-55" fmla="*/ 5976651 w 12195175"/>
              <a:gd name="connsiteY1-56" fmla="*/ 2754 h 2211636"/>
              <a:gd name="connsiteX2-57" fmla="*/ 6095082 w 12195175"/>
              <a:gd name="connsiteY2-58" fmla="*/ 236862 h 2211636"/>
              <a:gd name="connsiteX3-59" fmla="*/ 6221776 w 12195175"/>
              <a:gd name="connsiteY3-60" fmla="*/ 0 h 2211636"/>
              <a:gd name="connsiteX4-61" fmla="*/ 12195175 w 12195175"/>
              <a:gd name="connsiteY4-62" fmla="*/ 6772 h 2211636"/>
              <a:gd name="connsiteX5-63" fmla="*/ 12195175 w 12195175"/>
              <a:gd name="connsiteY5-64" fmla="*/ 2211636 h 2211636"/>
              <a:gd name="connsiteX6-65" fmla="*/ 0 w 12195175"/>
              <a:gd name="connsiteY6-66" fmla="*/ 2211636 h 2211636"/>
              <a:gd name="connsiteX7-67" fmla="*/ 0 w 12195175"/>
              <a:gd name="connsiteY7-68" fmla="*/ 6772 h 22116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195175" h="2211636">
                <a:moveTo>
                  <a:pt x="0" y="6772"/>
                </a:moveTo>
                <a:lnTo>
                  <a:pt x="5976651" y="2754"/>
                </a:lnTo>
                <a:lnTo>
                  <a:pt x="6095082" y="236862"/>
                </a:lnTo>
                <a:lnTo>
                  <a:pt x="6221776" y="0"/>
                </a:lnTo>
                <a:lnTo>
                  <a:pt x="12195175" y="6772"/>
                </a:lnTo>
                <a:lnTo>
                  <a:pt x="12195175" y="2211636"/>
                </a:lnTo>
                <a:lnTo>
                  <a:pt x="0" y="2211636"/>
                </a:lnTo>
                <a:lnTo>
                  <a:pt x="0" y="6772"/>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07968" y="6308974"/>
            <a:ext cx="577651" cy="587830"/>
          </a:xfrm>
          <a:prstGeom prst="rect">
            <a:avLst/>
          </a:prstGeom>
        </p:spPr>
      </p:pic>
      <p:sp>
        <p:nvSpPr>
          <p:cNvPr id="16" name="矩形 41"/>
          <p:cNvSpPr/>
          <p:nvPr/>
        </p:nvSpPr>
        <p:spPr>
          <a:xfrm>
            <a:off x="0" y="6336488"/>
            <a:ext cx="12195175" cy="576064"/>
          </a:xfrm>
          <a:custGeom>
            <a:avLst/>
            <a:gdLst>
              <a:gd name="connsiteX0" fmla="*/ 0 w 12195175"/>
              <a:gd name="connsiteY0" fmla="*/ 0 h 2204864"/>
              <a:gd name="connsiteX1" fmla="*/ 12195175 w 12195175"/>
              <a:gd name="connsiteY1" fmla="*/ 0 h 2204864"/>
              <a:gd name="connsiteX2" fmla="*/ 12195175 w 12195175"/>
              <a:gd name="connsiteY2" fmla="*/ 2204864 h 2204864"/>
              <a:gd name="connsiteX3" fmla="*/ 0 w 12195175"/>
              <a:gd name="connsiteY3" fmla="*/ 2204864 h 2204864"/>
              <a:gd name="connsiteX4" fmla="*/ 0 w 12195175"/>
              <a:gd name="connsiteY4" fmla="*/ 0 h 2204864"/>
              <a:gd name="connsiteX0-1" fmla="*/ 0 w 12195175"/>
              <a:gd name="connsiteY0-2" fmla="*/ 4018 h 2208882"/>
              <a:gd name="connsiteX1-3" fmla="*/ 5976651 w 12195175"/>
              <a:gd name="connsiteY1-4" fmla="*/ 0 h 2208882"/>
              <a:gd name="connsiteX2-5" fmla="*/ 12195175 w 12195175"/>
              <a:gd name="connsiteY2-6" fmla="*/ 4018 h 2208882"/>
              <a:gd name="connsiteX3-7" fmla="*/ 12195175 w 12195175"/>
              <a:gd name="connsiteY3-8" fmla="*/ 2208882 h 2208882"/>
              <a:gd name="connsiteX4-9" fmla="*/ 0 w 12195175"/>
              <a:gd name="connsiteY4-10" fmla="*/ 2208882 h 2208882"/>
              <a:gd name="connsiteX5" fmla="*/ 0 w 12195175"/>
              <a:gd name="connsiteY5" fmla="*/ 4018 h 2208882"/>
              <a:gd name="connsiteX0-11" fmla="*/ 0 w 12195175"/>
              <a:gd name="connsiteY0-12" fmla="*/ 6772 h 2211636"/>
              <a:gd name="connsiteX1-13" fmla="*/ 5976651 w 12195175"/>
              <a:gd name="connsiteY1-14" fmla="*/ 2754 h 2211636"/>
              <a:gd name="connsiteX2-15" fmla="*/ 6221776 w 12195175"/>
              <a:gd name="connsiteY2-16" fmla="*/ 0 h 2211636"/>
              <a:gd name="connsiteX3-17" fmla="*/ 12195175 w 12195175"/>
              <a:gd name="connsiteY3-18" fmla="*/ 6772 h 2211636"/>
              <a:gd name="connsiteX4-19" fmla="*/ 12195175 w 12195175"/>
              <a:gd name="connsiteY4-20" fmla="*/ 2211636 h 2211636"/>
              <a:gd name="connsiteX5-21" fmla="*/ 0 w 12195175"/>
              <a:gd name="connsiteY5-22" fmla="*/ 2211636 h 2211636"/>
              <a:gd name="connsiteX6" fmla="*/ 0 w 12195175"/>
              <a:gd name="connsiteY6" fmla="*/ 6772 h 2211636"/>
              <a:gd name="connsiteX0-23" fmla="*/ 0 w 12195175"/>
              <a:gd name="connsiteY0-24" fmla="*/ 6772 h 2211636"/>
              <a:gd name="connsiteX1-25" fmla="*/ 5976651 w 12195175"/>
              <a:gd name="connsiteY1-26" fmla="*/ 2754 h 2211636"/>
              <a:gd name="connsiteX2-27" fmla="*/ 6089573 w 12195175"/>
              <a:gd name="connsiteY2-28" fmla="*/ 0 h 2211636"/>
              <a:gd name="connsiteX3-29" fmla="*/ 6221776 w 12195175"/>
              <a:gd name="connsiteY3-30" fmla="*/ 0 h 2211636"/>
              <a:gd name="connsiteX4-31" fmla="*/ 12195175 w 12195175"/>
              <a:gd name="connsiteY4-32" fmla="*/ 6772 h 2211636"/>
              <a:gd name="connsiteX5-33" fmla="*/ 12195175 w 12195175"/>
              <a:gd name="connsiteY5-34" fmla="*/ 2211636 h 2211636"/>
              <a:gd name="connsiteX6-35" fmla="*/ 0 w 12195175"/>
              <a:gd name="connsiteY6-36" fmla="*/ 2211636 h 2211636"/>
              <a:gd name="connsiteX7" fmla="*/ 0 w 12195175"/>
              <a:gd name="connsiteY7" fmla="*/ 6772 h 2211636"/>
              <a:gd name="connsiteX0-37" fmla="*/ 0 w 12195175"/>
              <a:gd name="connsiteY0-38" fmla="*/ 6772 h 2211636"/>
              <a:gd name="connsiteX1-39" fmla="*/ 5976651 w 12195175"/>
              <a:gd name="connsiteY1-40" fmla="*/ 2754 h 2211636"/>
              <a:gd name="connsiteX2-41" fmla="*/ 6108853 w 12195175"/>
              <a:gd name="connsiteY2-42" fmla="*/ 231354 h 2211636"/>
              <a:gd name="connsiteX3-43" fmla="*/ 6221776 w 12195175"/>
              <a:gd name="connsiteY3-44" fmla="*/ 0 h 2211636"/>
              <a:gd name="connsiteX4-45" fmla="*/ 12195175 w 12195175"/>
              <a:gd name="connsiteY4-46" fmla="*/ 6772 h 2211636"/>
              <a:gd name="connsiteX5-47" fmla="*/ 12195175 w 12195175"/>
              <a:gd name="connsiteY5-48" fmla="*/ 2211636 h 2211636"/>
              <a:gd name="connsiteX6-49" fmla="*/ 0 w 12195175"/>
              <a:gd name="connsiteY6-50" fmla="*/ 2211636 h 2211636"/>
              <a:gd name="connsiteX7-51" fmla="*/ 0 w 12195175"/>
              <a:gd name="connsiteY7-52" fmla="*/ 6772 h 2211636"/>
              <a:gd name="connsiteX0-53" fmla="*/ 0 w 12195175"/>
              <a:gd name="connsiteY0-54" fmla="*/ 6772 h 2211636"/>
              <a:gd name="connsiteX1-55" fmla="*/ 5976651 w 12195175"/>
              <a:gd name="connsiteY1-56" fmla="*/ 2754 h 2211636"/>
              <a:gd name="connsiteX2-57" fmla="*/ 6095082 w 12195175"/>
              <a:gd name="connsiteY2-58" fmla="*/ 236862 h 2211636"/>
              <a:gd name="connsiteX3-59" fmla="*/ 6221776 w 12195175"/>
              <a:gd name="connsiteY3-60" fmla="*/ 0 h 2211636"/>
              <a:gd name="connsiteX4-61" fmla="*/ 12195175 w 12195175"/>
              <a:gd name="connsiteY4-62" fmla="*/ 6772 h 2211636"/>
              <a:gd name="connsiteX5-63" fmla="*/ 12195175 w 12195175"/>
              <a:gd name="connsiteY5-64" fmla="*/ 2211636 h 2211636"/>
              <a:gd name="connsiteX6-65" fmla="*/ 0 w 12195175"/>
              <a:gd name="connsiteY6-66" fmla="*/ 2211636 h 2211636"/>
              <a:gd name="connsiteX7-67" fmla="*/ 0 w 12195175"/>
              <a:gd name="connsiteY7-68" fmla="*/ 6772 h 22116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195175" h="2211636">
                <a:moveTo>
                  <a:pt x="0" y="6772"/>
                </a:moveTo>
                <a:lnTo>
                  <a:pt x="5976651" y="2754"/>
                </a:lnTo>
                <a:lnTo>
                  <a:pt x="6095082" y="236862"/>
                </a:lnTo>
                <a:lnTo>
                  <a:pt x="6221776" y="0"/>
                </a:lnTo>
                <a:lnTo>
                  <a:pt x="12195175" y="6772"/>
                </a:lnTo>
                <a:lnTo>
                  <a:pt x="12195175" y="2211636"/>
                </a:lnTo>
                <a:lnTo>
                  <a:pt x="0" y="2211636"/>
                </a:lnTo>
                <a:lnTo>
                  <a:pt x="0" y="6772"/>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rPr>
              <a:t>西安交大附中航天学校                                                       </a:t>
            </a:r>
            <a:r>
              <a:rPr lang="zh-CN" altLang="en-US" sz="2400" b="1" dirty="0" smtClean="0">
                <a:solidFill>
                  <a:schemeClr val="bg1"/>
                </a:solidFill>
              </a:rPr>
              <a:t>                                终身</a:t>
            </a:r>
            <a:r>
              <a:rPr lang="zh-CN" altLang="en-US" sz="2400" b="1" dirty="0">
                <a:solidFill>
                  <a:schemeClr val="bg1"/>
                </a:solidFill>
              </a:rPr>
              <a:t>学习，引领未来。</a:t>
            </a:r>
          </a:p>
        </p:txBody>
      </p:sp>
      <p:pic>
        <p:nvPicPr>
          <p:cNvPr id="17" name="图片 16"/>
          <p:cNvPicPr>
            <a:picLocks noChangeAspect="1"/>
          </p:cNvPicPr>
          <p:nvPr/>
        </p:nvPicPr>
        <p:blipFill>
          <a:blip r:embed="rId4"/>
          <a:stretch>
            <a:fillRect/>
          </a:stretch>
        </p:blipFill>
        <p:spPr>
          <a:xfrm>
            <a:off x="5737547" y="6327951"/>
            <a:ext cx="721610" cy="538802"/>
          </a:xfrm>
          <a:prstGeom prst="rect">
            <a:avLst/>
          </a:prstGeom>
        </p:spPr>
      </p:pic>
      <p:sp>
        <p:nvSpPr>
          <p:cNvPr id="18" name="文本框 30"/>
          <p:cNvSpPr txBox="1"/>
          <p:nvPr/>
        </p:nvSpPr>
        <p:spPr>
          <a:xfrm>
            <a:off x="120923" y="188640"/>
            <a:ext cx="2448272" cy="707886"/>
          </a:xfrm>
          <a:prstGeom prst="rect">
            <a:avLst/>
          </a:prstGeom>
          <a:solidFill>
            <a:srgbClr val="FFC000"/>
          </a:solidFill>
        </p:spPr>
        <p:txBody>
          <a:bodyPr wrap="square" rtlCol="0">
            <a:spAutoFit/>
          </a:bodyPr>
          <a:lstStyle>
            <a:defPPr>
              <a:defRPr lang="en-US"/>
            </a:defPPr>
            <a:lvl1pPr>
              <a:defRPr sz="2400" b="1">
                <a:solidFill>
                  <a:schemeClr val="tx1">
                    <a:lumMod val="75000"/>
                    <a:lumOff val="25000"/>
                  </a:schemeClr>
                </a:solidFill>
                <a:latin typeface="小考拉体" panose="02000503000000000000" pitchFamily="2" charset="-122"/>
                <a:ea typeface="小考拉体" panose="02000503000000000000" pitchFamily="2" charset="-122"/>
              </a:defRPr>
            </a:lvl1pPr>
          </a:lstStyle>
          <a:p>
            <a:pPr defTabSz="457200"/>
            <a:r>
              <a:rPr lang="en-US" altLang="zh-CN" sz="4000" dirty="0" smtClean="0">
                <a:solidFill>
                  <a:prstClr val="black">
                    <a:lumMod val="75000"/>
                    <a:lumOff val="25000"/>
                  </a:prstClr>
                </a:solidFill>
                <a:latin typeface="+mn-lt"/>
                <a:ea typeface="+mn-ea"/>
                <a:cs typeface="+mn-ea"/>
                <a:sym typeface="+mn-lt"/>
              </a:rPr>
              <a:t> </a:t>
            </a:r>
            <a:r>
              <a:rPr lang="zh-CN" altLang="en-US" sz="4000" dirty="0" smtClean="0">
                <a:solidFill>
                  <a:prstClr val="black">
                    <a:lumMod val="75000"/>
                    <a:lumOff val="25000"/>
                  </a:prstClr>
                </a:solidFill>
                <a:latin typeface="+mn-lt"/>
                <a:ea typeface="+mn-ea"/>
                <a:cs typeface="+mn-ea"/>
                <a:sym typeface="+mn-lt"/>
              </a:rPr>
              <a:t>解题误区</a:t>
            </a:r>
            <a:endParaRPr lang="zh-CN" altLang="en-US" sz="4000" dirty="0">
              <a:solidFill>
                <a:srgbClr val="00B0F0"/>
              </a:solidFill>
              <a:latin typeface="+mn-lt"/>
              <a:ea typeface="+mn-ea"/>
              <a:cs typeface="+mn-ea"/>
              <a:sym typeface="+mn-lt"/>
            </a:endParaRPr>
          </a:p>
        </p:txBody>
      </p:sp>
      <p:pic>
        <p:nvPicPr>
          <p:cNvPr id="19" name="Picture 2" descr="学科网(www.zxxk.com)--教育资源门户，提供试卷、教案、课件、论文、素材以及各类教学资源下载，还有大量而丰富的教学相关资讯！"/>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8995" y="1628800"/>
            <a:ext cx="1009311" cy="1717858"/>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文本框 11"/>
          <p:cNvSpPr txBox="1"/>
          <p:nvPr/>
        </p:nvSpPr>
        <p:spPr>
          <a:xfrm>
            <a:off x="3793331" y="764704"/>
            <a:ext cx="5328592" cy="1231106"/>
          </a:xfrm>
          <a:prstGeom prst="rect">
            <a:avLst/>
          </a:prstGeom>
          <a:noFill/>
        </p:spPr>
        <p:txBody>
          <a:bodyPr wrap="square" rtlCol="0">
            <a:spAutoFit/>
          </a:bodyPr>
          <a:lstStyle/>
          <a:p>
            <a:r>
              <a:rPr lang="zh-CN" altLang="en-US" sz="2800" b="1" dirty="0" smtClean="0">
                <a:solidFill>
                  <a:srgbClr val="FF0000"/>
                </a:solidFill>
              </a:rPr>
              <a:t>错误一：</a:t>
            </a:r>
            <a:r>
              <a:rPr lang="zh-CN" altLang="en-US" sz="2800" b="1" dirty="0" smtClean="0"/>
              <a:t>第二空算</a:t>
            </a:r>
            <a:r>
              <a:rPr lang="en-US" altLang="zh-CN" sz="2800" b="1" dirty="0" smtClean="0"/>
              <a:t>B</a:t>
            </a:r>
            <a:r>
              <a:rPr lang="zh-CN" altLang="en-US" sz="2800" b="1" dirty="0" smtClean="0"/>
              <a:t>的加速度时：</a:t>
            </a:r>
            <a:endParaRPr lang="en-US" altLang="zh-CN" sz="2800" b="1" dirty="0" smtClean="0"/>
          </a:p>
          <a:p>
            <a:r>
              <a:rPr lang="zh-CN" altLang="en-US" sz="2800" b="1" dirty="0" smtClean="0"/>
              <a:t>对</a:t>
            </a:r>
            <a:r>
              <a:rPr lang="en-US" altLang="zh-CN" sz="2800" b="1" dirty="0" smtClean="0"/>
              <a:t>B</a:t>
            </a:r>
            <a:r>
              <a:rPr lang="zh-CN" altLang="en-US" sz="2800" b="1" dirty="0" smtClean="0"/>
              <a:t>进行受力分析：</a:t>
            </a:r>
            <a:endParaRPr lang="en-US" altLang="zh-CN" sz="2800" b="1" dirty="0" smtClean="0"/>
          </a:p>
          <a:p>
            <a:endParaRPr lang="zh-CN" altLang="en-US" dirty="0"/>
          </a:p>
        </p:txBody>
      </p:sp>
      <p:cxnSp>
        <p:nvCxnSpPr>
          <p:cNvPr id="21" name="直接箭头连接符 20"/>
          <p:cNvCxnSpPr/>
          <p:nvPr/>
        </p:nvCxnSpPr>
        <p:spPr>
          <a:xfrm flipV="1">
            <a:off x="985019" y="1988840"/>
            <a:ext cx="0" cy="6480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985019" y="2708920"/>
            <a:ext cx="0" cy="8640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p:nvPicPr>
        <p:blipFill>
          <a:blip r:embed="rId6"/>
          <a:stretch>
            <a:fillRect/>
          </a:stretch>
        </p:blipFill>
        <p:spPr>
          <a:xfrm>
            <a:off x="1068862" y="3439666"/>
            <a:ext cx="409575" cy="266700"/>
          </a:xfrm>
          <a:prstGeom prst="rect">
            <a:avLst/>
          </a:prstGeom>
        </p:spPr>
      </p:pic>
      <p:sp>
        <p:nvSpPr>
          <p:cNvPr id="28" name="文本框 27"/>
          <p:cNvSpPr txBox="1"/>
          <p:nvPr/>
        </p:nvSpPr>
        <p:spPr>
          <a:xfrm>
            <a:off x="753606" y="1792754"/>
            <a:ext cx="360040" cy="369332"/>
          </a:xfrm>
          <a:prstGeom prst="rect">
            <a:avLst/>
          </a:prstGeom>
          <a:noFill/>
        </p:spPr>
        <p:txBody>
          <a:bodyPr wrap="square" rtlCol="0">
            <a:spAutoFit/>
          </a:bodyPr>
          <a:lstStyle/>
          <a:p>
            <a:r>
              <a:rPr lang="en-US" altLang="zh-CN" dirty="0" smtClean="0"/>
              <a:t>F</a:t>
            </a:r>
            <a:endParaRPr lang="zh-CN" altLang="en-US" dirty="0"/>
          </a:p>
        </p:txBody>
      </p:sp>
      <mc:AlternateContent xmlns:mc="http://schemas.openxmlformats.org/markup-compatibility/2006">
        <mc:Choice xmlns:a14="http://schemas.microsoft.com/office/drawing/2010/main" xmlns="" Requires="a14">
          <p:sp>
            <p:nvSpPr>
              <p:cNvPr id="29" name="文本框 28"/>
              <p:cNvSpPr txBox="1"/>
              <p:nvPr/>
            </p:nvSpPr>
            <p:spPr>
              <a:xfrm>
                <a:off x="3505299" y="1688034"/>
                <a:ext cx="6336704" cy="28205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i="1" smtClean="0">
                              <a:latin typeface="Cambria Math" panose="02040503050406030204" pitchFamily="18" charset="0"/>
                            </a:rPr>
                          </m:ctrlPr>
                        </m:sSubPr>
                        <m:e>
                          <m:r>
                            <a:rPr lang="en-US" altLang="zh-CN" sz="3200" b="0" i="1" smtClean="0">
                              <a:latin typeface="Cambria Math" panose="02040503050406030204" pitchFamily="18" charset="0"/>
                            </a:rPr>
                            <m:t>𝑚</m:t>
                          </m:r>
                        </m:e>
                        <m:sub>
                          <m:r>
                            <a:rPr lang="en-US" altLang="zh-CN" sz="3200" b="0" i="1" smtClean="0">
                              <a:latin typeface="Cambria Math" panose="02040503050406030204" pitchFamily="18" charset="0"/>
                            </a:rPr>
                            <m:t>𝐵</m:t>
                          </m:r>
                        </m:sub>
                      </m:sSub>
                      <m:r>
                        <a:rPr lang="en-US" altLang="zh-CN" sz="3200" b="0" i="1" smtClean="0">
                          <a:latin typeface="Cambria Math" panose="02040503050406030204" pitchFamily="18" charset="0"/>
                        </a:rPr>
                        <m:t>𝑔</m:t>
                      </m:r>
                      <m:r>
                        <a:rPr lang="en-US" altLang="zh-CN" sz="3200" b="0" i="1" smtClean="0">
                          <a:latin typeface="Cambria Math" panose="02040503050406030204" pitchFamily="18" charset="0"/>
                        </a:rPr>
                        <m:t>−</m:t>
                      </m:r>
                      <m:r>
                        <a:rPr lang="en-US" altLang="zh-CN" sz="3200" b="0" i="1" smtClean="0">
                          <a:latin typeface="Cambria Math" panose="02040503050406030204" pitchFamily="18" charset="0"/>
                        </a:rPr>
                        <m:t>𝐹</m:t>
                      </m:r>
                      <m:r>
                        <a:rPr lang="en-US" altLang="zh-CN" sz="3200" b="0" i="1" smtClean="0">
                          <a:latin typeface="Cambria Math" panose="02040503050406030204" pitchFamily="18" charset="0"/>
                        </a:rPr>
                        <m:t>=</m:t>
                      </m:r>
                      <m:sSub>
                        <m:sSubPr>
                          <m:ctrlPr>
                            <a:rPr lang="en-US" altLang="zh-CN" sz="3200" i="1" smtClean="0">
                              <a:latin typeface="Cambria Math" panose="02040503050406030204" pitchFamily="18" charset="0"/>
                            </a:rPr>
                          </m:ctrlPr>
                        </m:sSubPr>
                        <m:e>
                          <m:r>
                            <a:rPr lang="en-US" altLang="zh-CN" sz="3200" b="0" i="1" smtClean="0">
                              <a:latin typeface="Cambria Math" panose="02040503050406030204" pitchFamily="18" charset="0"/>
                            </a:rPr>
                            <m:t>𝑚</m:t>
                          </m:r>
                        </m:e>
                        <m:sub>
                          <m:r>
                            <a:rPr lang="en-US" altLang="zh-CN" sz="3200" b="0" i="1" smtClean="0">
                              <a:latin typeface="Cambria Math" panose="02040503050406030204" pitchFamily="18" charset="0"/>
                            </a:rPr>
                            <m:t>𝐵</m:t>
                          </m:r>
                        </m:sub>
                      </m:sSub>
                      <m:r>
                        <a:rPr lang="en-US" altLang="zh-CN" sz="3200" b="0" i="1" smtClean="0">
                          <a:latin typeface="Cambria Math" panose="02040503050406030204" pitchFamily="18" charset="0"/>
                        </a:rPr>
                        <m:t>𝑎</m:t>
                      </m:r>
                    </m:oMath>
                  </m:oMathPara>
                </a14:m>
                <a:endParaRPr lang="en-US" altLang="zh-CN" sz="3200" b="0" dirty="0" smtClean="0"/>
              </a:p>
              <a:p>
                <a:r>
                  <a:rPr lang="zh-CN" altLang="en-US" sz="3200" u="sng" dirty="0" smtClean="0">
                    <a:solidFill>
                      <a:srgbClr val="FF0000"/>
                    </a:solidFill>
                  </a:rPr>
                  <a:t>误认为：</a:t>
                </a:r>
                <a14:m>
                  <m:oMath xmlns:m="http://schemas.openxmlformats.org/officeDocument/2006/math">
                    <m:r>
                      <a:rPr lang="en-US" altLang="zh-CN" sz="3200" b="0" i="1" u="sng" smtClean="0">
                        <a:solidFill>
                          <a:srgbClr val="FF0000"/>
                        </a:solidFill>
                        <a:latin typeface="Cambria Math" panose="02040503050406030204" pitchFamily="18" charset="0"/>
                      </a:rPr>
                      <m:t>𝐹</m:t>
                    </m:r>
                    <m:r>
                      <a:rPr lang="en-US" altLang="zh-CN" sz="3200" b="0" i="1" u="sng" smtClean="0">
                        <a:solidFill>
                          <a:srgbClr val="FF0000"/>
                        </a:solidFill>
                        <a:latin typeface="Cambria Math" panose="02040503050406030204" pitchFamily="18" charset="0"/>
                      </a:rPr>
                      <m:t>=</m:t>
                    </m:r>
                    <m:sSub>
                      <m:sSubPr>
                        <m:ctrlPr>
                          <a:rPr lang="en-US" altLang="zh-CN" sz="3200" b="0" i="1" u="sng" smtClean="0">
                            <a:solidFill>
                              <a:srgbClr val="FF0000"/>
                            </a:solidFill>
                            <a:latin typeface="Cambria Math" panose="02040503050406030204" pitchFamily="18" charset="0"/>
                          </a:rPr>
                        </m:ctrlPr>
                      </m:sSubPr>
                      <m:e>
                        <m:r>
                          <a:rPr lang="en-US" altLang="zh-CN" sz="3200" b="0" i="1" u="sng" smtClean="0">
                            <a:solidFill>
                              <a:srgbClr val="FF0000"/>
                            </a:solidFill>
                            <a:latin typeface="Cambria Math" panose="02040503050406030204" pitchFamily="18" charset="0"/>
                          </a:rPr>
                          <m:t>𝑚</m:t>
                        </m:r>
                      </m:e>
                      <m:sub>
                        <m:r>
                          <a:rPr lang="en-US" altLang="zh-CN" sz="3200" b="0" i="1" u="sng" smtClean="0">
                            <a:solidFill>
                              <a:srgbClr val="FF0000"/>
                            </a:solidFill>
                            <a:latin typeface="Cambria Math" panose="02040503050406030204" pitchFamily="18" charset="0"/>
                          </a:rPr>
                          <m:t>𝐴</m:t>
                        </m:r>
                      </m:sub>
                    </m:sSub>
                    <m:r>
                      <a:rPr lang="en-US" altLang="zh-CN" sz="3200" b="0" i="1" u="sng" smtClean="0">
                        <a:solidFill>
                          <a:srgbClr val="FF0000"/>
                        </a:solidFill>
                        <a:latin typeface="Cambria Math" panose="02040503050406030204" pitchFamily="18" charset="0"/>
                      </a:rPr>
                      <m:t>𝑔</m:t>
                    </m:r>
                  </m:oMath>
                </a14:m>
                <a:endParaRPr lang="en-US" altLang="zh-CN" sz="3200" u="sng" dirty="0" smtClean="0">
                  <a:solidFill>
                    <a:srgbClr val="FF0000"/>
                  </a:solidFill>
                </a:endParaRPr>
              </a:p>
              <a:p>
                <a:pPr/>
                <a14:m>
                  <m:oMathPara xmlns:m="http://schemas.openxmlformats.org/officeDocument/2006/math">
                    <m:oMathParaPr>
                      <m:jc m:val="centerGroup"/>
                    </m:oMathParaPr>
                    <m:oMath xmlns:m="http://schemas.openxmlformats.org/officeDocument/2006/math">
                      <m:r>
                        <a:rPr lang="en-US" altLang="zh-CN" sz="3200" b="0" i="1" smtClean="0">
                          <a:solidFill>
                            <a:srgbClr val="FF0000"/>
                          </a:solidFill>
                          <a:latin typeface="Cambria Math" panose="02040503050406030204" pitchFamily="18" charset="0"/>
                        </a:rPr>
                        <m:t>𝑎</m:t>
                      </m:r>
                      <m:r>
                        <a:rPr lang="en-US" altLang="zh-CN" sz="3200" b="0" i="1" smtClean="0">
                          <a:solidFill>
                            <a:srgbClr val="FF0000"/>
                          </a:solidFill>
                          <a:latin typeface="Cambria Math" panose="02040503050406030204" pitchFamily="18" charset="0"/>
                        </a:rPr>
                        <m:t>=</m:t>
                      </m:r>
                      <m:f>
                        <m:fPr>
                          <m:ctrlPr>
                            <a:rPr lang="en-US" altLang="zh-CN" sz="3200" b="0" i="1" smtClean="0">
                              <a:solidFill>
                                <a:srgbClr val="FF0000"/>
                              </a:solidFill>
                              <a:latin typeface="Cambria Math" panose="02040503050406030204" pitchFamily="18" charset="0"/>
                            </a:rPr>
                          </m:ctrlPr>
                        </m:fPr>
                        <m:num>
                          <m:sSub>
                            <m:sSubPr>
                              <m:ctrlPr>
                                <a:rPr lang="en-US" altLang="zh-CN" sz="3200" b="0" i="1" smtClean="0">
                                  <a:solidFill>
                                    <a:srgbClr val="FF0000"/>
                                  </a:solidFill>
                                  <a:latin typeface="Cambria Math" panose="02040503050406030204" pitchFamily="18" charset="0"/>
                                </a:rPr>
                              </m:ctrlPr>
                            </m:sSubPr>
                            <m:e>
                              <m:r>
                                <a:rPr lang="en-US" altLang="zh-CN" sz="3200" b="0" i="1" smtClean="0">
                                  <a:solidFill>
                                    <a:srgbClr val="FF0000"/>
                                  </a:solidFill>
                                  <a:latin typeface="Cambria Math" panose="02040503050406030204" pitchFamily="18" charset="0"/>
                                </a:rPr>
                                <m:t>(</m:t>
                              </m:r>
                              <m:r>
                                <a:rPr lang="en-US" altLang="zh-CN" sz="3200" b="0" i="1" smtClean="0">
                                  <a:solidFill>
                                    <a:srgbClr val="FF0000"/>
                                  </a:solidFill>
                                  <a:latin typeface="Cambria Math" panose="02040503050406030204" pitchFamily="18" charset="0"/>
                                </a:rPr>
                                <m:t>𝑚</m:t>
                              </m:r>
                            </m:e>
                            <m:sub>
                              <m:r>
                                <a:rPr lang="en-US" altLang="zh-CN" sz="3200" b="0" i="1" smtClean="0">
                                  <a:solidFill>
                                    <a:srgbClr val="FF0000"/>
                                  </a:solidFill>
                                  <a:latin typeface="Cambria Math" panose="02040503050406030204" pitchFamily="18" charset="0"/>
                                </a:rPr>
                                <m:t>𝐵</m:t>
                              </m:r>
                              <m:r>
                                <a:rPr lang="en-US" altLang="zh-CN" sz="3200" b="0" i="1" smtClean="0">
                                  <a:solidFill>
                                    <a:srgbClr val="FF0000"/>
                                  </a:solidFill>
                                  <a:latin typeface="Cambria Math" panose="02040503050406030204" pitchFamily="18" charset="0"/>
                                </a:rPr>
                                <m:t>−</m:t>
                              </m:r>
                              <m:sSub>
                                <m:sSubPr>
                                  <m:ctrlPr>
                                    <a:rPr lang="en-US" altLang="zh-CN" sz="3200" b="0" i="1" smtClean="0">
                                      <a:solidFill>
                                        <a:srgbClr val="FF0000"/>
                                      </a:solidFill>
                                      <a:latin typeface="Cambria Math" panose="02040503050406030204" pitchFamily="18" charset="0"/>
                                    </a:rPr>
                                  </m:ctrlPr>
                                </m:sSubPr>
                                <m:e>
                                  <m:r>
                                    <a:rPr lang="en-US" altLang="zh-CN" sz="3200" b="0" i="1" smtClean="0">
                                      <a:solidFill>
                                        <a:srgbClr val="FF0000"/>
                                      </a:solidFill>
                                      <a:latin typeface="Cambria Math" panose="02040503050406030204" pitchFamily="18" charset="0"/>
                                    </a:rPr>
                                    <m:t>𝑚</m:t>
                                  </m:r>
                                </m:e>
                                <m:sub>
                                  <m:r>
                                    <a:rPr lang="en-US" altLang="zh-CN" sz="3200" b="0" i="1" smtClean="0">
                                      <a:solidFill>
                                        <a:srgbClr val="FF0000"/>
                                      </a:solidFill>
                                      <a:latin typeface="Cambria Math" panose="02040503050406030204" pitchFamily="18" charset="0"/>
                                    </a:rPr>
                                    <m:t>𝐴</m:t>
                                  </m:r>
                                </m:sub>
                              </m:sSub>
                            </m:sub>
                          </m:sSub>
                          <m:r>
                            <a:rPr lang="en-US" altLang="zh-CN" sz="3200" b="0" i="1" smtClean="0">
                              <a:solidFill>
                                <a:srgbClr val="FF0000"/>
                              </a:solidFill>
                              <a:latin typeface="Cambria Math" panose="02040503050406030204" pitchFamily="18" charset="0"/>
                            </a:rPr>
                            <m:t>)</m:t>
                          </m:r>
                          <m:r>
                            <a:rPr lang="en-US" altLang="zh-CN" sz="3200" b="0" i="1" smtClean="0">
                              <a:solidFill>
                                <a:srgbClr val="FF0000"/>
                              </a:solidFill>
                              <a:latin typeface="Cambria Math" panose="02040503050406030204" pitchFamily="18" charset="0"/>
                            </a:rPr>
                            <m:t>𝑔</m:t>
                          </m:r>
                        </m:num>
                        <m:den>
                          <m:sSub>
                            <m:sSubPr>
                              <m:ctrlPr>
                                <a:rPr lang="en-US" altLang="zh-CN" sz="3200" b="0" i="1" smtClean="0">
                                  <a:solidFill>
                                    <a:srgbClr val="FF0000"/>
                                  </a:solidFill>
                                  <a:latin typeface="Cambria Math" panose="02040503050406030204" pitchFamily="18" charset="0"/>
                                </a:rPr>
                              </m:ctrlPr>
                            </m:sSubPr>
                            <m:e>
                              <m:r>
                                <a:rPr lang="en-US" altLang="zh-CN" sz="3200" b="0" i="1" smtClean="0">
                                  <a:solidFill>
                                    <a:srgbClr val="FF0000"/>
                                  </a:solidFill>
                                  <a:latin typeface="Cambria Math" panose="02040503050406030204" pitchFamily="18" charset="0"/>
                                </a:rPr>
                                <m:t>𝑚</m:t>
                              </m:r>
                            </m:e>
                            <m:sub>
                              <m:r>
                                <a:rPr lang="en-US" altLang="zh-CN" sz="3200" b="0" i="1" smtClean="0">
                                  <a:solidFill>
                                    <a:srgbClr val="FF0000"/>
                                  </a:solidFill>
                                  <a:latin typeface="Cambria Math" panose="02040503050406030204" pitchFamily="18" charset="0"/>
                                </a:rPr>
                                <m:t>𝐵</m:t>
                              </m:r>
                            </m:sub>
                          </m:sSub>
                        </m:den>
                      </m:f>
                    </m:oMath>
                  </m:oMathPara>
                </a14:m>
                <a:endParaRPr lang="en-US" altLang="zh-CN" dirty="0" smtClean="0"/>
              </a:p>
              <a:p>
                <a:r>
                  <a:rPr lang="zh-CN" altLang="en-US" sz="2800" b="1" dirty="0" smtClean="0"/>
                  <a:t>代入数据得：</a:t>
                </a:r>
                <a14:m>
                  <m:oMath xmlns:m="http://schemas.openxmlformats.org/officeDocument/2006/math">
                    <m:r>
                      <a:rPr lang="en-US" altLang="zh-CN" sz="2800" b="0" i="1" smtClean="0">
                        <a:solidFill>
                          <a:srgbClr val="FF0000"/>
                        </a:solidFill>
                        <a:latin typeface="Cambria Math" panose="02040503050406030204" pitchFamily="18" charset="0"/>
                      </a:rPr>
                      <m:t>𝑎</m:t>
                    </m:r>
                    <m:r>
                      <a:rPr lang="en-US" altLang="zh-CN" sz="2800" b="0" i="1" smtClean="0">
                        <a:solidFill>
                          <a:srgbClr val="FF0000"/>
                        </a:solidFill>
                        <a:latin typeface="Cambria Math" panose="02040503050406030204" pitchFamily="18" charset="0"/>
                      </a:rPr>
                      <m:t>=3.27</m:t>
                    </m:r>
                    <m:r>
                      <a:rPr lang="en-US" altLang="zh-CN" sz="2800" b="0" i="1" smtClean="0">
                        <a:solidFill>
                          <a:srgbClr val="FF0000"/>
                        </a:solidFill>
                        <a:latin typeface="Cambria Math" panose="02040503050406030204" pitchFamily="18" charset="0"/>
                      </a:rPr>
                      <m:t>𝑚</m:t>
                    </m:r>
                    <m:r>
                      <a:rPr lang="en-US" altLang="zh-CN" sz="2800" b="0" i="1" smtClean="0">
                        <a:solidFill>
                          <a:srgbClr val="FF0000"/>
                        </a:solidFill>
                        <a:latin typeface="Cambria Math" panose="02040503050406030204" pitchFamily="18" charset="0"/>
                      </a:rPr>
                      <m:t>/</m:t>
                    </m:r>
                    <m:sSup>
                      <m:sSupPr>
                        <m:ctrlPr>
                          <a:rPr lang="en-US" altLang="zh-CN" sz="2800" b="0" i="1" smtClean="0">
                            <a:solidFill>
                              <a:srgbClr val="FF0000"/>
                            </a:solidFill>
                            <a:latin typeface="Cambria Math" panose="02040503050406030204" pitchFamily="18" charset="0"/>
                          </a:rPr>
                        </m:ctrlPr>
                      </m:sSupPr>
                      <m:e>
                        <m:r>
                          <a:rPr lang="en-US" altLang="zh-CN" sz="2800" b="0" i="1" smtClean="0">
                            <a:solidFill>
                              <a:srgbClr val="FF0000"/>
                            </a:solidFill>
                            <a:latin typeface="Cambria Math" panose="02040503050406030204" pitchFamily="18" charset="0"/>
                          </a:rPr>
                          <m:t>𝑠</m:t>
                        </m:r>
                      </m:e>
                      <m:sup>
                        <m:r>
                          <a:rPr lang="en-US" altLang="zh-CN" sz="2800" b="0" i="1" smtClean="0">
                            <a:solidFill>
                              <a:srgbClr val="FF0000"/>
                            </a:solidFill>
                            <a:latin typeface="Cambria Math" panose="02040503050406030204" pitchFamily="18" charset="0"/>
                          </a:rPr>
                          <m:t>2</m:t>
                        </m:r>
                      </m:sup>
                    </m:sSup>
                  </m:oMath>
                </a14:m>
                <a:endParaRPr lang="en-US" altLang="zh-CN" dirty="0" smtClean="0"/>
              </a:p>
              <a:p>
                <a:endParaRPr lang="zh-CN" altLang="en-US" dirty="0"/>
              </a:p>
            </p:txBody>
          </p:sp>
        </mc:Choice>
        <mc:Fallback>
          <p:sp>
            <p:nvSpPr>
              <p:cNvPr id="29" name="文本框 28"/>
              <p:cNvSpPr txBox="1">
                <a:spLocks noRot="1" noChangeAspect="1" noMove="1" noResize="1" noEditPoints="1" noAdjustHandles="1" noChangeArrowheads="1" noChangeShapeType="1" noTextEdit="1"/>
              </p:cNvSpPr>
              <p:nvPr/>
            </p:nvSpPr>
            <p:spPr>
              <a:xfrm>
                <a:off x="3505299" y="1688034"/>
                <a:ext cx="6336704" cy="2820580"/>
              </a:xfrm>
              <a:prstGeom prst="rect">
                <a:avLst/>
              </a:prstGeom>
              <a:blipFill rotWithShape="1">
                <a:blip r:embed="rId7"/>
                <a:stretch>
                  <a:fillRect l="-2404"/>
                </a:stretch>
              </a:blipFill>
            </p:spPr>
            <p:txBody>
              <a:bodyPr/>
              <a:lstStyle/>
              <a:p>
                <a:r>
                  <a:rPr lang="zh-CN" altLang="en-US">
                    <a:noFill/>
                  </a:rPr>
                  <a:t> </a:t>
                </a:r>
              </a:p>
            </p:txBody>
          </p:sp>
        </mc:Fallback>
      </mc:AlternateContent>
      <p:sp>
        <p:nvSpPr>
          <p:cNvPr id="32" name="文本框 31"/>
          <p:cNvSpPr txBox="1"/>
          <p:nvPr/>
        </p:nvSpPr>
        <p:spPr>
          <a:xfrm>
            <a:off x="3505299" y="4306376"/>
            <a:ext cx="4824536" cy="584775"/>
          </a:xfrm>
          <a:prstGeom prst="rect">
            <a:avLst/>
          </a:prstGeom>
          <a:noFill/>
        </p:spPr>
        <p:txBody>
          <a:bodyPr wrap="square" rtlCol="0">
            <a:spAutoFit/>
          </a:bodyPr>
          <a:lstStyle/>
          <a:p>
            <a:r>
              <a:rPr lang="zh-CN" altLang="en-US" sz="3200" b="1" dirty="0" smtClean="0">
                <a:solidFill>
                  <a:srgbClr val="FF0000"/>
                </a:solidFill>
              </a:rPr>
              <a:t>错误二</a:t>
            </a:r>
            <a:r>
              <a:rPr lang="zh-CN" altLang="en-US" sz="2400" b="1" dirty="0" smtClean="0">
                <a:solidFill>
                  <a:srgbClr val="FF0000"/>
                </a:solidFill>
              </a:rPr>
              <a:t>：</a:t>
            </a:r>
            <a:r>
              <a:rPr lang="zh-CN" altLang="en-US" sz="2800" b="1" dirty="0" smtClean="0">
                <a:solidFill>
                  <a:srgbClr val="FF0000"/>
                </a:solidFill>
              </a:rPr>
              <a:t>数学运算性错误！</a:t>
            </a:r>
            <a:endParaRPr lang="zh-CN" altLang="en-US" sz="2800" b="1" dirty="0">
              <a:solidFill>
                <a:srgbClr val="FF0000"/>
              </a:solidFill>
            </a:endParaRPr>
          </a:p>
        </p:txBody>
      </p:sp>
      <p:sp>
        <p:nvSpPr>
          <p:cNvPr id="33" name="文本框 32"/>
          <p:cNvSpPr txBox="1"/>
          <p:nvPr/>
        </p:nvSpPr>
        <p:spPr>
          <a:xfrm>
            <a:off x="3577307" y="5085184"/>
            <a:ext cx="4680520" cy="523220"/>
          </a:xfrm>
          <a:prstGeom prst="rect">
            <a:avLst/>
          </a:prstGeom>
          <a:noFill/>
        </p:spPr>
        <p:txBody>
          <a:bodyPr wrap="square" rtlCol="0">
            <a:spAutoFit/>
          </a:bodyPr>
          <a:lstStyle/>
          <a:p>
            <a:r>
              <a:rPr lang="zh-CN" altLang="en-US" sz="2800" b="1" dirty="0" smtClean="0">
                <a:solidFill>
                  <a:srgbClr val="FF0000"/>
                </a:solidFill>
              </a:rPr>
              <a:t>错误三：保留有效数字错误！</a:t>
            </a:r>
            <a:endParaRPr lang="zh-CN" altLang="en-US" sz="2800" b="1" dirty="0">
              <a:solidFill>
                <a:srgbClr val="FF0000"/>
              </a:solidFill>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4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1"/>
          <p:cNvSpPr/>
          <p:nvPr/>
        </p:nvSpPr>
        <p:spPr>
          <a:xfrm>
            <a:off x="0" y="6309320"/>
            <a:ext cx="12195175" cy="576064"/>
          </a:xfrm>
          <a:custGeom>
            <a:avLst/>
            <a:gdLst>
              <a:gd name="connsiteX0" fmla="*/ 0 w 12195175"/>
              <a:gd name="connsiteY0" fmla="*/ 0 h 2204864"/>
              <a:gd name="connsiteX1" fmla="*/ 12195175 w 12195175"/>
              <a:gd name="connsiteY1" fmla="*/ 0 h 2204864"/>
              <a:gd name="connsiteX2" fmla="*/ 12195175 w 12195175"/>
              <a:gd name="connsiteY2" fmla="*/ 2204864 h 2204864"/>
              <a:gd name="connsiteX3" fmla="*/ 0 w 12195175"/>
              <a:gd name="connsiteY3" fmla="*/ 2204864 h 2204864"/>
              <a:gd name="connsiteX4" fmla="*/ 0 w 12195175"/>
              <a:gd name="connsiteY4" fmla="*/ 0 h 2204864"/>
              <a:gd name="connsiteX0-1" fmla="*/ 0 w 12195175"/>
              <a:gd name="connsiteY0-2" fmla="*/ 4018 h 2208882"/>
              <a:gd name="connsiteX1-3" fmla="*/ 5976651 w 12195175"/>
              <a:gd name="connsiteY1-4" fmla="*/ 0 h 2208882"/>
              <a:gd name="connsiteX2-5" fmla="*/ 12195175 w 12195175"/>
              <a:gd name="connsiteY2-6" fmla="*/ 4018 h 2208882"/>
              <a:gd name="connsiteX3-7" fmla="*/ 12195175 w 12195175"/>
              <a:gd name="connsiteY3-8" fmla="*/ 2208882 h 2208882"/>
              <a:gd name="connsiteX4-9" fmla="*/ 0 w 12195175"/>
              <a:gd name="connsiteY4-10" fmla="*/ 2208882 h 2208882"/>
              <a:gd name="connsiteX5" fmla="*/ 0 w 12195175"/>
              <a:gd name="connsiteY5" fmla="*/ 4018 h 2208882"/>
              <a:gd name="connsiteX0-11" fmla="*/ 0 w 12195175"/>
              <a:gd name="connsiteY0-12" fmla="*/ 6772 h 2211636"/>
              <a:gd name="connsiteX1-13" fmla="*/ 5976651 w 12195175"/>
              <a:gd name="connsiteY1-14" fmla="*/ 2754 h 2211636"/>
              <a:gd name="connsiteX2-15" fmla="*/ 6221776 w 12195175"/>
              <a:gd name="connsiteY2-16" fmla="*/ 0 h 2211636"/>
              <a:gd name="connsiteX3-17" fmla="*/ 12195175 w 12195175"/>
              <a:gd name="connsiteY3-18" fmla="*/ 6772 h 2211636"/>
              <a:gd name="connsiteX4-19" fmla="*/ 12195175 w 12195175"/>
              <a:gd name="connsiteY4-20" fmla="*/ 2211636 h 2211636"/>
              <a:gd name="connsiteX5-21" fmla="*/ 0 w 12195175"/>
              <a:gd name="connsiteY5-22" fmla="*/ 2211636 h 2211636"/>
              <a:gd name="connsiteX6" fmla="*/ 0 w 12195175"/>
              <a:gd name="connsiteY6" fmla="*/ 6772 h 2211636"/>
              <a:gd name="connsiteX0-23" fmla="*/ 0 w 12195175"/>
              <a:gd name="connsiteY0-24" fmla="*/ 6772 h 2211636"/>
              <a:gd name="connsiteX1-25" fmla="*/ 5976651 w 12195175"/>
              <a:gd name="connsiteY1-26" fmla="*/ 2754 h 2211636"/>
              <a:gd name="connsiteX2-27" fmla="*/ 6089573 w 12195175"/>
              <a:gd name="connsiteY2-28" fmla="*/ 0 h 2211636"/>
              <a:gd name="connsiteX3-29" fmla="*/ 6221776 w 12195175"/>
              <a:gd name="connsiteY3-30" fmla="*/ 0 h 2211636"/>
              <a:gd name="connsiteX4-31" fmla="*/ 12195175 w 12195175"/>
              <a:gd name="connsiteY4-32" fmla="*/ 6772 h 2211636"/>
              <a:gd name="connsiteX5-33" fmla="*/ 12195175 w 12195175"/>
              <a:gd name="connsiteY5-34" fmla="*/ 2211636 h 2211636"/>
              <a:gd name="connsiteX6-35" fmla="*/ 0 w 12195175"/>
              <a:gd name="connsiteY6-36" fmla="*/ 2211636 h 2211636"/>
              <a:gd name="connsiteX7" fmla="*/ 0 w 12195175"/>
              <a:gd name="connsiteY7" fmla="*/ 6772 h 2211636"/>
              <a:gd name="connsiteX0-37" fmla="*/ 0 w 12195175"/>
              <a:gd name="connsiteY0-38" fmla="*/ 6772 h 2211636"/>
              <a:gd name="connsiteX1-39" fmla="*/ 5976651 w 12195175"/>
              <a:gd name="connsiteY1-40" fmla="*/ 2754 h 2211636"/>
              <a:gd name="connsiteX2-41" fmla="*/ 6108853 w 12195175"/>
              <a:gd name="connsiteY2-42" fmla="*/ 231354 h 2211636"/>
              <a:gd name="connsiteX3-43" fmla="*/ 6221776 w 12195175"/>
              <a:gd name="connsiteY3-44" fmla="*/ 0 h 2211636"/>
              <a:gd name="connsiteX4-45" fmla="*/ 12195175 w 12195175"/>
              <a:gd name="connsiteY4-46" fmla="*/ 6772 h 2211636"/>
              <a:gd name="connsiteX5-47" fmla="*/ 12195175 w 12195175"/>
              <a:gd name="connsiteY5-48" fmla="*/ 2211636 h 2211636"/>
              <a:gd name="connsiteX6-49" fmla="*/ 0 w 12195175"/>
              <a:gd name="connsiteY6-50" fmla="*/ 2211636 h 2211636"/>
              <a:gd name="connsiteX7-51" fmla="*/ 0 w 12195175"/>
              <a:gd name="connsiteY7-52" fmla="*/ 6772 h 2211636"/>
              <a:gd name="connsiteX0-53" fmla="*/ 0 w 12195175"/>
              <a:gd name="connsiteY0-54" fmla="*/ 6772 h 2211636"/>
              <a:gd name="connsiteX1-55" fmla="*/ 5976651 w 12195175"/>
              <a:gd name="connsiteY1-56" fmla="*/ 2754 h 2211636"/>
              <a:gd name="connsiteX2-57" fmla="*/ 6095082 w 12195175"/>
              <a:gd name="connsiteY2-58" fmla="*/ 236862 h 2211636"/>
              <a:gd name="connsiteX3-59" fmla="*/ 6221776 w 12195175"/>
              <a:gd name="connsiteY3-60" fmla="*/ 0 h 2211636"/>
              <a:gd name="connsiteX4-61" fmla="*/ 12195175 w 12195175"/>
              <a:gd name="connsiteY4-62" fmla="*/ 6772 h 2211636"/>
              <a:gd name="connsiteX5-63" fmla="*/ 12195175 w 12195175"/>
              <a:gd name="connsiteY5-64" fmla="*/ 2211636 h 2211636"/>
              <a:gd name="connsiteX6-65" fmla="*/ 0 w 12195175"/>
              <a:gd name="connsiteY6-66" fmla="*/ 2211636 h 2211636"/>
              <a:gd name="connsiteX7-67" fmla="*/ 0 w 12195175"/>
              <a:gd name="connsiteY7-68" fmla="*/ 6772 h 22116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195175" h="2211636">
                <a:moveTo>
                  <a:pt x="0" y="6772"/>
                </a:moveTo>
                <a:lnTo>
                  <a:pt x="5976651" y="2754"/>
                </a:lnTo>
                <a:lnTo>
                  <a:pt x="6095082" y="236862"/>
                </a:lnTo>
                <a:lnTo>
                  <a:pt x="6221776" y="0"/>
                </a:lnTo>
                <a:lnTo>
                  <a:pt x="12195175" y="6772"/>
                </a:lnTo>
                <a:lnTo>
                  <a:pt x="12195175" y="2211636"/>
                </a:lnTo>
                <a:lnTo>
                  <a:pt x="0" y="2211636"/>
                </a:lnTo>
                <a:lnTo>
                  <a:pt x="0" y="6772"/>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07968" y="6308974"/>
            <a:ext cx="577651" cy="587830"/>
          </a:xfrm>
          <a:prstGeom prst="rect">
            <a:avLst/>
          </a:prstGeom>
        </p:spPr>
      </p:pic>
      <p:sp>
        <p:nvSpPr>
          <p:cNvPr id="22" name="矩形 41"/>
          <p:cNvSpPr/>
          <p:nvPr/>
        </p:nvSpPr>
        <p:spPr>
          <a:xfrm>
            <a:off x="-795" y="6283850"/>
            <a:ext cx="12195175" cy="576064"/>
          </a:xfrm>
          <a:custGeom>
            <a:avLst/>
            <a:gdLst>
              <a:gd name="connsiteX0" fmla="*/ 0 w 12195175"/>
              <a:gd name="connsiteY0" fmla="*/ 0 h 2204864"/>
              <a:gd name="connsiteX1" fmla="*/ 12195175 w 12195175"/>
              <a:gd name="connsiteY1" fmla="*/ 0 h 2204864"/>
              <a:gd name="connsiteX2" fmla="*/ 12195175 w 12195175"/>
              <a:gd name="connsiteY2" fmla="*/ 2204864 h 2204864"/>
              <a:gd name="connsiteX3" fmla="*/ 0 w 12195175"/>
              <a:gd name="connsiteY3" fmla="*/ 2204864 h 2204864"/>
              <a:gd name="connsiteX4" fmla="*/ 0 w 12195175"/>
              <a:gd name="connsiteY4" fmla="*/ 0 h 2204864"/>
              <a:gd name="connsiteX0-1" fmla="*/ 0 w 12195175"/>
              <a:gd name="connsiteY0-2" fmla="*/ 4018 h 2208882"/>
              <a:gd name="connsiteX1-3" fmla="*/ 5976651 w 12195175"/>
              <a:gd name="connsiteY1-4" fmla="*/ 0 h 2208882"/>
              <a:gd name="connsiteX2-5" fmla="*/ 12195175 w 12195175"/>
              <a:gd name="connsiteY2-6" fmla="*/ 4018 h 2208882"/>
              <a:gd name="connsiteX3-7" fmla="*/ 12195175 w 12195175"/>
              <a:gd name="connsiteY3-8" fmla="*/ 2208882 h 2208882"/>
              <a:gd name="connsiteX4-9" fmla="*/ 0 w 12195175"/>
              <a:gd name="connsiteY4-10" fmla="*/ 2208882 h 2208882"/>
              <a:gd name="connsiteX5" fmla="*/ 0 w 12195175"/>
              <a:gd name="connsiteY5" fmla="*/ 4018 h 2208882"/>
              <a:gd name="connsiteX0-11" fmla="*/ 0 w 12195175"/>
              <a:gd name="connsiteY0-12" fmla="*/ 6772 h 2211636"/>
              <a:gd name="connsiteX1-13" fmla="*/ 5976651 w 12195175"/>
              <a:gd name="connsiteY1-14" fmla="*/ 2754 h 2211636"/>
              <a:gd name="connsiteX2-15" fmla="*/ 6221776 w 12195175"/>
              <a:gd name="connsiteY2-16" fmla="*/ 0 h 2211636"/>
              <a:gd name="connsiteX3-17" fmla="*/ 12195175 w 12195175"/>
              <a:gd name="connsiteY3-18" fmla="*/ 6772 h 2211636"/>
              <a:gd name="connsiteX4-19" fmla="*/ 12195175 w 12195175"/>
              <a:gd name="connsiteY4-20" fmla="*/ 2211636 h 2211636"/>
              <a:gd name="connsiteX5-21" fmla="*/ 0 w 12195175"/>
              <a:gd name="connsiteY5-22" fmla="*/ 2211636 h 2211636"/>
              <a:gd name="connsiteX6" fmla="*/ 0 w 12195175"/>
              <a:gd name="connsiteY6" fmla="*/ 6772 h 2211636"/>
              <a:gd name="connsiteX0-23" fmla="*/ 0 w 12195175"/>
              <a:gd name="connsiteY0-24" fmla="*/ 6772 h 2211636"/>
              <a:gd name="connsiteX1-25" fmla="*/ 5976651 w 12195175"/>
              <a:gd name="connsiteY1-26" fmla="*/ 2754 h 2211636"/>
              <a:gd name="connsiteX2-27" fmla="*/ 6089573 w 12195175"/>
              <a:gd name="connsiteY2-28" fmla="*/ 0 h 2211636"/>
              <a:gd name="connsiteX3-29" fmla="*/ 6221776 w 12195175"/>
              <a:gd name="connsiteY3-30" fmla="*/ 0 h 2211636"/>
              <a:gd name="connsiteX4-31" fmla="*/ 12195175 w 12195175"/>
              <a:gd name="connsiteY4-32" fmla="*/ 6772 h 2211636"/>
              <a:gd name="connsiteX5-33" fmla="*/ 12195175 w 12195175"/>
              <a:gd name="connsiteY5-34" fmla="*/ 2211636 h 2211636"/>
              <a:gd name="connsiteX6-35" fmla="*/ 0 w 12195175"/>
              <a:gd name="connsiteY6-36" fmla="*/ 2211636 h 2211636"/>
              <a:gd name="connsiteX7" fmla="*/ 0 w 12195175"/>
              <a:gd name="connsiteY7" fmla="*/ 6772 h 2211636"/>
              <a:gd name="connsiteX0-37" fmla="*/ 0 w 12195175"/>
              <a:gd name="connsiteY0-38" fmla="*/ 6772 h 2211636"/>
              <a:gd name="connsiteX1-39" fmla="*/ 5976651 w 12195175"/>
              <a:gd name="connsiteY1-40" fmla="*/ 2754 h 2211636"/>
              <a:gd name="connsiteX2-41" fmla="*/ 6108853 w 12195175"/>
              <a:gd name="connsiteY2-42" fmla="*/ 231354 h 2211636"/>
              <a:gd name="connsiteX3-43" fmla="*/ 6221776 w 12195175"/>
              <a:gd name="connsiteY3-44" fmla="*/ 0 h 2211636"/>
              <a:gd name="connsiteX4-45" fmla="*/ 12195175 w 12195175"/>
              <a:gd name="connsiteY4-46" fmla="*/ 6772 h 2211636"/>
              <a:gd name="connsiteX5-47" fmla="*/ 12195175 w 12195175"/>
              <a:gd name="connsiteY5-48" fmla="*/ 2211636 h 2211636"/>
              <a:gd name="connsiteX6-49" fmla="*/ 0 w 12195175"/>
              <a:gd name="connsiteY6-50" fmla="*/ 2211636 h 2211636"/>
              <a:gd name="connsiteX7-51" fmla="*/ 0 w 12195175"/>
              <a:gd name="connsiteY7-52" fmla="*/ 6772 h 2211636"/>
              <a:gd name="connsiteX0-53" fmla="*/ 0 w 12195175"/>
              <a:gd name="connsiteY0-54" fmla="*/ 6772 h 2211636"/>
              <a:gd name="connsiteX1-55" fmla="*/ 5976651 w 12195175"/>
              <a:gd name="connsiteY1-56" fmla="*/ 2754 h 2211636"/>
              <a:gd name="connsiteX2-57" fmla="*/ 6095082 w 12195175"/>
              <a:gd name="connsiteY2-58" fmla="*/ 236862 h 2211636"/>
              <a:gd name="connsiteX3-59" fmla="*/ 6221776 w 12195175"/>
              <a:gd name="connsiteY3-60" fmla="*/ 0 h 2211636"/>
              <a:gd name="connsiteX4-61" fmla="*/ 12195175 w 12195175"/>
              <a:gd name="connsiteY4-62" fmla="*/ 6772 h 2211636"/>
              <a:gd name="connsiteX5-63" fmla="*/ 12195175 w 12195175"/>
              <a:gd name="connsiteY5-64" fmla="*/ 2211636 h 2211636"/>
              <a:gd name="connsiteX6-65" fmla="*/ 0 w 12195175"/>
              <a:gd name="connsiteY6-66" fmla="*/ 2211636 h 2211636"/>
              <a:gd name="connsiteX7-67" fmla="*/ 0 w 12195175"/>
              <a:gd name="connsiteY7-68" fmla="*/ 6772 h 22116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195175" h="2211636">
                <a:moveTo>
                  <a:pt x="0" y="6772"/>
                </a:moveTo>
                <a:lnTo>
                  <a:pt x="5976651" y="2754"/>
                </a:lnTo>
                <a:lnTo>
                  <a:pt x="6095082" y="236862"/>
                </a:lnTo>
                <a:lnTo>
                  <a:pt x="6221776" y="0"/>
                </a:lnTo>
                <a:lnTo>
                  <a:pt x="12195175" y="6772"/>
                </a:lnTo>
                <a:lnTo>
                  <a:pt x="12195175" y="2211636"/>
                </a:lnTo>
                <a:lnTo>
                  <a:pt x="0" y="2211636"/>
                </a:lnTo>
                <a:lnTo>
                  <a:pt x="0" y="6772"/>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rPr>
              <a:t>西安交大附中航天学校                                                       </a:t>
            </a:r>
            <a:r>
              <a:rPr lang="zh-CN" altLang="en-US" sz="2400" b="1" dirty="0" smtClean="0">
                <a:solidFill>
                  <a:schemeClr val="bg1"/>
                </a:solidFill>
              </a:rPr>
              <a:t>                                终身</a:t>
            </a:r>
            <a:r>
              <a:rPr lang="zh-CN" altLang="en-US" sz="2400" b="1" dirty="0">
                <a:solidFill>
                  <a:schemeClr val="bg1"/>
                </a:solidFill>
              </a:rPr>
              <a:t>学习，引领未来。</a:t>
            </a:r>
          </a:p>
        </p:txBody>
      </p:sp>
      <p:pic>
        <p:nvPicPr>
          <p:cNvPr id="23" name="图片 22"/>
          <p:cNvPicPr>
            <a:picLocks noChangeAspect="1"/>
          </p:cNvPicPr>
          <p:nvPr/>
        </p:nvPicPr>
        <p:blipFill>
          <a:blip r:embed="rId4"/>
          <a:stretch>
            <a:fillRect/>
          </a:stretch>
        </p:blipFill>
        <p:spPr>
          <a:xfrm>
            <a:off x="5737547" y="6327951"/>
            <a:ext cx="721610" cy="538802"/>
          </a:xfrm>
          <a:prstGeom prst="rect">
            <a:avLst/>
          </a:prstGeom>
        </p:spPr>
      </p:pic>
      <p:sp>
        <p:nvSpPr>
          <p:cNvPr id="26" name="Rectangle 7"/>
          <p:cNvSpPr>
            <a:spLocks noChangeArrowheads="1"/>
          </p:cNvSpPr>
          <p:nvPr/>
        </p:nvSpPr>
        <p:spPr bwMode="auto">
          <a:xfrm>
            <a:off x="264939" y="933844"/>
            <a:ext cx="9553971" cy="507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ctr" latinLnBrk="0" hangingPunct="0">
              <a:lnSpc>
                <a:spcPct val="100000"/>
              </a:lnSpc>
              <a:spcBef>
                <a:spcPct val="0"/>
              </a:spcBef>
              <a:spcAft>
                <a:spcPct val="0"/>
              </a:spcAft>
              <a:buClrTx/>
              <a:buSzTx/>
              <a:buFontTx/>
              <a:buNone/>
            </a:pPr>
            <a:r>
              <a:rPr lang="en-US" altLang="zh-CN" b="1" dirty="0">
                <a:solidFill>
                  <a:srgbClr val="000000"/>
                </a:solidFill>
                <a:latin typeface="宋体" panose="02010600030101010101" pitchFamily="2" charset="-122"/>
                <a:cs typeface="Times New Roman" panose="02020603050405020304" pitchFamily="18" charset="0"/>
              </a:rPr>
              <a:t>11.</a:t>
            </a:r>
            <a:r>
              <a:rPr lang="zh-CN" altLang="en-US" b="1" dirty="0">
                <a:solidFill>
                  <a:srgbClr val="000000"/>
                </a:solidFill>
                <a:latin typeface="宋体" panose="02010600030101010101" pitchFamily="2" charset="-122"/>
                <a:cs typeface="Times New Roman" panose="02020603050405020304" pitchFamily="18" charset="0"/>
              </a:rPr>
              <a:t>某同学利用如图所示的实验装置来测量重力加速度</a:t>
            </a:r>
            <a:r>
              <a:rPr lang="en-US" altLang="zh-CN" b="1" dirty="0">
                <a:solidFill>
                  <a:srgbClr val="000000"/>
                </a:solidFill>
                <a:latin typeface="宋体" panose="02010600030101010101" pitchFamily="2" charset="-122"/>
                <a:cs typeface="Times New Roman" panose="02020603050405020304" pitchFamily="18" charset="0"/>
              </a:rPr>
              <a:t>g</a:t>
            </a:r>
            <a:r>
              <a:rPr lang="zh-CN" altLang="en-US" b="1" dirty="0">
                <a:solidFill>
                  <a:srgbClr val="000000"/>
                </a:solidFill>
                <a:latin typeface="宋体" panose="02010600030101010101" pitchFamily="2" charset="-122"/>
                <a:cs typeface="Times New Roman" panose="02020603050405020304" pitchFamily="18" charset="0"/>
              </a:rPr>
              <a:t>．细绳跨过固定在铁架台上的轻质滑轮，两端各悬挂一只质量为</a:t>
            </a:r>
            <a:r>
              <a:rPr lang="en-US" altLang="zh-CN" b="1" dirty="0">
                <a:solidFill>
                  <a:srgbClr val="000000"/>
                </a:solidFill>
                <a:latin typeface="宋体" panose="02010600030101010101" pitchFamily="2" charset="-122"/>
                <a:cs typeface="Times New Roman" panose="02020603050405020304" pitchFamily="18" charset="0"/>
              </a:rPr>
              <a:t>M</a:t>
            </a:r>
            <a:r>
              <a:rPr lang="zh-CN" altLang="en-US" b="1" dirty="0">
                <a:solidFill>
                  <a:srgbClr val="000000"/>
                </a:solidFill>
                <a:latin typeface="宋体" panose="02010600030101010101" pitchFamily="2" charset="-122"/>
                <a:cs typeface="Times New Roman" panose="02020603050405020304" pitchFamily="18" charset="0"/>
              </a:rPr>
              <a:t>的重锤．实验操作如下：</a:t>
            </a:r>
          </a:p>
          <a:p>
            <a:pPr marL="0" marR="0" lvl="0" indent="0" algn="l" defTabSz="914400" rtl="0" eaLnBrk="0" fontAlgn="ctr" latinLnBrk="0" hangingPunct="0">
              <a:lnSpc>
                <a:spcPct val="100000"/>
              </a:lnSpc>
              <a:spcBef>
                <a:spcPct val="0"/>
              </a:spcBef>
              <a:spcAft>
                <a:spcPct val="0"/>
              </a:spcAft>
              <a:buClrTx/>
              <a:buSzTx/>
              <a:buFontTx/>
              <a:buNone/>
            </a:pPr>
            <a:r>
              <a:rPr lang="zh-CN" altLang="en-US" b="1" dirty="0">
                <a:solidFill>
                  <a:srgbClr val="000000"/>
                </a:solidFill>
                <a:latin typeface="宋体" panose="02010600030101010101" pitchFamily="2" charset="-122"/>
                <a:cs typeface="Times New Roman" panose="02020603050405020304" pitchFamily="18" charset="0"/>
              </a:rPr>
              <a:t>①用米尺量出重锤</a:t>
            </a:r>
            <a:r>
              <a:rPr lang="en-US" altLang="zh-CN" b="1" dirty="0">
                <a:solidFill>
                  <a:srgbClr val="000000"/>
                </a:solidFill>
                <a:latin typeface="宋体" panose="02010600030101010101" pitchFamily="2" charset="-122"/>
                <a:cs typeface="Times New Roman" panose="02020603050405020304" pitchFamily="18" charset="0"/>
              </a:rPr>
              <a:t>1</a:t>
            </a:r>
            <a:r>
              <a:rPr lang="zh-CN" altLang="en-US" b="1" dirty="0">
                <a:solidFill>
                  <a:srgbClr val="000000"/>
                </a:solidFill>
                <a:latin typeface="宋体" panose="02010600030101010101" pitchFamily="2" charset="-122"/>
                <a:cs typeface="Times New Roman" panose="02020603050405020304" pitchFamily="18" charset="0"/>
              </a:rPr>
              <a:t>底端距地面的高度</a:t>
            </a:r>
            <a:r>
              <a:rPr lang="en-US" altLang="zh-CN" b="1" dirty="0">
                <a:solidFill>
                  <a:srgbClr val="000000"/>
                </a:solidFill>
                <a:latin typeface="宋体" panose="02010600030101010101" pitchFamily="2" charset="-122"/>
                <a:cs typeface="Times New Roman" panose="02020603050405020304" pitchFamily="18" charset="0"/>
              </a:rPr>
              <a:t>H</a:t>
            </a:r>
            <a:r>
              <a:rPr lang="zh-CN" altLang="en-US" b="1" dirty="0">
                <a:solidFill>
                  <a:srgbClr val="000000"/>
                </a:solidFill>
                <a:latin typeface="宋体" panose="02010600030101010101" pitchFamily="2" charset="-122"/>
                <a:cs typeface="Times New Roman" panose="02020603050405020304" pitchFamily="18" charset="0"/>
              </a:rPr>
              <a:t>； </a:t>
            </a:r>
          </a:p>
          <a:p>
            <a:pPr marL="0" marR="0" lvl="0" indent="0" algn="l" defTabSz="914400" rtl="0" eaLnBrk="0" fontAlgn="ctr" latinLnBrk="0" hangingPunct="0">
              <a:lnSpc>
                <a:spcPct val="100000"/>
              </a:lnSpc>
              <a:spcBef>
                <a:spcPct val="0"/>
              </a:spcBef>
              <a:spcAft>
                <a:spcPct val="0"/>
              </a:spcAft>
              <a:buClrTx/>
              <a:buSzTx/>
              <a:buFontTx/>
              <a:buNone/>
            </a:pPr>
            <a:r>
              <a:rPr lang="zh-CN" altLang="en-US" b="1" dirty="0">
                <a:solidFill>
                  <a:srgbClr val="000000"/>
                </a:solidFill>
                <a:latin typeface="宋体" panose="02010600030101010101" pitchFamily="2" charset="-122"/>
                <a:cs typeface="Times New Roman" panose="02020603050405020304" pitchFamily="18" charset="0"/>
              </a:rPr>
              <a:t>②在重锤</a:t>
            </a:r>
            <a:r>
              <a:rPr lang="en-US" altLang="zh-CN" b="1" dirty="0">
                <a:solidFill>
                  <a:srgbClr val="000000"/>
                </a:solidFill>
                <a:latin typeface="宋体" panose="02010600030101010101" pitchFamily="2" charset="-122"/>
                <a:cs typeface="Times New Roman" panose="02020603050405020304" pitchFamily="18" charset="0"/>
              </a:rPr>
              <a:t>1</a:t>
            </a:r>
            <a:r>
              <a:rPr lang="zh-CN" altLang="en-US" b="1" dirty="0">
                <a:solidFill>
                  <a:srgbClr val="000000"/>
                </a:solidFill>
                <a:latin typeface="宋体" panose="02010600030101010101" pitchFamily="2" charset="-122"/>
                <a:cs typeface="Times New Roman" panose="02020603050405020304" pitchFamily="18" charset="0"/>
              </a:rPr>
              <a:t>上加上质量为</a:t>
            </a:r>
            <a:r>
              <a:rPr lang="en-US" altLang="zh-CN" b="1" dirty="0">
                <a:solidFill>
                  <a:srgbClr val="000000"/>
                </a:solidFill>
                <a:latin typeface="宋体" panose="02010600030101010101" pitchFamily="2" charset="-122"/>
                <a:cs typeface="Times New Roman" panose="02020603050405020304" pitchFamily="18" charset="0"/>
              </a:rPr>
              <a:t>m</a:t>
            </a:r>
            <a:r>
              <a:rPr lang="zh-CN" altLang="en-US" b="1" dirty="0">
                <a:solidFill>
                  <a:srgbClr val="000000"/>
                </a:solidFill>
                <a:latin typeface="宋体" panose="02010600030101010101" pitchFamily="2" charset="-122"/>
                <a:cs typeface="Times New Roman" panose="02020603050405020304" pitchFamily="18" charset="0"/>
              </a:rPr>
              <a:t>的小钩码；</a:t>
            </a:r>
          </a:p>
          <a:p>
            <a:pPr marL="0" marR="0" lvl="0" indent="0" algn="l" defTabSz="914400" rtl="0" eaLnBrk="0" fontAlgn="ctr" latinLnBrk="0" hangingPunct="0">
              <a:lnSpc>
                <a:spcPct val="100000"/>
              </a:lnSpc>
              <a:spcBef>
                <a:spcPct val="0"/>
              </a:spcBef>
              <a:spcAft>
                <a:spcPct val="0"/>
              </a:spcAft>
              <a:buClrTx/>
              <a:buSzTx/>
              <a:buFontTx/>
              <a:buNone/>
            </a:pPr>
            <a:r>
              <a:rPr lang="zh-CN" altLang="en-US" b="1" dirty="0">
                <a:solidFill>
                  <a:srgbClr val="000000"/>
                </a:solidFill>
                <a:latin typeface="宋体" panose="02010600030101010101" pitchFamily="2" charset="-122"/>
                <a:cs typeface="Times New Roman" panose="02020603050405020304" pitchFamily="18" charset="0"/>
              </a:rPr>
              <a:t>③左手将重锤</a:t>
            </a:r>
            <a:r>
              <a:rPr lang="en-US" altLang="zh-CN" b="1" dirty="0">
                <a:solidFill>
                  <a:srgbClr val="000000"/>
                </a:solidFill>
                <a:latin typeface="宋体" panose="02010600030101010101" pitchFamily="2" charset="-122"/>
                <a:cs typeface="Times New Roman" panose="02020603050405020304" pitchFamily="18" charset="0"/>
              </a:rPr>
              <a:t>2</a:t>
            </a:r>
            <a:r>
              <a:rPr lang="zh-CN" altLang="en-US" b="1" dirty="0">
                <a:solidFill>
                  <a:srgbClr val="000000"/>
                </a:solidFill>
                <a:latin typeface="宋体" panose="02010600030101010101" pitchFamily="2" charset="-122"/>
                <a:cs typeface="Times New Roman" panose="02020603050405020304" pitchFamily="18" charset="0"/>
              </a:rPr>
              <a:t>压在地面上，保持系统静止．释放重锤</a:t>
            </a:r>
            <a:r>
              <a:rPr lang="en-US" altLang="zh-CN" b="1" dirty="0">
                <a:solidFill>
                  <a:srgbClr val="000000"/>
                </a:solidFill>
                <a:latin typeface="宋体" panose="02010600030101010101" pitchFamily="2" charset="-122"/>
                <a:cs typeface="Times New Roman" panose="02020603050405020304" pitchFamily="18" charset="0"/>
              </a:rPr>
              <a:t>2</a:t>
            </a:r>
            <a:r>
              <a:rPr lang="zh-CN" altLang="en-US" b="1" dirty="0">
                <a:solidFill>
                  <a:srgbClr val="000000"/>
                </a:solidFill>
                <a:latin typeface="宋体" panose="02010600030101010101" pitchFamily="2" charset="-122"/>
                <a:cs typeface="Times New Roman" panose="02020603050405020304" pitchFamily="18" charset="0"/>
              </a:rPr>
              <a:t>，同时右手开启秒表，在重锤</a:t>
            </a:r>
            <a:r>
              <a:rPr lang="en-US" altLang="zh-CN" b="1" dirty="0">
                <a:solidFill>
                  <a:srgbClr val="000000"/>
                </a:solidFill>
                <a:latin typeface="宋体" panose="02010600030101010101" pitchFamily="2" charset="-122"/>
                <a:cs typeface="Times New Roman" panose="02020603050405020304" pitchFamily="18" charset="0"/>
              </a:rPr>
              <a:t>1</a:t>
            </a:r>
            <a:r>
              <a:rPr lang="zh-CN" altLang="en-US" b="1" dirty="0">
                <a:solidFill>
                  <a:srgbClr val="000000"/>
                </a:solidFill>
                <a:latin typeface="宋体" panose="02010600030101010101" pitchFamily="2" charset="-122"/>
                <a:cs typeface="Times New Roman" panose="02020603050405020304" pitchFamily="18" charset="0"/>
              </a:rPr>
              <a:t>落地时停止计时，记录下落时间；</a:t>
            </a:r>
          </a:p>
          <a:p>
            <a:pPr marL="0" marR="0" lvl="0" indent="0" algn="l" defTabSz="914400" rtl="0" eaLnBrk="0" fontAlgn="ctr" latinLnBrk="0" hangingPunct="0">
              <a:lnSpc>
                <a:spcPct val="100000"/>
              </a:lnSpc>
              <a:spcBef>
                <a:spcPct val="0"/>
              </a:spcBef>
              <a:spcAft>
                <a:spcPct val="0"/>
              </a:spcAft>
              <a:buClrTx/>
              <a:buSzTx/>
              <a:buFontTx/>
              <a:buNone/>
            </a:pPr>
            <a:r>
              <a:rPr lang="zh-CN" altLang="en-US" b="1" dirty="0">
                <a:solidFill>
                  <a:srgbClr val="000000"/>
                </a:solidFill>
                <a:latin typeface="宋体" panose="02010600030101010101" pitchFamily="2" charset="-122"/>
                <a:cs typeface="Times New Roman" panose="02020603050405020304" pitchFamily="18" charset="0"/>
              </a:rPr>
              <a:t>④重复测量</a:t>
            </a:r>
            <a:r>
              <a:rPr lang="en-US" altLang="zh-CN" b="1" dirty="0">
                <a:solidFill>
                  <a:srgbClr val="000000"/>
                </a:solidFill>
                <a:latin typeface="宋体" panose="02010600030101010101" pitchFamily="2" charset="-122"/>
                <a:cs typeface="Times New Roman" panose="02020603050405020304" pitchFamily="18" charset="0"/>
              </a:rPr>
              <a:t>3</a:t>
            </a:r>
            <a:r>
              <a:rPr lang="zh-CN" altLang="en-US" b="1" dirty="0">
                <a:solidFill>
                  <a:srgbClr val="000000"/>
                </a:solidFill>
                <a:latin typeface="宋体" panose="02010600030101010101" pitchFamily="2" charset="-122"/>
                <a:cs typeface="Times New Roman" panose="02020603050405020304" pitchFamily="18" charset="0"/>
              </a:rPr>
              <a:t>次下落时间，取其平均值作为测量值</a:t>
            </a:r>
            <a:r>
              <a:rPr lang="en-US" altLang="zh-CN" b="1" dirty="0">
                <a:solidFill>
                  <a:srgbClr val="000000"/>
                </a:solidFill>
                <a:latin typeface="宋体" panose="02010600030101010101" pitchFamily="2" charset="-122"/>
                <a:cs typeface="Times New Roman" panose="02020603050405020304" pitchFamily="18" charset="0"/>
              </a:rPr>
              <a:t>t</a:t>
            </a:r>
            <a:r>
              <a:rPr lang="zh-CN" altLang="en-US" b="1" dirty="0">
                <a:solidFill>
                  <a:srgbClr val="000000"/>
                </a:solidFill>
                <a:latin typeface="宋体" panose="02010600030101010101" pitchFamily="2" charset="-122"/>
                <a:cs typeface="Times New Roman" panose="02020603050405020304" pitchFamily="18" charset="0"/>
              </a:rPr>
              <a:t>．</a:t>
            </a:r>
          </a:p>
          <a:p>
            <a:pPr marL="0" marR="0" lvl="0" indent="0" algn="l" defTabSz="914400" rtl="0" eaLnBrk="0" fontAlgn="ctr" latinLnBrk="0" hangingPunct="0">
              <a:lnSpc>
                <a:spcPct val="100000"/>
              </a:lnSpc>
              <a:spcBef>
                <a:spcPct val="0"/>
              </a:spcBef>
              <a:spcAft>
                <a:spcPct val="0"/>
              </a:spcAft>
              <a:buClrTx/>
              <a:buSzTx/>
              <a:buFontTx/>
              <a:buNone/>
            </a:pPr>
            <a:r>
              <a:rPr lang="zh-CN" altLang="en-US" b="1" dirty="0">
                <a:solidFill>
                  <a:srgbClr val="000000"/>
                </a:solidFill>
                <a:latin typeface="宋体" panose="02010600030101010101" pitchFamily="2" charset="-122"/>
                <a:cs typeface="Times New Roman" panose="02020603050405020304" pitchFamily="18" charset="0"/>
              </a:rPr>
              <a:t>请回答下列问题：</a:t>
            </a:r>
          </a:p>
          <a:p>
            <a:pPr marL="0" marR="0" lvl="0" indent="0" algn="l" defTabSz="914400" rtl="0" eaLnBrk="0" fontAlgn="ctr" latinLnBrk="0" hangingPunct="0">
              <a:lnSpc>
                <a:spcPct val="100000"/>
              </a:lnSpc>
              <a:spcBef>
                <a:spcPct val="0"/>
              </a:spcBef>
              <a:spcAft>
                <a:spcPct val="0"/>
              </a:spcAft>
              <a:buClrTx/>
              <a:buSzTx/>
              <a:buFontTx/>
              <a:buNone/>
            </a:pPr>
            <a:r>
              <a:rPr lang="zh-CN" altLang="en-US" b="1" dirty="0">
                <a:solidFill>
                  <a:srgbClr val="000000"/>
                </a:solidFill>
                <a:latin typeface="宋体" panose="02010600030101010101" pitchFamily="2" charset="-122"/>
                <a:cs typeface="Times New Roman" panose="02020603050405020304" pitchFamily="18" charset="0"/>
              </a:rPr>
              <a:t>（</a:t>
            </a:r>
            <a:r>
              <a:rPr lang="en-US" altLang="zh-CN" b="1" dirty="0">
                <a:solidFill>
                  <a:srgbClr val="000000"/>
                </a:solidFill>
                <a:latin typeface="宋体" panose="02010600030101010101" pitchFamily="2" charset="-122"/>
                <a:cs typeface="Times New Roman" panose="02020603050405020304" pitchFamily="18" charset="0"/>
              </a:rPr>
              <a:t>1</a:t>
            </a:r>
            <a:r>
              <a:rPr lang="zh-CN" altLang="en-US" b="1" dirty="0">
                <a:solidFill>
                  <a:srgbClr val="000000"/>
                </a:solidFill>
                <a:latin typeface="宋体" panose="02010600030101010101" pitchFamily="2" charset="-122"/>
                <a:cs typeface="Times New Roman" panose="02020603050405020304" pitchFamily="18" charset="0"/>
              </a:rPr>
              <a:t>）步骤④可以减小对下落时间</a:t>
            </a:r>
            <a:r>
              <a:rPr lang="en-US" altLang="zh-CN" b="1" dirty="0">
                <a:solidFill>
                  <a:srgbClr val="000000"/>
                </a:solidFill>
                <a:latin typeface="宋体" panose="02010600030101010101" pitchFamily="2" charset="-122"/>
                <a:cs typeface="Times New Roman" panose="02020603050405020304" pitchFamily="18" charset="0"/>
              </a:rPr>
              <a:t>t</a:t>
            </a:r>
            <a:r>
              <a:rPr lang="zh-CN" altLang="en-US" b="1" dirty="0">
                <a:solidFill>
                  <a:srgbClr val="000000"/>
                </a:solidFill>
                <a:latin typeface="宋体" panose="02010600030101010101" pitchFamily="2" charset="-122"/>
                <a:cs typeface="Times New Roman" panose="02020603050405020304" pitchFamily="18" charset="0"/>
              </a:rPr>
              <a:t>测量的</a:t>
            </a:r>
            <a:r>
              <a:rPr lang="en-US" altLang="zh-CN" b="1" dirty="0">
                <a:solidFill>
                  <a:srgbClr val="000000"/>
                </a:solidFill>
                <a:latin typeface="宋体" panose="02010600030101010101" pitchFamily="2" charset="-122"/>
                <a:cs typeface="Times New Roman" panose="02020603050405020304" pitchFamily="18" charset="0"/>
              </a:rPr>
              <a:t>_______</a:t>
            </a:r>
            <a:r>
              <a:rPr lang="zh-CN" altLang="en-US" b="1" dirty="0">
                <a:solidFill>
                  <a:srgbClr val="000000"/>
                </a:solidFill>
                <a:latin typeface="宋体" panose="02010600030101010101" pitchFamily="2" charset="-122"/>
                <a:cs typeface="Times New Roman" panose="02020603050405020304" pitchFamily="18" charset="0"/>
              </a:rPr>
              <a:t>（选填“偶然”或“系统”）误差．</a:t>
            </a:r>
          </a:p>
          <a:p>
            <a:pPr eaLnBrk="0" fontAlgn="ctr" hangingPunct="0">
              <a:spcBef>
                <a:spcPct val="0"/>
              </a:spcBef>
              <a:spcAft>
                <a:spcPct val="0"/>
              </a:spcAft>
            </a:pPr>
            <a:r>
              <a:rPr lang="zh-CN" altLang="en-US" b="1" dirty="0">
                <a:solidFill>
                  <a:srgbClr val="000000"/>
                </a:solidFill>
                <a:latin typeface="宋体" panose="02010600030101010101" pitchFamily="2" charset="-122"/>
                <a:cs typeface="Times New Roman" panose="02020603050405020304" pitchFamily="18" charset="0"/>
              </a:rPr>
              <a:t>（</a:t>
            </a:r>
            <a:r>
              <a:rPr lang="en-US" altLang="zh-CN" b="1" dirty="0">
                <a:solidFill>
                  <a:srgbClr val="000000"/>
                </a:solidFill>
                <a:latin typeface="宋体" panose="02010600030101010101" pitchFamily="2" charset="-122"/>
                <a:cs typeface="Times New Roman" panose="02020603050405020304" pitchFamily="18" charset="0"/>
              </a:rPr>
              <a:t>2</a:t>
            </a:r>
            <a:r>
              <a:rPr lang="zh-CN" altLang="en-US" b="1" dirty="0">
                <a:solidFill>
                  <a:srgbClr val="000000"/>
                </a:solidFill>
                <a:latin typeface="宋体" panose="02010600030101010101" pitchFamily="2" charset="-122"/>
                <a:cs typeface="Times New Roman" panose="02020603050405020304" pitchFamily="18" charset="0"/>
              </a:rPr>
              <a:t>）实验要求小钩码的质量</a:t>
            </a:r>
            <a:r>
              <a:rPr lang="en-US" altLang="zh-CN" b="1" dirty="0">
                <a:solidFill>
                  <a:srgbClr val="000000"/>
                </a:solidFill>
                <a:latin typeface="宋体" panose="02010600030101010101" pitchFamily="2" charset="-122"/>
                <a:cs typeface="Times New Roman" panose="02020603050405020304" pitchFamily="18" charset="0"/>
              </a:rPr>
              <a:t>m</a:t>
            </a:r>
            <a:r>
              <a:rPr lang="zh-CN" altLang="en-US" b="1" dirty="0">
                <a:solidFill>
                  <a:srgbClr val="000000"/>
                </a:solidFill>
                <a:latin typeface="宋体" panose="02010600030101010101" pitchFamily="2" charset="-122"/>
                <a:cs typeface="Times New Roman" panose="02020603050405020304" pitchFamily="18" charset="0"/>
              </a:rPr>
              <a:t>要比重锤的质量</a:t>
            </a:r>
            <a:r>
              <a:rPr lang="en-US" altLang="zh-CN" b="1" dirty="0">
                <a:solidFill>
                  <a:srgbClr val="000000"/>
                </a:solidFill>
                <a:latin typeface="宋体" panose="02010600030101010101" pitchFamily="2" charset="-122"/>
                <a:cs typeface="Times New Roman" panose="02020603050405020304" pitchFamily="18" charset="0"/>
              </a:rPr>
              <a:t>M</a:t>
            </a:r>
            <a:r>
              <a:rPr lang="zh-CN" altLang="en-US" b="1" dirty="0">
                <a:solidFill>
                  <a:srgbClr val="000000"/>
                </a:solidFill>
                <a:latin typeface="宋体" panose="02010600030101010101" pitchFamily="2" charset="-122"/>
                <a:cs typeface="Times New Roman" panose="02020603050405020304" pitchFamily="18" charset="0"/>
              </a:rPr>
              <a:t>小很多，主要是为了</a:t>
            </a:r>
            <a:r>
              <a:rPr lang="en-US" altLang="zh-CN" b="1" dirty="0">
                <a:solidFill>
                  <a:srgbClr val="000000"/>
                </a:solidFill>
                <a:latin typeface="宋体" panose="02010600030101010101" pitchFamily="2" charset="-122"/>
                <a:cs typeface="Times New Roman" panose="02020603050405020304" pitchFamily="18" charset="0"/>
              </a:rPr>
              <a:t>________</a:t>
            </a:r>
            <a:r>
              <a:rPr lang="zh-CN" altLang="en-US" b="1" dirty="0">
                <a:solidFill>
                  <a:srgbClr val="000000"/>
                </a:solidFill>
                <a:latin typeface="宋体" panose="02010600030101010101" pitchFamily="2" charset="-122"/>
                <a:cs typeface="Times New Roman" panose="02020603050405020304" pitchFamily="18" charset="0"/>
              </a:rPr>
              <a:t>．</a:t>
            </a:r>
          </a:p>
          <a:p>
            <a:pPr eaLnBrk="0" fontAlgn="ctr" hangingPunct="0">
              <a:spcBef>
                <a:spcPct val="0"/>
              </a:spcBef>
              <a:spcAft>
                <a:spcPct val="0"/>
              </a:spcAft>
            </a:pPr>
            <a:r>
              <a:rPr lang="en-US" altLang="zh-CN" b="1" dirty="0">
                <a:solidFill>
                  <a:srgbClr val="000000"/>
                </a:solidFill>
                <a:latin typeface="宋体" panose="02010600030101010101" pitchFamily="2" charset="-122"/>
                <a:cs typeface="Times New Roman" panose="02020603050405020304" pitchFamily="18" charset="0"/>
              </a:rPr>
              <a:t>A</a:t>
            </a:r>
            <a:r>
              <a:rPr lang="zh-CN" altLang="en-US" b="1" dirty="0">
                <a:solidFill>
                  <a:srgbClr val="000000"/>
                </a:solidFill>
                <a:latin typeface="宋体" panose="02010600030101010101" pitchFamily="2" charset="-122"/>
                <a:cs typeface="Times New Roman" panose="02020603050405020304" pitchFamily="18" charset="0"/>
              </a:rPr>
              <a:t>．使</a:t>
            </a:r>
            <a:r>
              <a:rPr lang="en-US" altLang="zh-CN" b="1" dirty="0">
                <a:solidFill>
                  <a:srgbClr val="000000"/>
                </a:solidFill>
                <a:latin typeface="宋体" panose="02010600030101010101" pitchFamily="2" charset="-122"/>
                <a:cs typeface="Times New Roman" panose="02020603050405020304" pitchFamily="18" charset="0"/>
              </a:rPr>
              <a:t>H</a:t>
            </a:r>
            <a:r>
              <a:rPr lang="zh-CN" altLang="en-US" b="1" dirty="0">
                <a:solidFill>
                  <a:srgbClr val="000000"/>
                </a:solidFill>
                <a:latin typeface="宋体" panose="02010600030101010101" pitchFamily="2" charset="-122"/>
                <a:cs typeface="Times New Roman" panose="02020603050405020304" pitchFamily="18" charset="0"/>
              </a:rPr>
              <a:t>测得更准确</a:t>
            </a:r>
          </a:p>
          <a:p>
            <a:pPr eaLnBrk="0" fontAlgn="ctr" hangingPunct="0">
              <a:spcBef>
                <a:spcPct val="0"/>
              </a:spcBef>
              <a:spcAft>
                <a:spcPct val="0"/>
              </a:spcAft>
            </a:pPr>
            <a:r>
              <a:rPr lang="en-US" altLang="zh-CN" b="1" dirty="0">
                <a:solidFill>
                  <a:srgbClr val="000000"/>
                </a:solidFill>
                <a:latin typeface="宋体" panose="02010600030101010101" pitchFamily="2" charset="-122"/>
                <a:cs typeface="Times New Roman" panose="02020603050405020304" pitchFamily="18" charset="0"/>
              </a:rPr>
              <a:t>B</a:t>
            </a:r>
            <a:r>
              <a:rPr lang="zh-CN" altLang="en-US" b="1" dirty="0">
                <a:solidFill>
                  <a:srgbClr val="000000"/>
                </a:solidFill>
                <a:latin typeface="宋体" panose="02010600030101010101" pitchFamily="2" charset="-122"/>
                <a:cs typeface="Times New Roman" panose="02020603050405020304" pitchFamily="18" charset="0"/>
              </a:rPr>
              <a:t>．使重锤</a:t>
            </a:r>
            <a:r>
              <a:rPr lang="en-US" altLang="zh-CN" b="1" dirty="0">
                <a:solidFill>
                  <a:srgbClr val="000000"/>
                </a:solidFill>
                <a:latin typeface="宋体" panose="02010600030101010101" pitchFamily="2" charset="-122"/>
                <a:cs typeface="Times New Roman" panose="02020603050405020304" pitchFamily="18" charset="0"/>
              </a:rPr>
              <a:t>1</a:t>
            </a:r>
            <a:r>
              <a:rPr lang="zh-CN" altLang="en-US" b="1" dirty="0">
                <a:solidFill>
                  <a:srgbClr val="000000"/>
                </a:solidFill>
                <a:latin typeface="宋体" panose="02010600030101010101" pitchFamily="2" charset="-122"/>
                <a:cs typeface="Times New Roman" panose="02020603050405020304" pitchFamily="18" charset="0"/>
              </a:rPr>
              <a:t>下落的时间长一些</a:t>
            </a:r>
          </a:p>
          <a:p>
            <a:pPr eaLnBrk="0" fontAlgn="ctr" hangingPunct="0">
              <a:spcBef>
                <a:spcPct val="0"/>
              </a:spcBef>
              <a:spcAft>
                <a:spcPct val="0"/>
              </a:spcAft>
            </a:pPr>
            <a:r>
              <a:rPr lang="en-US" altLang="zh-CN" b="1" dirty="0">
                <a:solidFill>
                  <a:srgbClr val="000000"/>
                </a:solidFill>
                <a:latin typeface="宋体" panose="02010600030101010101" pitchFamily="2" charset="-122"/>
                <a:cs typeface="Times New Roman" panose="02020603050405020304" pitchFamily="18" charset="0"/>
              </a:rPr>
              <a:t>C</a:t>
            </a:r>
            <a:r>
              <a:rPr lang="zh-CN" altLang="en-US" b="1" dirty="0">
                <a:solidFill>
                  <a:srgbClr val="000000"/>
                </a:solidFill>
                <a:latin typeface="宋体" panose="02010600030101010101" pitchFamily="2" charset="-122"/>
                <a:cs typeface="Times New Roman" panose="02020603050405020304" pitchFamily="18" charset="0"/>
              </a:rPr>
              <a:t>．使系统的</a:t>
            </a:r>
            <a:r>
              <a:rPr lang="zh-CN" altLang="zh-CN" b="1" dirty="0">
                <a:solidFill>
                  <a:srgbClr val="000000"/>
                </a:solidFill>
                <a:latin typeface="宋体" panose="02010600030101010101" pitchFamily="2" charset="-122"/>
                <a:cs typeface="Times New Roman" panose="02020603050405020304" pitchFamily="18" charset="0"/>
              </a:rPr>
              <a:t>总质量近似等于</a:t>
            </a:r>
            <a:r>
              <a:rPr lang="en-US" altLang="zh-CN" b="1" dirty="0">
                <a:solidFill>
                  <a:srgbClr val="000000"/>
                </a:solidFill>
                <a:latin typeface="宋体" panose="02010600030101010101" pitchFamily="2" charset="-122"/>
                <a:cs typeface="Times New Roman" panose="02020603050405020304" pitchFamily="18" charset="0"/>
              </a:rPr>
              <a:t>2M </a:t>
            </a:r>
          </a:p>
          <a:p>
            <a:pPr eaLnBrk="0" fontAlgn="ctr" hangingPunct="0">
              <a:spcBef>
                <a:spcPct val="0"/>
              </a:spcBef>
              <a:spcAft>
                <a:spcPct val="0"/>
              </a:spcAft>
            </a:pPr>
            <a:r>
              <a:rPr lang="en-US" altLang="zh-CN" b="1" dirty="0">
                <a:solidFill>
                  <a:srgbClr val="000000"/>
                </a:solidFill>
                <a:latin typeface="宋体" panose="02010600030101010101" pitchFamily="2" charset="-122"/>
                <a:cs typeface="Times New Roman" panose="02020603050405020304" pitchFamily="18" charset="0"/>
              </a:rPr>
              <a:t>D</a:t>
            </a:r>
            <a:r>
              <a:rPr lang="zh-CN" altLang="en-US" b="1" dirty="0">
                <a:solidFill>
                  <a:srgbClr val="000000"/>
                </a:solidFill>
                <a:latin typeface="宋体" panose="02010600030101010101" pitchFamily="2" charset="-122"/>
                <a:cs typeface="Times New Roman" panose="02020603050405020304" pitchFamily="18" charset="0"/>
              </a:rPr>
              <a:t>．使细绳的拉力与小钩码的重力近似相等</a:t>
            </a:r>
          </a:p>
          <a:p>
            <a:pPr eaLnBrk="0" fontAlgn="ctr" hangingPunct="0">
              <a:spcBef>
                <a:spcPct val="0"/>
              </a:spcBef>
              <a:spcAft>
                <a:spcPct val="0"/>
              </a:spcAft>
            </a:pPr>
            <a:r>
              <a:rPr lang="zh-CN" altLang="en-US" b="1" dirty="0">
                <a:solidFill>
                  <a:srgbClr val="000000"/>
                </a:solidFill>
                <a:latin typeface="宋体" panose="02010600030101010101" pitchFamily="2" charset="-122"/>
                <a:cs typeface="Times New Roman" panose="02020603050405020304" pitchFamily="18" charset="0"/>
              </a:rPr>
              <a:t>（</a:t>
            </a:r>
            <a:r>
              <a:rPr lang="en-US" altLang="zh-CN" b="1" dirty="0">
                <a:solidFill>
                  <a:srgbClr val="000000"/>
                </a:solidFill>
                <a:latin typeface="宋体" panose="02010600030101010101" pitchFamily="2" charset="-122"/>
                <a:cs typeface="Times New Roman" panose="02020603050405020304" pitchFamily="18" charset="0"/>
              </a:rPr>
              <a:t>3</a:t>
            </a:r>
            <a:r>
              <a:rPr lang="zh-CN" altLang="en-US" b="1" dirty="0">
                <a:solidFill>
                  <a:srgbClr val="000000"/>
                </a:solidFill>
                <a:latin typeface="宋体" panose="02010600030101010101" pitchFamily="2" charset="-122"/>
                <a:cs typeface="Times New Roman" panose="02020603050405020304" pitchFamily="18" charset="0"/>
              </a:rPr>
              <a:t>）滑轮的摩擦阻力会引起实验误差．现提供一些橡皮泥用于减小该误差，可以在重锤</a:t>
            </a:r>
            <a:r>
              <a:rPr lang="en-US" altLang="zh-CN" b="1" dirty="0">
                <a:solidFill>
                  <a:srgbClr val="000000"/>
                </a:solidFill>
                <a:latin typeface="宋体" panose="02010600030101010101" pitchFamily="2" charset="-122"/>
                <a:cs typeface="Times New Roman" panose="02020603050405020304" pitchFamily="18" charset="0"/>
              </a:rPr>
              <a:t>1</a:t>
            </a:r>
            <a:r>
              <a:rPr lang="zh-CN" altLang="en-US" b="1" dirty="0">
                <a:solidFill>
                  <a:srgbClr val="000000"/>
                </a:solidFill>
                <a:latin typeface="宋体" panose="02010600030101010101" pitchFamily="2" charset="-122"/>
                <a:cs typeface="Times New Roman" panose="02020603050405020304" pitchFamily="18" charset="0"/>
              </a:rPr>
              <a:t>上粘上橡皮泥，调整橡皮泥质量直至轻拉重锤</a:t>
            </a:r>
            <a:r>
              <a:rPr lang="en-US" altLang="zh-CN" b="1" dirty="0">
                <a:solidFill>
                  <a:srgbClr val="000000"/>
                </a:solidFill>
                <a:latin typeface="宋体" panose="02010600030101010101" pitchFamily="2" charset="-122"/>
                <a:cs typeface="Times New Roman" panose="02020603050405020304" pitchFamily="18" charset="0"/>
              </a:rPr>
              <a:t>1</a:t>
            </a:r>
            <a:r>
              <a:rPr lang="zh-CN" altLang="en-US" b="1" dirty="0">
                <a:solidFill>
                  <a:srgbClr val="000000"/>
                </a:solidFill>
                <a:latin typeface="宋体" panose="02010600030101010101" pitchFamily="2" charset="-122"/>
                <a:cs typeface="Times New Roman" panose="02020603050405020304" pitchFamily="18" charset="0"/>
              </a:rPr>
              <a:t>能观察到其</a:t>
            </a:r>
            <a:r>
              <a:rPr lang="en-US" altLang="zh-CN" b="1" dirty="0">
                <a:solidFill>
                  <a:srgbClr val="000000"/>
                </a:solidFill>
                <a:latin typeface="宋体" panose="02010600030101010101" pitchFamily="2" charset="-122"/>
                <a:cs typeface="Times New Roman" panose="02020603050405020304" pitchFamily="18" charset="0"/>
              </a:rPr>
              <a:t>________</a:t>
            </a:r>
            <a:r>
              <a:rPr lang="zh-CN" altLang="en-US" b="1" dirty="0">
                <a:solidFill>
                  <a:srgbClr val="000000"/>
                </a:solidFill>
                <a:latin typeface="宋体" panose="02010600030101010101" pitchFamily="2" charset="-122"/>
                <a:cs typeface="Times New Roman" panose="02020603050405020304" pitchFamily="18" charset="0"/>
              </a:rPr>
              <a:t>下落．</a:t>
            </a:r>
          </a:p>
          <a:p>
            <a:pPr eaLnBrk="0" fontAlgn="ctr" hangingPunct="0">
              <a:spcBef>
                <a:spcPct val="0"/>
              </a:spcBef>
              <a:spcAft>
                <a:spcPct val="0"/>
              </a:spcAft>
            </a:pPr>
            <a:r>
              <a:rPr lang="zh-CN" altLang="en-US" b="1" dirty="0">
                <a:solidFill>
                  <a:srgbClr val="000000"/>
                </a:solidFill>
                <a:latin typeface="宋体" panose="02010600030101010101" pitchFamily="2" charset="-122"/>
                <a:cs typeface="Times New Roman" panose="02020603050405020304" pitchFamily="18" charset="0"/>
              </a:rPr>
              <a:t>（</a:t>
            </a:r>
            <a:r>
              <a:rPr lang="en-US" altLang="zh-CN" b="1" dirty="0">
                <a:solidFill>
                  <a:srgbClr val="000000"/>
                </a:solidFill>
                <a:latin typeface="宋体" panose="02010600030101010101" pitchFamily="2" charset="-122"/>
                <a:cs typeface="Times New Roman" panose="02020603050405020304" pitchFamily="18" charset="0"/>
              </a:rPr>
              <a:t>4</a:t>
            </a:r>
            <a:r>
              <a:rPr lang="zh-CN" altLang="en-US" b="1" dirty="0">
                <a:solidFill>
                  <a:srgbClr val="000000"/>
                </a:solidFill>
                <a:latin typeface="宋体" panose="02010600030101010101" pitchFamily="2" charset="-122"/>
                <a:cs typeface="Times New Roman" panose="02020603050405020304" pitchFamily="18" charset="0"/>
              </a:rPr>
              <a:t>）使用橡皮泥改进实验后，重新进行实验测量，并测出所用橡皮泥的质量为</a:t>
            </a:r>
            <a:r>
              <a:rPr lang="en-US" altLang="zh-CN" b="1" dirty="0">
                <a:solidFill>
                  <a:srgbClr val="000000"/>
                </a:solidFill>
                <a:latin typeface="宋体" panose="02010600030101010101" pitchFamily="2" charset="-122"/>
                <a:cs typeface="Times New Roman" panose="02020603050405020304" pitchFamily="18" charset="0"/>
              </a:rPr>
              <a:t>m0</a:t>
            </a:r>
            <a:r>
              <a:rPr lang="zh-CN" altLang="en-US" b="1" dirty="0">
                <a:solidFill>
                  <a:srgbClr val="000000"/>
                </a:solidFill>
                <a:latin typeface="宋体" panose="02010600030101010101" pitchFamily="2" charset="-122"/>
                <a:cs typeface="Times New Roman" panose="02020603050405020304" pitchFamily="18" charset="0"/>
              </a:rPr>
              <a:t>．用实验中的测量量和已知量（</a:t>
            </a:r>
            <a:r>
              <a:rPr lang="en-US" altLang="zh-CN" b="1" dirty="0">
                <a:solidFill>
                  <a:srgbClr val="000000"/>
                </a:solidFill>
                <a:latin typeface="宋体" panose="02010600030101010101" pitchFamily="2" charset="-122"/>
                <a:cs typeface="Times New Roman" panose="02020603050405020304" pitchFamily="18" charset="0"/>
              </a:rPr>
              <a:t>M</a:t>
            </a:r>
            <a:r>
              <a:rPr lang="zh-CN" altLang="en-US" b="1" dirty="0">
                <a:solidFill>
                  <a:srgbClr val="000000"/>
                </a:solidFill>
                <a:latin typeface="宋体" panose="02010600030101010101" pitchFamily="2" charset="-122"/>
                <a:cs typeface="Times New Roman" panose="02020603050405020304" pitchFamily="18" charset="0"/>
              </a:rPr>
              <a:t>、</a:t>
            </a:r>
            <a:r>
              <a:rPr lang="en-US" altLang="zh-CN" b="1" dirty="0">
                <a:solidFill>
                  <a:srgbClr val="000000"/>
                </a:solidFill>
                <a:latin typeface="宋体" panose="02010600030101010101" pitchFamily="2" charset="-122"/>
                <a:cs typeface="Times New Roman" panose="02020603050405020304" pitchFamily="18" charset="0"/>
              </a:rPr>
              <a:t>H</a:t>
            </a:r>
            <a:r>
              <a:rPr lang="zh-CN" altLang="en-US" b="1" dirty="0">
                <a:solidFill>
                  <a:srgbClr val="000000"/>
                </a:solidFill>
                <a:latin typeface="宋体" panose="02010600030101010101" pitchFamily="2" charset="-122"/>
                <a:cs typeface="Times New Roman" panose="02020603050405020304" pitchFamily="18" charset="0"/>
              </a:rPr>
              <a:t>、</a:t>
            </a:r>
            <a:r>
              <a:rPr lang="en-US" altLang="zh-CN" b="1" dirty="0">
                <a:solidFill>
                  <a:srgbClr val="000000"/>
                </a:solidFill>
                <a:latin typeface="宋体" panose="02010600030101010101" pitchFamily="2" charset="-122"/>
                <a:cs typeface="Times New Roman" panose="02020603050405020304" pitchFamily="18" charset="0"/>
              </a:rPr>
              <a:t>m</a:t>
            </a:r>
            <a:r>
              <a:rPr lang="zh-CN" altLang="en-US" b="1" dirty="0">
                <a:solidFill>
                  <a:srgbClr val="000000"/>
                </a:solidFill>
                <a:latin typeface="宋体" panose="02010600030101010101" pitchFamily="2" charset="-122"/>
                <a:cs typeface="Times New Roman" panose="02020603050405020304" pitchFamily="18" charset="0"/>
              </a:rPr>
              <a:t>、</a:t>
            </a:r>
            <a:r>
              <a:rPr lang="en-US" altLang="zh-CN" b="1" dirty="0">
                <a:solidFill>
                  <a:srgbClr val="000000"/>
                </a:solidFill>
                <a:latin typeface="宋体" panose="02010600030101010101" pitchFamily="2" charset="-122"/>
                <a:cs typeface="Times New Roman" panose="02020603050405020304" pitchFamily="18" charset="0"/>
              </a:rPr>
              <a:t>m0</a:t>
            </a:r>
            <a:r>
              <a:rPr lang="zh-CN" altLang="en-US" b="1" dirty="0">
                <a:solidFill>
                  <a:srgbClr val="000000"/>
                </a:solidFill>
                <a:latin typeface="宋体" panose="02010600030101010101" pitchFamily="2" charset="-122"/>
                <a:cs typeface="Times New Roman" panose="02020603050405020304" pitchFamily="18" charset="0"/>
              </a:rPr>
              <a:t>、</a:t>
            </a:r>
            <a:r>
              <a:rPr lang="en-US" altLang="zh-CN" b="1" dirty="0">
                <a:solidFill>
                  <a:srgbClr val="000000"/>
                </a:solidFill>
                <a:latin typeface="宋体" panose="02010600030101010101" pitchFamily="2" charset="-122"/>
                <a:cs typeface="Times New Roman" panose="02020603050405020304" pitchFamily="18" charset="0"/>
              </a:rPr>
              <a:t>t</a:t>
            </a:r>
            <a:r>
              <a:rPr lang="zh-CN" altLang="en-US" b="1" dirty="0">
                <a:solidFill>
                  <a:srgbClr val="000000"/>
                </a:solidFill>
                <a:latin typeface="宋体" panose="02010600030101010101" pitchFamily="2" charset="-122"/>
                <a:cs typeface="Times New Roman" panose="02020603050405020304" pitchFamily="18" charset="0"/>
              </a:rPr>
              <a:t>）表示</a:t>
            </a:r>
            <a:r>
              <a:rPr lang="en-US" altLang="zh-CN" b="1" dirty="0">
                <a:solidFill>
                  <a:srgbClr val="000000"/>
                </a:solidFill>
                <a:latin typeface="宋体" panose="02010600030101010101" pitchFamily="2" charset="-122"/>
                <a:cs typeface="Times New Roman" panose="02020603050405020304" pitchFamily="18" charset="0"/>
              </a:rPr>
              <a:t>g</a:t>
            </a:r>
            <a:r>
              <a:rPr lang="zh-CN" altLang="en-US" b="1" dirty="0">
                <a:solidFill>
                  <a:srgbClr val="000000"/>
                </a:solidFill>
                <a:latin typeface="宋体" panose="02010600030101010101" pitchFamily="2" charset="-122"/>
                <a:cs typeface="Times New Roman" panose="02020603050405020304" pitchFamily="18" charset="0"/>
              </a:rPr>
              <a:t>，则</a:t>
            </a:r>
            <a:r>
              <a:rPr lang="en-US" altLang="zh-CN" b="1" dirty="0">
                <a:solidFill>
                  <a:srgbClr val="000000"/>
                </a:solidFill>
                <a:latin typeface="宋体" panose="02010600030101010101" pitchFamily="2" charset="-122"/>
                <a:cs typeface="Times New Roman" panose="02020603050405020304" pitchFamily="18" charset="0"/>
              </a:rPr>
              <a:t>g</a:t>
            </a:r>
            <a:r>
              <a:rPr lang="zh-CN" altLang="en-US" b="1" dirty="0">
                <a:solidFill>
                  <a:srgbClr val="000000"/>
                </a:solidFill>
                <a:latin typeface="宋体" panose="02010600030101010101" pitchFamily="2" charset="-122"/>
                <a:cs typeface="Times New Roman" panose="02020603050405020304" pitchFamily="18" charset="0"/>
              </a:rPr>
              <a:t>＝</a:t>
            </a:r>
            <a:r>
              <a:rPr lang="en-US" altLang="zh-CN" b="1" dirty="0">
                <a:solidFill>
                  <a:srgbClr val="000000"/>
                </a:solidFill>
                <a:latin typeface="宋体" panose="02010600030101010101" pitchFamily="2" charset="-122"/>
                <a:cs typeface="Times New Roman" panose="02020603050405020304" pitchFamily="18" charset="0"/>
              </a:rPr>
              <a:t>_________</a:t>
            </a:r>
            <a:r>
              <a:rPr lang="zh-CN" altLang="en-US" b="1" dirty="0" smtClean="0">
                <a:solidFill>
                  <a:srgbClr val="000000"/>
                </a:solidFill>
                <a:latin typeface="宋体" panose="02010600030101010101" pitchFamily="2" charset="-122"/>
                <a:cs typeface="Times New Roman" panose="02020603050405020304" pitchFamily="18" charset="0"/>
              </a:rPr>
              <a:t>．</a:t>
            </a:r>
            <a:endParaRPr lang="zh-CN" altLang="en-US" b="1" dirty="0">
              <a:solidFill>
                <a:srgbClr val="000000"/>
              </a:solidFill>
              <a:latin typeface="宋体" panose="02010600030101010101" pitchFamily="2" charset="-122"/>
              <a:cs typeface="Times New Roman" panose="02020603050405020304" pitchFamily="18" charset="0"/>
            </a:endParaRPr>
          </a:p>
        </p:txBody>
      </p:sp>
      <p:pic>
        <p:nvPicPr>
          <p:cNvPr id="2057" name="Picture 9" descr="学科网(www.zxxk.com)--教育资源门户，提供试卷、教案、课件、论文、素材以及各类教学资源下载，还有大量而丰富的教学相关资讯！"/>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818910" y="1844824"/>
            <a:ext cx="2268113" cy="287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文本框 27"/>
          <p:cNvSpPr txBox="1"/>
          <p:nvPr/>
        </p:nvSpPr>
        <p:spPr>
          <a:xfrm>
            <a:off x="4081363" y="332656"/>
            <a:ext cx="4248472" cy="523220"/>
          </a:xfrm>
          <a:prstGeom prst="rect">
            <a:avLst/>
          </a:prstGeom>
          <a:noFill/>
        </p:spPr>
        <p:txBody>
          <a:bodyPr wrap="square" rtlCol="0">
            <a:spAutoFit/>
          </a:bodyPr>
          <a:lstStyle/>
          <a:p>
            <a:r>
              <a:rPr lang="en-US" altLang="zh-CN" sz="2800" b="1" dirty="0" smtClean="0">
                <a:solidFill>
                  <a:srgbClr val="FF0000"/>
                </a:solidFill>
              </a:rPr>
              <a:t>【2018</a:t>
            </a:r>
            <a:r>
              <a:rPr lang="zh-CN" altLang="en-US" sz="2800" b="1" dirty="0" smtClean="0">
                <a:solidFill>
                  <a:srgbClr val="FF0000"/>
                </a:solidFill>
              </a:rPr>
              <a:t>年江苏卷第</a:t>
            </a:r>
            <a:r>
              <a:rPr lang="en-US" altLang="zh-CN" sz="2800" b="1" dirty="0" smtClean="0">
                <a:solidFill>
                  <a:srgbClr val="FF0000"/>
                </a:solidFill>
              </a:rPr>
              <a:t>11</a:t>
            </a:r>
            <a:r>
              <a:rPr lang="zh-CN" altLang="en-US" sz="2800" b="1" dirty="0" smtClean="0">
                <a:solidFill>
                  <a:srgbClr val="FF0000"/>
                </a:solidFill>
              </a:rPr>
              <a:t>题</a:t>
            </a:r>
            <a:r>
              <a:rPr lang="en-US" altLang="zh-CN" sz="2800" b="1" dirty="0" smtClean="0">
                <a:solidFill>
                  <a:srgbClr val="FF0000"/>
                </a:solidFill>
              </a:rPr>
              <a:t>】</a:t>
            </a:r>
            <a:endParaRPr lang="zh-CN" altLang="en-US" sz="2800" b="1" dirty="0">
              <a:solidFill>
                <a:srgbClr val="FF0000"/>
              </a:solidFill>
            </a:endParaRPr>
          </a:p>
        </p:txBody>
      </p:sp>
      <p:sp>
        <p:nvSpPr>
          <p:cNvPr id="34" name="文本框 30"/>
          <p:cNvSpPr txBox="1"/>
          <p:nvPr/>
        </p:nvSpPr>
        <p:spPr>
          <a:xfrm>
            <a:off x="408955" y="90112"/>
            <a:ext cx="3384376" cy="769441"/>
          </a:xfrm>
          <a:prstGeom prst="rect">
            <a:avLst/>
          </a:prstGeom>
          <a:solidFill>
            <a:srgbClr val="0070C0"/>
          </a:solidFill>
        </p:spPr>
        <p:txBody>
          <a:bodyPr wrap="square" rtlCol="0">
            <a:spAutoFit/>
          </a:bodyPr>
          <a:lstStyle>
            <a:defPPr>
              <a:defRPr lang="en-US"/>
            </a:defPPr>
            <a:lvl1pPr>
              <a:defRPr sz="2400" b="1">
                <a:solidFill>
                  <a:schemeClr val="tx1">
                    <a:lumMod val="75000"/>
                    <a:lumOff val="25000"/>
                  </a:schemeClr>
                </a:solidFill>
                <a:latin typeface="小考拉体" panose="02000503000000000000" pitchFamily="2" charset="-122"/>
                <a:ea typeface="小考拉体" panose="02000503000000000000" pitchFamily="2" charset="-122"/>
              </a:defRPr>
            </a:lvl1pPr>
          </a:lstStyle>
          <a:p>
            <a:pPr defTabSz="457200"/>
            <a:r>
              <a:rPr lang="en-US" altLang="zh-CN" sz="4400" dirty="0" smtClean="0">
                <a:solidFill>
                  <a:schemeClr val="bg1"/>
                </a:solidFill>
                <a:latin typeface="+mn-lt"/>
                <a:ea typeface="+mn-ea"/>
                <a:cs typeface="+mn-ea"/>
                <a:sym typeface="+mn-lt"/>
              </a:rPr>
              <a:t>06   </a:t>
            </a:r>
            <a:r>
              <a:rPr lang="zh-CN" altLang="en-US" sz="4400" dirty="0" smtClean="0">
                <a:solidFill>
                  <a:schemeClr val="bg1"/>
                </a:solidFill>
                <a:latin typeface="+mn-lt"/>
                <a:ea typeface="+mn-ea"/>
                <a:cs typeface="+mn-ea"/>
                <a:sym typeface="+mn-lt"/>
              </a:rPr>
              <a:t>题源背景</a:t>
            </a:r>
            <a:endParaRPr lang="zh-CN" altLang="en-US" sz="4400" dirty="0">
              <a:solidFill>
                <a:schemeClr val="bg1"/>
              </a:solidFill>
              <a:latin typeface="+mn-lt"/>
              <a:ea typeface="+mn-ea"/>
              <a:cs typeface="+mn-ea"/>
              <a:sym typeface="+mn-lt"/>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1"/>
          <p:cNvSpPr/>
          <p:nvPr/>
        </p:nvSpPr>
        <p:spPr>
          <a:xfrm>
            <a:off x="0" y="6309320"/>
            <a:ext cx="12195175" cy="576064"/>
          </a:xfrm>
          <a:custGeom>
            <a:avLst/>
            <a:gdLst>
              <a:gd name="connsiteX0" fmla="*/ 0 w 12195175"/>
              <a:gd name="connsiteY0" fmla="*/ 0 h 2204864"/>
              <a:gd name="connsiteX1" fmla="*/ 12195175 w 12195175"/>
              <a:gd name="connsiteY1" fmla="*/ 0 h 2204864"/>
              <a:gd name="connsiteX2" fmla="*/ 12195175 w 12195175"/>
              <a:gd name="connsiteY2" fmla="*/ 2204864 h 2204864"/>
              <a:gd name="connsiteX3" fmla="*/ 0 w 12195175"/>
              <a:gd name="connsiteY3" fmla="*/ 2204864 h 2204864"/>
              <a:gd name="connsiteX4" fmla="*/ 0 w 12195175"/>
              <a:gd name="connsiteY4" fmla="*/ 0 h 2204864"/>
              <a:gd name="connsiteX0-1" fmla="*/ 0 w 12195175"/>
              <a:gd name="connsiteY0-2" fmla="*/ 4018 h 2208882"/>
              <a:gd name="connsiteX1-3" fmla="*/ 5976651 w 12195175"/>
              <a:gd name="connsiteY1-4" fmla="*/ 0 h 2208882"/>
              <a:gd name="connsiteX2-5" fmla="*/ 12195175 w 12195175"/>
              <a:gd name="connsiteY2-6" fmla="*/ 4018 h 2208882"/>
              <a:gd name="connsiteX3-7" fmla="*/ 12195175 w 12195175"/>
              <a:gd name="connsiteY3-8" fmla="*/ 2208882 h 2208882"/>
              <a:gd name="connsiteX4-9" fmla="*/ 0 w 12195175"/>
              <a:gd name="connsiteY4-10" fmla="*/ 2208882 h 2208882"/>
              <a:gd name="connsiteX5" fmla="*/ 0 w 12195175"/>
              <a:gd name="connsiteY5" fmla="*/ 4018 h 2208882"/>
              <a:gd name="connsiteX0-11" fmla="*/ 0 w 12195175"/>
              <a:gd name="connsiteY0-12" fmla="*/ 6772 h 2211636"/>
              <a:gd name="connsiteX1-13" fmla="*/ 5976651 w 12195175"/>
              <a:gd name="connsiteY1-14" fmla="*/ 2754 h 2211636"/>
              <a:gd name="connsiteX2-15" fmla="*/ 6221776 w 12195175"/>
              <a:gd name="connsiteY2-16" fmla="*/ 0 h 2211636"/>
              <a:gd name="connsiteX3-17" fmla="*/ 12195175 w 12195175"/>
              <a:gd name="connsiteY3-18" fmla="*/ 6772 h 2211636"/>
              <a:gd name="connsiteX4-19" fmla="*/ 12195175 w 12195175"/>
              <a:gd name="connsiteY4-20" fmla="*/ 2211636 h 2211636"/>
              <a:gd name="connsiteX5-21" fmla="*/ 0 w 12195175"/>
              <a:gd name="connsiteY5-22" fmla="*/ 2211636 h 2211636"/>
              <a:gd name="connsiteX6" fmla="*/ 0 w 12195175"/>
              <a:gd name="connsiteY6" fmla="*/ 6772 h 2211636"/>
              <a:gd name="connsiteX0-23" fmla="*/ 0 w 12195175"/>
              <a:gd name="connsiteY0-24" fmla="*/ 6772 h 2211636"/>
              <a:gd name="connsiteX1-25" fmla="*/ 5976651 w 12195175"/>
              <a:gd name="connsiteY1-26" fmla="*/ 2754 h 2211636"/>
              <a:gd name="connsiteX2-27" fmla="*/ 6089573 w 12195175"/>
              <a:gd name="connsiteY2-28" fmla="*/ 0 h 2211636"/>
              <a:gd name="connsiteX3-29" fmla="*/ 6221776 w 12195175"/>
              <a:gd name="connsiteY3-30" fmla="*/ 0 h 2211636"/>
              <a:gd name="connsiteX4-31" fmla="*/ 12195175 w 12195175"/>
              <a:gd name="connsiteY4-32" fmla="*/ 6772 h 2211636"/>
              <a:gd name="connsiteX5-33" fmla="*/ 12195175 w 12195175"/>
              <a:gd name="connsiteY5-34" fmla="*/ 2211636 h 2211636"/>
              <a:gd name="connsiteX6-35" fmla="*/ 0 w 12195175"/>
              <a:gd name="connsiteY6-36" fmla="*/ 2211636 h 2211636"/>
              <a:gd name="connsiteX7" fmla="*/ 0 w 12195175"/>
              <a:gd name="connsiteY7" fmla="*/ 6772 h 2211636"/>
              <a:gd name="connsiteX0-37" fmla="*/ 0 w 12195175"/>
              <a:gd name="connsiteY0-38" fmla="*/ 6772 h 2211636"/>
              <a:gd name="connsiteX1-39" fmla="*/ 5976651 w 12195175"/>
              <a:gd name="connsiteY1-40" fmla="*/ 2754 h 2211636"/>
              <a:gd name="connsiteX2-41" fmla="*/ 6108853 w 12195175"/>
              <a:gd name="connsiteY2-42" fmla="*/ 231354 h 2211636"/>
              <a:gd name="connsiteX3-43" fmla="*/ 6221776 w 12195175"/>
              <a:gd name="connsiteY3-44" fmla="*/ 0 h 2211636"/>
              <a:gd name="connsiteX4-45" fmla="*/ 12195175 w 12195175"/>
              <a:gd name="connsiteY4-46" fmla="*/ 6772 h 2211636"/>
              <a:gd name="connsiteX5-47" fmla="*/ 12195175 w 12195175"/>
              <a:gd name="connsiteY5-48" fmla="*/ 2211636 h 2211636"/>
              <a:gd name="connsiteX6-49" fmla="*/ 0 w 12195175"/>
              <a:gd name="connsiteY6-50" fmla="*/ 2211636 h 2211636"/>
              <a:gd name="connsiteX7-51" fmla="*/ 0 w 12195175"/>
              <a:gd name="connsiteY7-52" fmla="*/ 6772 h 2211636"/>
              <a:gd name="connsiteX0-53" fmla="*/ 0 w 12195175"/>
              <a:gd name="connsiteY0-54" fmla="*/ 6772 h 2211636"/>
              <a:gd name="connsiteX1-55" fmla="*/ 5976651 w 12195175"/>
              <a:gd name="connsiteY1-56" fmla="*/ 2754 h 2211636"/>
              <a:gd name="connsiteX2-57" fmla="*/ 6095082 w 12195175"/>
              <a:gd name="connsiteY2-58" fmla="*/ 236862 h 2211636"/>
              <a:gd name="connsiteX3-59" fmla="*/ 6221776 w 12195175"/>
              <a:gd name="connsiteY3-60" fmla="*/ 0 h 2211636"/>
              <a:gd name="connsiteX4-61" fmla="*/ 12195175 w 12195175"/>
              <a:gd name="connsiteY4-62" fmla="*/ 6772 h 2211636"/>
              <a:gd name="connsiteX5-63" fmla="*/ 12195175 w 12195175"/>
              <a:gd name="connsiteY5-64" fmla="*/ 2211636 h 2211636"/>
              <a:gd name="connsiteX6-65" fmla="*/ 0 w 12195175"/>
              <a:gd name="connsiteY6-66" fmla="*/ 2211636 h 2211636"/>
              <a:gd name="connsiteX7-67" fmla="*/ 0 w 12195175"/>
              <a:gd name="connsiteY7-68" fmla="*/ 6772 h 22116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195175" h="2211636">
                <a:moveTo>
                  <a:pt x="0" y="6772"/>
                </a:moveTo>
                <a:lnTo>
                  <a:pt x="5976651" y="2754"/>
                </a:lnTo>
                <a:lnTo>
                  <a:pt x="6095082" y="236862"/>
                </a:lnTo>
                <a:lnTo>
                  <a:pt x="6221776" y="0"/>
                </a:lnTo>
                <a:lnTo>
                  <a:pt x="12195175" y="6772"/>
                </a:lnTo>
                <a:lnTo>
                  <a:pt x="12195175" y="2211636"/>
                </a:lnTo>
                <a:lnTo>
                  <a:pt x="0" y="2211636"/>
                </a:lnTo>
                <a:lnTo>
                  <a:pt x="0" y="6772"/>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07968" y="6308974"/>
            <a:ext cx="577651" cy="587830"/>
          </a:xfrm>
          <a:prstGeom prst="rect">
            <a:avLst/>
          </a:prstGeom>
        </p:spPr>
      </p:pic>
      <p:sp>
        <p:nvSpPr>
          <p:cNvPr id="43" name="矩形 41"/>
          <p:cNvSpPr/>
          <p:nvPr/>
        </p:nvSpPr>
        <p:spPr>
          <a:xfrm>
            <a:off x="0" y="6336488"/>
            <a:ext cx="12195175" cy="576064"/>
          </a:xfrm>
          <a:custGeom>
            <a:avLst/>
            <a:gdLst>
              <a:gd name="connsiteX0" fmla="*/ 0 w 12195175"/>
              <a:gd name="connsiteY0" fmla="*/ 0 h 2204864"/>
              <a:gd name="connsiteX1" fmla="*/ 12195175 w 12195175"/>
              <a:gd name="connsiteY1" fmla="*/ 0 h 2204864"/>
              <a:gd name="connsiteX2" fmla="*/ 12195175 w 12195175"/>
              <a:gd name="connsiteY2" fmla="*/ 2204864 h 2204864"/>
              <a:gd name="connsiteX3" fmla="*/ 0 w 12195175"/>
              <a:gd name="connsiteY3" fmla="*/ 2204864 h 2204864"/>
              <a:gd name="connsiteX4" fmla="*/ 0 w 12195175"/>
              <a:gd name="connsiteY4" fmla="*/ 0 h 2204864"/>
              <a:gd name="connsiteX0-1" fmla="*/ 0 w 12195175"/>
              <a:gd name="connsiteY0-2" fmla="*/ 4018 h 2208882"/>
              <a:gd name="connsiteX1-3" fmla="*/ 5976651 w 12195175"/>
              <a:gd name="connsiteY1-4" fmla="*/ 0 h 2208882"/>
              <a:gd name="connsiteX2-5" fmla="*/ 12195175 w 12195175"/>
              <a:gd name="connsiteY2-6" fmla="*/ 4018 h 2208882"/>
              <a:gd name="connsiteX3-7" fmla="*/ 12195175 w 12195175"/>
              <a:gd name="connsiteY3-8" fmla="*/ 2208882 h 2208882"/>
              <a:gd name="connsiteX4-9" fmla="*/ 0 w 12195175"/>
              <a:gd name="connsiteY4-10" fmla="*/ 2208882 h 2208882"/>
              <a:gd name="connsiteX5" fmla="*/ 0 w 12195175"/>
              <a:gd name="connsiteY5" fmla="*/ 4018 h 2208882"/>
              <a:gd name="connsiteX0-11" fmla="*/ 0 w 12195175"/>
              <a:gd name="connsiteY0-12" fmla="*/ 6772 h 2211636"/>
              <a:gd name="connsiteX1-13" fmla="*/ 5976651 w 12195175"/>
              <a:gd name="connsiteY1-14" fmla="*/ 2754 h 2211636"/>
              <a:gd name="connsiteX2-15" fmla="*/ 6221776 w 12195175"/>
              <a:gd name="connsiteY2-16" fmla="*/ 0 h 2211636"/>
              <a:gd name="connsiteX3-17" fmla="*/ 12195175 w 12195175"/>
              <a:gd name="connsiteY3-18" fmla="*/ 6772 h 2211636"/>
              <a:gd name="connsiteX4-19" fmla="*/ 12195175 w 12195175"/>
              <a:gd name="connsiteY4-20" fmla="*/ 2211636 h 2211636"/>
              <a:gd name="connsiteX5-21" fmla="*/ 0 w 12195175"/>
              <a:gd name="connsiteY5-22" fmla="*/ 2211636 h 2211636"/>
              <a:gd name="connsiteX6" fmla="*/ 0 w 12195175"/>
              <a:gd name="connsiteY6" fmla="*/ 6772 h 2211636"/>
              <a:gd name="connsiteX0-23" fmla="*/ 0 w 12195175"/>
              <a:gd name="connsiteY0-24" fmla="*/ 6772 h 2211636"/>
              <a:gd name="connsiteX1-25" fmla="*/ 5976651 w 12195175"/>
              <a:gd name="connsiteY1-26" fmla="*/ 2754 h 2211636"/>
              <a:gd name="connsiteX2-27" fmla="*/ 6089573 w 12195175"/>
              <a:gd name="connsiteY2-28" fmla="*/ 0 h 2211636"/>
              <a:gd name="connsiteX3-29" fmla="*/ 6221776 w 12195175"/>
              <a:gd name="connsiteY3-30" fmla="*/ 0 h 2211636"/>
              <a:gd name="connsiteX4-31" fmla="*/ 12195175 w 12195175"/>
              <a:gd name="connsiteY4-32" fmla="*/ 6772 h 2211636"/>
              <a:gd name="connsiteX5-33" fmla="*/ 12195175 w 12195175"/>
              <a:gd name="connsiteY5-34" fmla="*/ 2211636 h 2211636"/>
              <a:gd name="connsiteX6-35" fmla="*/ 0 w 12195175"/>
              <a:gd name="connsiteY6-36" fmla="*/ 2211636 h 2211636"/>
              <a:gd name="connsiteX7" fmla="*/ 0 w 12195175"/>
              <a:gd name="connsiteY7" fmla="*/ 6772 h 2211636"/>
              <a:gd name="connsiteX0-37" fmla="*/ 0 w 12195175"/>
              <a:gd name="connsiteY0-38" fmla="*/ 6772 h 2211636"/>
              <a:gd name="connsiteX1-39" fmla="*/ 5976651 w 12195175"/>
              <a:gd name="connsiteY1-40" fmla="*/ 2754 h 2211636"/>
              <a:gd name="connsiteX2-41" fmla="*/ 6108853 w 12195175"/>
              <a:gd name="connsiteY2-42" fmla="*/ 231354 h 2211636"/>
              <a:gd name="connsiteX3-43" fmla="*/ 6221776 w 12195175"/>
              <a:gd name="connsiteY3-44" fmla="*/ 0 h 2211636"/>
              <a:gd name="connsiteX4-45" fmla="*/ 12195175 w 12195175"/>
              <a:gd name="connsiteY4-46" fmla="*/ 6772 h 2211636"/>
              <a:gd name="connsiteX5-47" fmla="*/ 12195175 w 12195175"/>
              <a:gd name="connsiteY5-48" fmla="*/ 2211636 h 2211636"/>
              <a:gd name="connsiteX6-49" fmla="*/ 0 w 12195175"/>
              <a:gd name="connsiteY6-50" fmla="*/ 2211636 h 2211636"/>
              <a:gd name="connsiteX7-51" fmla="*/ 0 w 12195175"/>
              <a:gd name="connsiteY7-52" fmla="*/ 6772 h 2211636"/>
              <a:gd name="connsiteX0-53" fmla="*/ 0 w 12195175"/>
              <a:gd name="connsiteY0-54" fmla="*/ 6772 h 2211636"/>
              <a:gd name="connsiteX1-55" fmla="*/ 5976651 w 12195175"/>
              <a:gd name="connsiteY1-56" fmla="*/ 2754 h 2211636"/>
              <a:gd name="connsiteX2-57" fmla="*/ 6095082 w 12195175"/>
              <a:gd name="connsiteY2-58" fmla="*/ 236862 h 2211636"/>
              <a:gd name="connsiteX3-59" fmla="*/ 6221776 w 12195175"/>
              <a:gd name="connsiteY3-60" fmla="*/ 0 h 2211636"/>
              <a:gd name="connsiteX4-61" fmla="*/ 12195175 w 12195175"/>
              <a:gd name="connsiteY4-62" fmla="*/ 6772 h 2211636"/>
              <a:gd name="connsiteX5-63" fmla="*/ 12195175 w 12195175"/>
              <a:gd name="connsiteY5-64" fmla="*/ 2211636 h 2211636"/>
              <a:gd name="connsiteX6-65" fmla="*/ 0 w 12195175"/>
              <a:gd name="connsiteY6-66" fmla="*/ 2211636 h 2211636"/>
              <a:gd name="connsiteX7-67" fmla="*/ 0 w 12195175"/>
              <a:gd name="connsiteY7-68" fmla="*/ 6772 h 22116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195175" h="2211636">
                <a:moveTo>
                  <a:pt x="0" y="6772"/>
                </a:moveTo>
                <a:lnTo>
                  <a:pt x="5976651" y="2754"/>
                </a:lnTo>
                <a:lnTo>
                  <a:pt x="6095082" y="236862"/>
                </a:lnTo>
                <a:lnTo>
                  <a:pt x="6221776" y="0"/>
                </a:lnTo>
                <a:lnTo>
                  <a:pt x="12195175" y="6772"/>
                </a:lnTo>
                <a:lnTo>
                  <a:pt x="12195175" y="2211636"/>
                </a:lnTo>
                <a:lnTo>
                  <a:pt x="0" y="2211636"/>
                </a:lnTo>
                <a:lnTo>
                  <a:pt x="0" y="6772"/>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rPr>
              <a:t>西安交大附中航天学校                                                       </a:t>
            </a:r>
            <a:r>
              <a:rPr lang="zh-CN" altLang="en-US" sz="2400" b="1" dirty="0" smtClean="0">
                <a:solidFill>
                  <a:schemeClr val="bg1"/>
                </a:solidFill>
              </a:rPr>
              <a:t>                                终身</a:t>
            </a:r>
            <a:r>
              <a:rPr lang="zh-CN" altLang="en-US" sz="2400" b="1" dirty="0">
                <a:solidFill>
                  <a:schemeClr val="bg1"/>
                </a:solidFill>
              </a:rPr>
              <a:t>学习，引领未来。</a:t>
            </a:r>
          </a:p>
        </p:txBody>
      </p:sp>
      <p:pic>
        <p:nvPicPr>
          <p:cNvPr id="44" name="图片 43"/>
          <p:cNvPicPr>
            <a:picLocks noChangeAspect="1"/>
          </p:cNvPicPr>
          <p:nvPr/>
        </p:nvPicPr>
        <p:blipFill>
          <a:blip r:embed="rId4"/>
          <a:stretch>
            <a:fillRect/>
          </a:stretch>
        </p:blipFill>
        <p:spPr>
          <a:xfrm>
            <a:off x="5737547" y="6327951"/>
            <a:ext cx="721610" cy="538802"/>
          </a:xfrm>
          <a:prstGeom prst="rect">
            <a:avLst/>
          </a:prstGeom>
        </p:spPr>
      </p:pic>
      <p:sp>
        <p:nvSpPr>
          <p:cNvPr id="45" name="文本框 44"/>
          <p:cNvSpPr txBox="1"/>
          <p:nvPr/>
        </p:nvSpPr>
        <p:spPr>
          <a:xfrm>
            <a:off x="120923" y="116632"/>
            <a:ext cx="3600400" cy="830997"/>
          </a:xfrm>
          <a:prstGeom prst="rect">
            <a:avLst/>
          </a:prstGeom>
          <a:solidFill>
            <a:srgbClr val="00B050"/>
          </a:solidFill>
        </p:spPr>
        <p:txBody>
          <a:bodyPr wrap="square" rtlCol="0">
            <a:spAutoFit/>
          </a:bodyPr>
          <a:lstStyle/>
          <a:p>
            <a:pPr defTabSz="457200"/>
            <a:r>
              <a:rPr lang="en-US" altLang="zh-CN" sz="4800" b="1" dirty="0" smtClean="0">
                <a:solidFill>
                  <a:srgbClr val="FFFF00"/>
                </a:solidFill>
                <a:latin typeface="隶书" panose="02010509060101010101" pitchFamily="49" charset="-122"/>
                <a:ea typeface="隶书" panose="02010509060101010101" pitchFamily="49" charset="-122"/>
                <a:cs typeface="+mn-ea"/>
                <a:sym typeface="+mn-lt"/>
              </a:rPr>
              <a:t>07 </a:t>
            </a:r>
            <a:r>
              <a:rPr lang="zh-CN" altLang="en-US" sz="4800" b="1" dirty="0" smtClean="0">
                <a:solidFill>
                  <a:srgbClr val="FFFF00"/>
                </a:solidFill>
                <a:latin typeface="隶书" panose="02010509060101010101" pitchFamily="49" charset="-122"/>
                <a:ea typeface="隶书" panose="02010509060101010101" pitchFamily="49" charset="-122"/>
                <a:cs typeface="+mn-ea"/>
                <a:sym typeface="+mn-lt"/>
              </a:rPr>
              <a:t>变式拓展</a:t>
            </a:r>
            <a:endParaRPr lang="zh-CN" altLang="en-US" sz="4800" b="1" dirty="0">
              <a:solidFill>
                <a:srgbClr val="FFFF00"/>
              </a:solidFill>
              <a:latin typeface="隶书" panose="02010509060101010101" pitchFamily="49" charset="-122"/>
              <a:ea typeface="隶书" panose="02010509060101010101" pitchFamily="49" charset="-122"/>
              <a:cs typeface="+mn-ea"/>
              <a:sym typeface="+mn-lt"/>
            </a:endParaRPr>
          </a:p>
        </p:txBody>
      </p:sp>
      <p:sp>
        <p:nvSpPr>
          <p:cNvPr id="3" name="矩形 2"/>
          <p:cNvSpPr/>
          <p:nvPr/>
        </p:nvSpPr>
        <p:spPr>
          <a:xfrm>
            <a:off x="132015" y="1200126"/>
            <a:ext cx="6096000" cy="3000821"/>
          </a:xfrm>
          <a:prstGeom prst="rect">
            <a:avLst/>
          </a:prstGeom>
        </p:spPr>
        <p:txBody>
          <a:bodyPr>
            <a:spAutoFit/>
          </a:bodyPr>
          <a:lstStyle/>
          <a:p>
            <a:pPr fontAlgn="ctr">
              <a:lnSpc>
                <a:spcPct val="150000"/>
              </a:lnSpc>
            </a:pPr>
            <a:r>
              <a:rPr lang="zh-CN" altLang="en-US" b="1" kern="100" dirty="0" smtClean="0">
                <a:solidFill>
                  <a:srgbClr val="FF0000"/>
                </a:solidFill>
                <a:latin typeface="Times New Roman" panose="02020603050405020304" pitchFamily="18" charset="0"/>
              </a:rPr>
              <a:t>拓展</a:t>
            </a:r>
            <a:r>
              <a:rPr lang="en-US" altLang="zh-CN" b="1" kern="100" dirty="0" smtClean="0">
                <a:solidFill>
                  <a:srgbClr val="FF0000"/>
                </a:solidFill>
                <a:latin typeface="Times New Roman" panose="02020603050405020304" pitchFamily="18" charset="0"/>
              </a:rPr>
              <a:t>1</a:t>
            </a:r>
            <a:r>
              <a:rPr lang="zh-CN" altLang="zh-CN" b="1" kern="100" dirty="0">
                <a:latin typeface="Times New Roman" panose="02020603050405020304" pitchFamily="18" charset="0"/>
              </a:rPr>
              <a:t>．</a:t>
            </a:r>
            <a:r>
              <a:rPr lang="zh-CN" altLang="zh-CN" b="1" kern="100" dirty="0">
                <a:latin typeface="Times New Roman" panose="02020603050405020304" pitchFamily="18" charset="0"/>
                <a:cs typeface="宋体" panose="02010600030101010101" pitchFamily="2" charset="-122"/>
              </a:rPr>
              <a:t>研究性学习小组为</a:t>
            </a:r>
            <a:r>
              <a:rPr lang="en-US" altLang="zh-CN" b="1" kern="100" dirty="0">
                <a:latin typeface="Times New Roman" panose="02020603050405020304" pitchFamily="18" charset="0"/>
                <a:ea typeface="Times New Roman" panose="02020603050405020304" pitchFamily="18" charset="0"/>
              </a:rPr>
              <a:t>“</a:t>
            </a:r>
            <a:r>
              <a:rPr lang="zh-CN" altLang="zh-CN" b="1" kern="100" dirty="0">
                <a:latin typeface="Times New Roman" panose="02020603050405020304" pitchFamily="18" charset="0"/>
                <a:cs typeface="宋体" panose="02010600030101010101" pitchFamily="2" charset="-122"/>
              </a:rPr>
              <a:t>研究匀变速直线运动的规律</a:t>
            </a:r>
            <a:r>
              <a:rPr lang="en-US" altLang="zh-CN" b="1" kern="100" dirty="0">
                <a:latin typeface="Times New Roman" panose="02020603050405020304" pitchFamily="18" charset="0"/>
                <a:ea typeface="Times New Roman" panose="02020603050405020304" pitchFamily="18" charset="0"/>
              </a:rPr>
              <a:t>”</a:t>
            </a:r>
            <a:r>
              <a:rPr lang="zh-CN" altLang="zh-CN" b="1" kern="100" dirty="0">
                <a:latin typeface="Times New Roman" panose="02020603050405020304" pitchFamily="18" charset="0"/>
                <a:cs typeface="宋体" panose="02010600030101010101" pitchFamily="2" charset="-122"/>
              </a:rPr>
              <a:t>和</a:t>
            </a:r>
            <a:r>
              <a:rPr lang="en-US" altLang="zh-CN" b="1" kern="100" dirty="0">
                <a:latin typeface="Times New Roman" panose="02020603050405020304" pitchFamily="18" charset="0"/>
                <a:ea typeface="Times New Roman" panose="02020603050405020304" pitchFamily="18" charset="0"/>
              </a:rPr>
              <a:t>“</a:t>
            </a:r>
            <a:r>
              <a:rPr lang="zh-CN" altLang="zh-CN" b="1" kern="100" dirty="0">
                <a:latin typeface="Times New Roman" panose="02020603050405020304" pitchFamily="18" charset="0"/>
                <a:cs typeface="宋体" panose="02010600030101010101" pitchFamily="2" charset="-122"/>
              </a:rPr>
              <a:t>测当地的重力加速度</a:t>
            </a:r>
            <a:r>
              <a:rPr lang="en-US" altLang="zh-CN" b="1" kern="100" dirty="0">
                <a:latin typeface="Times New Roman" panose="02020603050405020304" pitchFamily="18" charset="0"/>
                <a:ea typeface="Times New Roman" panose="02020603050405020304" pitchFamily="18" charset="0"/>
              </a:rPr>
              <a:t>”</a:t>
            </a:r>
            <a:r>
              <a:rPr lang="zh-CN" altLang="zh-CN" b="1" kern="100" dirty="0">
                <a:latin typeface="Times New Roman" panose="02020603050405020304" pitchFamily="18" charset="0"/>
                <a:cs typeface="宋体" panose="02010600030101010101" pitchFamily="2" charset="-122"/>
              </a:rPr>
              <a:t>，采用了如图甲所示的装置，其中</a:t>
            </a:r>
            <a:r>
              <a:rPr lang="en-US" altLang="zh-CN" b="1" i="1" kern="100" dirty="0">
                <a:latin typeface="Times New Roman" panose="02020603050405020304" pitchFamily="18" charset="0"/>
                <a:ea typeface="Times New Roman" panose="02020603050405020304" pitchFamily="18" charset="0"/>
              </a:rPr>
              <a:t>m</a:t>
            </a:r>
            <a:r>
              <a:rPr lang="en-US" altLang="zh-CN" b="1" kern="100" baseline="-25000" dirty="0">
                <a:latin typeface="Times New Roman" panose="02020603050405020304" pitchFamily="18" charset="0"/>
                <a:ea typeface="Times New Roman" panose="02020603050405020304" pitchFamily="18" charset="0"/>
              </a:rPr>
              <a:t>1</a:t>
            </a:r>
            <a:r>
              <a:rPr lang="zh-CN" altLang="zh-CN" b="1" kern="100" dirty="0">
                <a:latin typeface="Times New Roman" panose="02020603050405020304" pitchFamily="18" charset="0"/>
                <a:cs typeface="宋体" panose="02010600030101010101" pitchFamily="2" charset="-122"/>
              </a:rPr>
              <a:t>＝</a:t>
            </a:r>
            <a:r>
              <a:rPr lang="en-US" altLang="zh-CN" b="1" kern="100" dirty="0">
                <a:latin typeface="Times New Roman" panose="02020603050405020304" pitchFamily="18" charset="0"/>
                <a:ea typeface="Times New Roman" panose="02020603050405020304" pitchFamily="18" charset="0"/>
              </a:rPr>
              <a:t>50g</a:t>
            </a:r>
            <a:r>
              <a:rPr lang="zh-CN" altLang="zh-CN" b="1" kern="100" dirty="0">
                <a:latin typeface="Times New Roman" panose="02020603050405020304" pitchFamily="18" charset="0"/>
                <a:cs typeface="宋体" panose="02010600030101010101" pitchFamily="2" charset="-122"/>
              </a:rPr>
              <a:t>、</a:t>
            </a:r>
            <a:r>
              <a:rPr lang="en-US" altLang="zh-CN" b="1" i="1" kern="100" dirty="0">
                <a:latin typeface="Times New Roman" panose="02020603050405020304" pitchFamily="18" charset="0"/>
                <a:ea typeface="Times New Roman" panose="02020603050405020304" pitchFamily="18" charset="0"/>
              </a:rPr>
              <a:t>m</a:t>
            </a:r>
            <a:r>
              <a:rPr lang="en-US" altLang="zh-CN" b="1" kern="100" baseline="-25000" dirty="0">
                <a:latin typeface="Times New Roman" panose="02020603050405020304" pitchFamily="18" charset="0"/>
                <a:ea typeface="Times New Roman" panose="02020603050405020304" pitchFamily="18" charset="0"/>
              </a:rPr>
              <a:t>2</a:t>
            </a:r>
            <a:r>
              <a:rPr lang="zh-CN" altLang="zh-CN" b="1" kern="100" dirty="0">
                <a:latin typeface="Times New Roman" panose="02020603050405020304" pitchFamily="18" charset="0"/>
                <a:cs typeface="宋体" panose="02010600030101010101" pitchFamily="2" charset="-122"/>
              </a:rPr>
              <a:t>＝</a:t>
            </a:r>
            <a:r>
              <a:rPr lang="en-US" altLang="zh-CN" b="1" kern="100" dirty="0">
                <a:latin typeface="Times New Roman" panose="02020603050405020304" pitchFamily="18" charset="0"/>
                <a:ea typeface="Times New Roman" panose="02020603050405020304" pitchFamily="18" charset="0"/>
              </a:rPr>
              <a:t>150g</a:t>
            </a:r>
            <a:r>
              <a:rPr lang="zh-CN" altLang="zh-CN" b="1" kern="100" dirty="0">
                <a:latin typeface="Times New Roman" panose="02020603050405020304" pitchFamily="18" charset="0"/>
                <a:cs typeface="宋体" panose="02010600030101010101" pitchFamily="2" charset="-122"/>
              </a:rPr>
              <a:t>，开始时保持装置静止，然后释放物块</a:t>
            </a:r>
            <a:r>
              <a:rPr lang="en-US" altLang="zh-CN" b="1" i="1" kern="100" dirty="0">
                <a:latin typeface="Times New Roman" panose="02020603050405020304" pitchFamily="18" charset="0"/>
                <a:ea typeface="Times New Roman" panose="02020603050405020304" pitchFamily="18" charset="0"/>
              </a:rPr>
              <a:t>m</a:t>
            </a:r>
            <a:r>
              <a:rPr lang="en-US" altLang="zh-CN" b="1" kern="100" baseline="-25000" dirty="0">
                <a:latin typeface="Times New Roman" panose="02020603050405020304" pitchFamily="18" charset="0"/>
                <a:ea typeface="Times New Roman" panose="02020603050405020304" pitchFamily="18" charset="0"/>
              </a:rPr>
              <a:t>2</a:t>
            </a:r>
            <a:r>
              <a:rPr lang="zh-CN" altLang="zh-CN" b="1" kern="100" dirty="0">
                <a:latin typeface="Times New Roman" panose="02020603050405020304" pitchFamily="18" charset="0"/>
                <a:cs typeface="宋体" panose="02010600030101010101" pitchFamily="2" charset="-122"/>
              </a:rPr>
              <a:t>，</a:t>
            </a:r>
            <a:r>
              <a:rPr lang="en-US" altLang="zh-CN" b="1" i="1" kern="100" dirty="0">
                <a:latin typeface="Times New Roman" panose="02020603050405020304" pitchFamily="18" charset="0"/>
                <a:ea typeface="Times New Roman" panose="02020603050405020304" pitchFamily="18" charset="0"/>
              </a:rPr>
              <a:t>m</a:t>
            </a:r>
            <a:r>
              <a:rPr lang="en-US" altLang="zh-CN" b="1" kern="100" baseline="-25000" dirty="0">
                <a:latin typeface="Times New Roman" panose="02020603050405020304" pitchFamily="18" charset="0"/>
                <a:ea typeface="Times New Roman" panose="02020603050405020304" pitchFamily="18" charset="0"/>
              </a:rPr>
              <a:t>2</a:t>
            </a:r>
            <a:r>
              <a:rPr lang="zh-CN" altLang="zh-CN" b="1" kern="100" dirty="0">
                <a:latin typeface="Times New Roman" panose="02020603050405020304" pitchFamily="18" charset="0"/>
                <a:cs typeface="宋体" panose="02010600030101010101" pitchFamily="2" charset="-122"/>
              </a:rPr>
              <a:t>可以带动</a:t>
            </a:r>
            <a:r>
              <a:rPr lang="en-US" altLang="zh-CN" b="1" i="1" kern="100" dirty="0">
                <a:latin typeface="Times New Roman" panose="02020603050405020304" pitchFamily="18" charset="0"/>
                <a:ea typeface="Times New Roman" panose="02020603050405020304" pitchFamily="18" charset="0"/>
              </a:rPr>
              <a:t>m</a:t>
            </a:r>
            <a:r>
              <a:rPr lang="en-US" altLang="zh-CN" b="1" kern="100" baseline="-25000" dirty="0">
                <a:latin typeface="Times New Roman" panose="02020603050405020304" pitchFamily="18" charset="0"/>
                <a:ea typeface="Times New Roman" panose="02020603050405020304" pitchFamily="18" charset="0"/>
              </a:rPr>
              <a:t>1</a:t>
            </a:r>
            <a:r>
              <a:rPr lang="zh-CN" altLang="zh-CN" b="1" kern="100" dirty="0">
                <a:latin typeface="Times New Roman" panose="02020603050405020304" pitchFamily="18" charset="0"/>
                <a:cs typeface="宋体" panose="02010600030101010101" pitchFamily="2" charset="-122"/>
              </a:rPr>
              <a:t>拖着纸带打出一系列的点，只要对纸带上的点进行测量，即可研究匀变速直线运动。某次实验打出的纸带如图乙所示，</a:t>
            </a:r>
            <a:r>
              <a:rPr lang="en-US" altLang="zh-CN" b="1" kern="100" dirty="0">
                <a:latin typeface="Times New Roman" panose="02020603050405020304" pitchFamily="18" charset="0"/>
                <a:ea typeface="Times New Roman" panose="02020603050405020304" pitchFamily="18" charset="0"/>
              </a:rPr>
              <a:t>0</a:t>
            </a:r>
            <a:r>
              <a:rPr lang="zh-CN" altLang="zh-CN" b="1" kern="100" dirty="0">
                <a:latin typeface="Times New Roman" panose="02020603050405020304" pitchFamily="18" charset="0"/>
                <a:cs typeface="宋体" panose="02010600030101010101" pitchFamily="2" charset="-122"/>
              </a:rPr>
              <a:t>是打下的第一个点，两相邻点间还有</a:t>
            </a:r>
            <a:r>
              <a:rPr lang="en-US" altLang="zh-CN" b="1" kern="100" dirty="0">
                <a:latin typeface="Times New Roman" panose="02020603050405020304" pitchFamily="18" charset="0"/>
                <a:ea typeface="Times New Roman" panose="02020603050405020304" pitchFamily="18" charset="0"/>
              </a:rPr>
              <a:t>4</a:t>
            </a:r>
            <a:r>
              <a:rPr lang="zh-CN" altLang="zh-CN" b="1" kern="100" dirty="0">
                <a:latin typeface="Times New Roman" panose="02020603050405020304" pitchFamily="18" charset="0"/>
                <a:cs typeface="宋体" panose="02010600030101010101" pitchFamily="2" charset="-122"/>
              </a:rPr>
              <a:t>个点没有标出，交流电频率为</a:t>
            </a:r>
            <a:r>
              <a:rPr lang="en-US" altLang="zh-CN" b="1" kern="100" dirty="0">
                <a:latin typeface="Times New Roman" panose="02020603050405020304" pitchFamily="18" charset="0"/>
                <a:ea typeface="Times New Roman" panose="02020603050405020304" pitchFamily="18" charset="0"/>
              </a:rPr>
              <a:t>50Hz</a:t>
            </a:r>
            <a:r>
              <a:rPr lang="zh-CN" altLang="zh-CN" b="1" kern="100" dirty="0">
                <a:latin typeface="Times New Roman" panose="02020603050405020304" pitchFamily="18" charset="0"/>
                <a:cs typeface="宋体" panose="02010600030101010101" pitchFamily="2" charset="-122"/>
              </a:rPr>
              <a:t>。</a:t>
            </a:r>
            <a:endParaRPr lang="zh-CN" altLang="zh-CN" kern="100" dirty="0">
              <a:latin typeface="Times New Roman" panose="02020603050405020304" pitchFamily="18" charset="0"/>
            </a:endParaRPr>
          </a:p>
        </p:txBody>
      </p:sp>
      <p:pic>
        <p:nvPicPr>
          <p:cNvPr id="8" name="图片 7"/>
          <p:cNvPicPr>
            <a:picLocks noChangeAspect="1"/>
          </p:cNvPicPr>
          <p:nvPr/>
        </p:nvPicPr>
        <p:blipFill>
          <a:blip r:embed="rId5"/>
          <a:stretch>
            <a:fillRect/>
          </a:stretch>
        </p:blipFill>
        <p:spPr>
          <a:xfrm>
            <a:off x="153319" y="4334790"/>
            <a:ext cx="6224826" cy="1815178"/>
          </a:xfrm>
          <a:prstGeom prst="rect">
            <a:avLst/>
          </a:prstGeom>
        </p:spPr>
      </p:pic>
      <p:pic>
        <p:nvPicPr>
          <p:cNvPr id="12" name="图片 11" descr="figure"/>
          <p:cNvPicPr/>
          <p:nvPr/>
        </p:nvPicPr>
        <p:blipFill>
          <a:blip r:embed="rId6">
            <a:extLst>
              <a:ext uri="{BEBA8EAE-BF5A-486C-A8C5-ECC9F3942E4B}">
                <a14:imgProps xmlns:a14="http://schemas.microsoft.com/office/drawing/2010/main" xmlns="">
                  <a14:imgLayer r:embed="rId7">
                    <a14:imgEffect>
                      <a14:sharpenSoften amount="50000"/>
                    </a14:imgEffect>
                  </a14:imgLayer>
                </a14:imgProps>
              </a:ext>
            </a:extLst>
          </a:blip>
          <a:stretch>
            <a:fillRect/>
          </a:stretch>
        </p:blipFill>
        <p:spPr>
          <a:xfrm>
            <a:off x="6889675" y="9127"/>
            <a:ext cx="5160912" cy="2346195"/>
          </a:xfrm>
          <a:prstGeom prst="rect">
            <a:avLst/>
          </a:prstGeom>
        </p:spPr>
      </p:pic>
      <p:pic>
        <p:nvPicPr>
          <p:cNvPr id="9" name="图片 8"/>
          <p:cNvPicPr>
            <a:picLocks noChangeAspect="1"/>
          </p:cNvPicPr>
          <p:nvPr/>
        </p:nvPicPr>
        <p:blipFill>
          <a:blip r:embed="rId8"/>
          <a:stretch>
            <a:fillRect/>
          </a:stretch>
        </p:blipFill>
        <p:spPr>
          <a:xfrm>
            <a:off x="6701971" y="2312492"/>
            <a:ext cx="3901778" cy="4511431"/>
          </a:xfrm>
          <a:prstGeom prst="rect">
            <a:avLst/>
          </a:prstGeom>
        </p:spPr>
      </p:pic>
    </p:spTree>
  </p:cSld>
  <p:clrMapOvr>
    <a:masterClrMapping/>
  </p:clrMapOvr>
  <p:transition advTm="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1"/>
          <p:cNvSpPr/>
          <p:nvPr/>
        </p:nvSpPr>
        <p:spPr>
          <a:xfrm>
            <a:off x="0" y="6309320"/>
            <a:ext cx="12195175" cy="576064"/>
          </a:xfrm>
          <a:custGeom>
            <a:avLst/>
            <a:gdLst>
              <a:gd name="connsiteX0" fmla="*/ 0 w 12195175"/>
              <a:gd name="connsiteY0" fmla="*/ 0 h 2204864"/>
              <a:gd name="connsiteX1" fmla="*/ 12195175 w 12195175"/>
              <a:gd name="connsiteY1" fmla="*/ 0 h 2204864"/>
              <a:gd name="connsiteX2" fmla="*/ 12195175 w 12195175"/>
              <a:gd name="connsiteY2" fmla="*/ 2204864 h 2204864"/>
              <a:gd name="connsiteX3" fmla="*/ 0 w 12195175"/>
              <a:gd name="connsiteY3" fmla="*/ 2204864 h 2204864"/>
              <a:gd name="connsiteX4" fmla="*/ 0 w 12195175"/>
              <a:gd name="connsiteY4" fmla="*/ 0 h 2204864"/>
              <a:gd name="connsiteX0-1" fmla="*/ 0 w 12195175"/>
              <a:gd name="connsiteY0-2" fmla="*/ 4018 h 2208882"/>
              <a:gd name="connsiteX1-3" fmla="*/ 5976651 w 12195175"/>
              <a:gd name="connsiteY1-4" fmla="*/ 0 h 2208882"/>
              <a:gd name="connsiteX2-5" fmla="*/ 12195175 w 12195175"/>
              <a:gd name="connsiteY2-6" fmla="*/ 4018 h 2208882"/>
              <a:gd name="connsiteX3-7" fmla="*/ 12195175 w 12195175"/>
              <a:gd name="connsiteY3-8" fmla="*/ 2208882 h 2208882"/>
              <a:gd name="connsiteX4-9" fmla="*/ 0 w 12195175"/>
              <a:gd name="connsiteY4-10" fmla="*/ 2208882 h 2208882"/>
              <a:gd name="connsiteX5" fmla="*/ 0 w 12195175"/>
              <a:gd name="connsiteY5" fmla="*/ 4018 h 2208882"/>
              <a:gd name="connsiteX0-11" fmla="*/ 0 w 12195175"/>
              <a:gd name="connsiteY0-12" fmla="*/ 6772 h 2211636"/>
              <a:gd name="connsiteX1-13" fmla="*/ 5976651 w 12195175"/>
              <a:gd name="connsiteY1-14" fmla="*/ 2754 h 2211636"/>
              <a:gd name="connsiteX2-15" fmla="*/ 6221776 w 12195175"/>
              <a:gd name="connsiteY2-16" fmla="*/ 0 h 2211636"/>
              <a:gd name="connsiteX3-17" fmla="*/ 12195175 w 12195175"/>
              <a:gd name="connsiteY3-18" fmla="*/ 6772 h 2211636"/>
              <a:gd name="connsiteX4-19" fmla="*/ 12195175 w 12195175"/>
              <a:gd name="connsiteY4-20" fmla="*/ 2211636 h 2211636"/>
              <a:gd name="connsiteX5-21" fmla="*/ 0 w 12195175"/>
              <a:gd name="connsiteY5-22" fmla="*/ 2211636 h 2211636"/>
              <a:gd name="connsiteX6" fmla="*/ 0 w 12195175"/>
              <a:gd name="connsiteY6" fmla="*/ 6772 h 2211636"/>
              <a:gd name="connsiteX0-23" fmla="*/ 0 w 12195175"/>
              <a:gd name="connsiteY0-24" fmla="*/ 6772 h 2211636"/>
              <a:gd name="connsiteX1-25" fmla="*/ 5976651 w 12195175"/>
              <a:gd name="connsiteY1-26" fmla="*/ 2754 h 2211636"/>
              <a:gd name="connsiteX2-27" fmla="*/ 6089573 w 12195175"/>
              <a:gd name="connsiteY2-28" fmla="*/ 0 h 2211636"/>
              <a:gd name="connsiteX3-29" fmla="*/ 6221776 w 12195175"/>
              <a:gd name="connsiteY3-30" fmla="*/ 0 h 2211636"/>
              <a:gd name="connsiteX4-31" fmla="*/ 12195175 w 12195175"/>
              <a:gd name="connsiteY4-32" fmla="*/ 6772 h 2211636"/>
              <a:gd name="connsiteX5-33" fmla="*/ 12195175 w 12195175"/>
              <a:gd name="connsiteY5-34" fmla="*/ 2211636 h 2211636"/>
              <a:gd name="connsiteX6-35" fmla="*/ 0 w 12195175"/>
              <a:gd name="connsiteY6-36" fmla="*/ 2211636 h 2211636"/>
              <a:gd name="connsiteX7" fmla="*/ 0 w 12195175"/>
              <a:gd name="connsiteY7" fmla="*/ 6772 h 2211636"/>
              <a:gd name="connsiteX0-37" fmla="*/ 0 w 12195175"/>
              <a:gd name="connsiteY0-38" fmla="*/ 6772 h 2211636"/>
              <a:gd name="connsiteX1-39" fmla="*/ 5976651 w 12195175"/>
              <a:gd name="connsiteY1-40" fmla="*/ 2754 h 2211636"/>
              <a:gd name="connsiteX2-41" fmla="*/ 6108853 w 12195175"/>
              <a:gd name="connsiteY2-42" fmla="*/ 231354 h 2211636"/>
              <a:gd name="connsiteX3-43" fmla="*/ 6221776 w 12195175"/>
              <a:gd name="connsiteY3-44" fmla="*/ 0 h 2211636"/>
              <a:gd name="connsiteX4-45" fmla="*/ 12195175 w 12195175"/>
              <a:gd name="connsiteY4-46" fmla="*/ 6772 h 2211636"/>
              <a:gd name="connsiteX5-47" fmla="*/ 12195175 w 12195175"/>
              <a:gd name="connsiteY5-48" fmla="*/ 2211636 h 2211636"/>
              <a:gd name="connsiteX6-49" fmla="*/ 0 w 12195175"/>
              <a:gd name="connsiteY6-50" fmla="*/ 2211636 h 2211636"/>
              <a:gd name="connsiteX7-51" fmla="*/ 0 w 12195175"/>
              <a:gd name="connsiteY7-52" fmla="*/ 6772 h 2211636"/>
              <a:gd name="connsiteX0-53" fmla="*/ 0 w 12195175"/>
              <a:gd name="connsiteY0-54" fmla="*/ 6772 h 2211636"/>
              <a:gd name="connsiteX1-55" fmla="*/ 5976651 w 12195175"/>
              <a:gd name="connsiteY1-56" fmla="*/ 2754 h 2211636"/>
              <a:gd name="connsiteX2-57" fmla="*/ 6095082 w 12195175"/>
              <a:gd name="connsiteY2-58" fmla="*/ 236862 h 2211636"/>
              <a:gd name="connsiteX3-59" fmla="*/ 6221776 w 12195175"/>
              <a:gd name="connsiteY3-60" fmla="*/ 0 h 2211636"/>
              <a:gd name="connsiteX4-61" fmla="*/ 12195175 w 12195175"/>
              <a:gd name="connsiteY4-62" fmla="*/ 6772 h 2211636"/>
              <a:gd name="connsiteX5-63" fmla="*/ 12195175 w 12195175"/>
              <a:gd name="connsiteY5-64" fmla="*/ 2211636 h 2211636"/>
              <a:gd name="connsiteX6-65" fmla="*/ 0 w 12195175"/>
              <a:gd name="connsiteY6-66" fmla="*/ 2211636 h 2211636"/>
              <a:gd name="connsiteX7-67" fmla="*/ 0 w 12195175"/>
              <a:gd name="connsiteY7-68" fmla="*/ 6772 h 22116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195175" h="2211636">
                <a:moveTo>
                  <a:pt x="0" y="6772"/>
                </a:moveTo>
                <a:lnTo>
                  <a:pt x="5976651" y="2754"/>
                </a:lnTo>
                <a:lnTo>
                  <a:pt x="6095082" y="236862"/>
                </a:lnTo>
                <a:lnTo>
                  <a:pt x="6221776" y="0"/>
                </a:lnTo>
                <a:lnTo>
                  <a:pt x="12195175" y="6772"/>
                </a:lnTo>
                <a:lnTo>
                  <a:pt x="12195175" y="2211636"/>
                </a:lnTo>
                <a:lnTo>
                  <a:pt x="0" y="2211636"/>
                </a:lnTo>
                <a:lnTo>
                  <a:pt x="0" y="6772"/>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07968" y="6308974"/>
            <a:ext cx="577651" cy="587830"/>
          </a:xfrm>
          <a:prstGeom prst="rect">
            <a:avLst/>
          </a:prstGeom>
        </p:spPr>
      </p:pic>
      <p:sp>
        <p:nvSpPr>
          <p:cNvPr id="51" name="矩形 41"/>
          <p:cNvSpPr/>
          <p:nvPr/>
        </p:nvSpPr>
        <p:spPr>
          <a:xfrm>
            <a:off x="0" y="6336488"/>
            <a:ext cx="12195175" cy="576064"/>
          </a:xfrm>
          <a:custGeom>
            <a:avLst/>
            <a:gdLst>
              <a:gd name="connsiteX0" fmla="*/ 0 w 12195175"/>
              <a:gd name="connsiteY0" fmla="*/ 0 h 2204864"/>
              <a:gd name="connsiteX1" fmla="*/ 12195175 w 12195175"/>
              <a:gd name="connsiteY1" fmla="*/ 0 h 2204864"/>
              <a:gd name="connsiteX2" fmla="*/ 12195175 w 12195175"/>
              <a:gd name="connsiteY2" fmla="*/ 2204864 h 2204864"/>
              <a:gd name="connsiteX3" fmla="*/ 0 w 12195175"/>
              <a:gd name="connsiteY3" fmla="*/ 2204864 h 2204864"/>
              <a:gd name="connsiteX4" fmla="*/ 0 w 12195175"/>
              <a:gd name="connsiteY4" fmla="*/ 0 h 2204864"/>
              <a:gd name="connsiteX0-1" fmla="*/ 0 w 12195175"/>
              <a:gd name="connsiteY0-2" fmla="*/ 4018 h 2208882"/>
              <a:gd name="connsiteX1-3" fmla="*/ 5976651 w 12195175"/>
              <a:gd name="connsiteY1-4" fmla="*/ 0 h 2208882"/>
              <a:gd name="connsiteX2-5" fmla="*/ 12195175 w 12195175"/>
              <a:gd name="connsiteY2-6" fmla="*/ 4018 h 2208882"/>
              <a:gd name="connsiteX3-7" fmla="*/ 12195175 w 12195175"/>
              <a:gd name="connsiteY3-8" fmla="*/ 2208882 h 2208882"/>
              <a:gd name="connsiteX4-9" fmla="*/ 0 w 12195175"/>
              <a:gd name="connsiteY4-10" fmla="*/ 2208882 h 2208882"/>
              <a:gd name="connsiteX5" fmla="*/ 0 w 12195175"/>
              <a:gd name="connsiteY5" fmla="*/ 4018 h 2208882"/>
              <a:gd name="connsiteX0-11" fmla="*/ 0 w 12195175"/>
              <a:gd name="connsiteY0-12" fmla="*/ 6772 h 2211636"/>
              <a:gd name="connsiteX1-13" fmla="*/ 5976651 w 12195175"/>
              <a:gd name="connsiteY1-14" fmla="*/ 2754 h 2211636"/>
              <a:gd name="connsiteX2-15" fmla="*/ 6221776 w 12195175"/>
              <a:gd name="connsiteY2-16" fmla="*/ 0 h 2211636"/>
              <a:gd name="connsiteX3-17" fmla="*/ 12195175 w 12195175"/>
              <a:gd name="connsiteY3-18" fmla="*/ 6772 h 2211636"/>
              <a:gd name="connsiteX4-19" fmla="*/ 12195175 w 12195175"/>
              <a:gd name="connsiteY4-20" fmla="*/ 2211636 h 2211636"/>
              <a:gd name="connsiteX5-21" fmla="*/ 0 w 12195175"/>
              <a:gd name="connsiteY5-22" fmla="*/ 2211636 h 2211636"/>
              <a:gd name="connsiteX6" fmla="*/ 0 w 12195175"/>
              <a:gd name="connsiteY6" fmla="*/ 6772 h 2211636"/>
              <a:gd name="connsiteX0-23" fmla="*/ 0 w 12195175"/>
              <a:gd name="connsiteY0-24" fmla="*/ 6772 h 2211636"/>
              <a:gd name="connsiteX1-25" fmla="*/ 5976651 w 12195175"/>
              <a:gd name="connsiteY1-26" fmla="*/ 2754 h 2211636"/>
              <a:gd name="connsiteX2-27" fmla="*/ 6089573 w 12195175"/>
              <a:gd name="connsiteY2-28" fmla="*/ 0 h 2211636"/>
              <a:gd name="connsiteX3-29" fmla="*/ 6221776 w 12195175"/>
              <a:gd name="connsiteY3-30" fmla="*/ 0 h 2211636"/>
              <a:gd name="connsiteX4-31" fmla="*/ 12195175 w 12195175"/>
              <a:gd name="connsiteY4-32" fmla="*/ 6772 h 2211636"/>
              <a:gd name="connsiteX5-33" fmla="*/ 12195175 w 12195175"/>
              <a:gd name="connsiteY5-34" fmla="*/ 2211636 h 2211636"/>
              <a:gd name="connsiteX6-35" fmla="*/ 0 w 12195175"/>
              <a:gd name="connsiteY6-36" fmla="*/ 2211636 h 2211636"/>
              <a:gd name="connsiteX7" fmla="*/ 0 w 12195175"/>
              <a:gd name="connsiteY7" fmla="*/ 6772 h 2211636"/>
              <a:gd name="connsiteX0-37" fmla="*/ 0 w 12195175"/>
              <a:gd name="connsiteY0-38" fmla="*/ 6772 h 2211636"/>
              <a:gd name="connsiteX1-39" fmla="*/ 5976651 w 12195175"/>
              <a:gd name="connsiteY1-40" fmla="*/ 2754 h 2211636"/>
              <a:gd name="connsiteX2-41" fmla="*/ 6108853 w 12195175"/>
              <a:gd name="connsiteY2-42" fmla="*/ 231354 h 2211636"/>
              <a:gd name="connsiteX3-43" fmla="*/ 6221776 w 12195175"/>
              <a:gd name="connsiteY3-44" fmla="*/ 0 h 2211636"/>
              <a:gd name="connsiteX4-45" fmla="*/ 12195175 w 12195175"/>
              <a:gd name="connsiteY4-46" fmla="*/ 6772 h 2211636"/>
              <a:gd name="connsiteX5-47" fmla="*/ 12195175 w 12195175"/>
              <a:gd name="connsiteY5-48" fmla="*/ 2211636 h 2211636"/>
              <a:gd name="connsiteX6-49" fmla="*/ 0 w 12195175"/>
              <a:gd name="connsiteY6-50" fmla="*/ 2211636 h 2211636"/>
              <a:gd name="connsiteX7-51" fmla="*/ 0 w 12195175"/>
              <a:gd name="connsiteY7-52" fmla="*/ 6772 h 2211636"/>
              <a:gd name="connsiteX0-53" fmla="*/ 0 w 12195175"/>
              <a:gd name="connsiteY0-54" fmla="*/ 6772 h 2211636"/>
              <a:gd name="connsiteX1-55" fmla="*/ 5976651 w 12195175"/>
              <a:gd name="connsiteY1-56" fmla="*/ 2754 h 2211636"/>
              <a:gd name="connsiteX2-57" fmla="*/ 6095082 w 12195175"/>
              <a:gd name="connsiteY2-58" fmla="*/ 236862 h 2211636"/>
              <a:gd name="connsiteX3-59" fmla="*/ 6221776 w 12195175"/>
              <a:gd name="connsiteY3-60" fmla="*/ 0 h 2211636"/>
              <a:gd name="connsiteX4-61" fmla="*/ 12195175 w 12195175"/>
              <a:gd name="connsiteY4-62" fmla="*/ 6772 h 2211636"/>
              <a:gd name="connsiteX5-63" fmla="*/ 12195175 w 12195175"/>
              <a:gd name="connsiteY5-64" fmla="*/ 2211636 h 2211636"/>
              <a:gd name="connsiteX6-65" fmla="*/ 0 w 12195175"/>
              <a:gd name="connsiteY6-66" fmla="*/ 2211636 h 2211636"/>
              <a:gd name="connsiteX7-67" fmla="*/ 0 w 12195175"/>
              <a:gd name="connsiteY7-68" fmla="*/ 6772 h 22116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195175" h="2211636">
                <a:moveTo>
                  <a:pt x="0" y="6772"/>
                </a:moveTo>
                <a:lnTo>
                  <a:pt x="5976651" y="2754"/>
                </a:lnTo>
                <a:lnTo>
                  <a:pt x="6095082" y="236862"/>
                </a:lnTo>
                <a:lnTo>
                  <a:pt x="6221776" y="0"/>
                </a:lnTo>
                <a:lnTo>
                  <a:pt x="12195175" y="6772"/>
                </a:lnTo>
                <a:lnTo>
                  <a:pt x="12195175" y="2211636"/>
                </a:lnTo>
                <a:lnTo>
                  <a:pt x="0" y="2211636"/>
                </a:lnTo>
                <a:lnTo>
                  <a:pt x="0" y="6772"/>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rPr>
              <a:t>西安交大附中航天学校                                                       </a:t>
            </a:r>
            <a:r>
              <a:rPr lang="zh-CN" altLang="en-US" sz="2400" b="1" dirty="0" smtClean="0">
                <a:solidFill>
                  <a:schemeClr val="bg1"/>
                </a:solidFill>
              </a:rPr>
              <a:t>                                终身</a:t>
            </a:r>
            <a:r>
              <a:rPr lang="zh-CN" altLang="en-US" sz="2400" b="1" dirty="0">
                <a:solidFill>
                  <a:schemeClr val="bg1"/>
                </a:solidFill>
              </a:rPr>
              <a:t>学习，引领未来。</a:t>
            </a:r>
          </a:p>
        </p:txBody>
      </p:sp>
      <p:pic>
        <p:nvPicPr>
          <p:cNvPr id="54" name="图片 53"/>
          <p:cNvPicPr>
            <a:picLocks noChangeAspect="1"/>
          </p:cNvPicPr>
          <p:nvPr/>
        </p:nvPicPr>
        <p:blipFill>
          <a:blip r:embed="rId4"/>
          <a:stretch>
            <a:fillRect/>
          </a:stretch>
        </p:blipFill>
        <p:spPr>
          <a:xfrm>
            <a:off x="5737547" y="6327951"/>
            <a:ext cx="721610" cy="538802"/>
          </a:xfrm>
          <a:prstGeom prst="rect">
            <a:avLst/>
          </a:prstGeom>
        </p:spPr>
      </p:pic>
      <p:sp>
        <p:nvSpPr>
          <p:cNvPr id="3" name="矩形 2"/>
          <p:cNvSpPr/>
          <p:nvPr/>
        </p:nvSpPr>
        <p:spPr>
          <a:xfrm>
            <a:off x="122510" y="234343"/>
            <a:ext cx="5615037" cy="6047809"/>
          </a:xfrm>
          <a:prstGeom prst="rect">
            <a:avLst/>
          </a:prstGeom>
        </p:spPr>
        <p:txBody>
          <a:bodyPr wrap="square">
            <a:spAutoFit/>
          </a:bodyPr>
          <a:lstStyle/>
          <a:p>
            <a:pPr fontAlgn="ctr">
              <a:lnSpc>
                <a:spcPct val="150000"/>
              </a:lnSpc>
            </a:pPr>
            <a:r>
              <a:rPr lang="zh-CN" altLang="en-US" b="1" kern="100" dirty="0" smtClean="0">
                <a:solidFill>
                  <a:srgbClr val="FF0000"/>
                </a:solidFill>
                <a:latin typeface="Times New Roman" panose="02020603050405020304" pitchFamily="18" charset="0"/>
              </a:rPr>
              <a:t>拓展</a:t>
            </a:r>
            <a:r>
              <a:rPr lang="en-US" altLang="zh-CN" b="1" kern="100" dirty="0" smtClean="0">
                <a:solidFill>
                  <a:srgbClr val="FF0000"/>
                </a:solidFill>
                <a:latin typeface="Times New Roman" panose="02020603050405020304" pitchFamily="18" charset="0"/>
              </a:rPr>
              <a:t>2</a:t>
            </a:r>
            <a:r>
              <a:rPr lang="zh-CN" altLang="zh-CN" b="1" kern="100" dirty="0">
                <a:latin typeface="Times New Roman" panose="02020603050405020304" pitchFamily="18" charset="0"/>
              </a:rPr>
              <a:t>．</a:t>
            </a:r>
            <a:r>
              <a:rPr lang="zh-CN" altLang="zh-CN" b="1" kern="100" dirty="0">
                <a:latin typeface="Times New Roman" panose="02020603050405020304" pitchFamily="18" charset="0"/>
                <a:cs typeface="宋体" panose="02010600030101010101" pitchFamily="2" charset="-122"/>
              </a:rPr>
              <a:t>某同学利用如图所示的实验装置来测量重力加速度</a:t>
            </a:r>
            <a:r>
              <a:rPr lang="en-US" altLang="zh-CN" b="1" i="1" kern="100" dirty="0">
                <a:latin typeface="Times New Roman" panose="02020603050405020304" pitchFamily="18" charset="0"/>
                <a:ea typeface="Times New Roman" panose="02020603050405020304" pitchFamily="18" charset="0"/>
              </a:rPr>
              <a:t>g</a:t>
            </a:r>
            <a:r>
              <a:rPr lang="zh-CN" altLang="zh-CN" b="1" kern="100" dirty="0">
                <a:latin typeface="Times New Roman" panose="02020603050405020304" pitchFamily="18" charset="0"/>
                <a:cs typeface="宋体" panose="02010600030101010101" pitchFamily="2" charset="-122"/>
              </a:rPr>
              <a:t>。细绳跨过固定在铁架台上的轻质滑轮，两端各悬挂一只质量为</a:t>
            </a:r>
            <a:r>
              <a:rPr lang="en-US" altLang="zh-CN" b="1" i="1" kern="100" dirty="0">
                <a:latin typeface="Times New Roman" panose="02020603050405020304" pitchFamily="18" charset="0"/>
                <a:ea typeface="Times New Roman" panose="02020603050405020304" pitchFamily="18" charset="0"/>
              </a:rPr>
              <a:t>M</a:t>
            </a:r>
            <a:r>
              <a:rPr lang="zh-CN" altLang="zh-CN" b="1" kern="100" dirty="0">
                <a:latin typeface="Times New Roman" panose="02020603050405020304" pitchFamily="18" charset="0"/>
                <a:cs typeface="宋体" panose="02010600030101010101" pitchFamily="2" charset="-122"/>
              </a:rPr>
              <a:t>的重锤。实验操作如下：</a:t>
            </a:r>
            <a:r>
              <a:rPr lang="zh-CN" altLang="zh-CN" b="1" kern="100" dirty="0">
                <a:latin typeface="Times New Roman" panose="02020603050405020304" pitchFamily="18" charset="0"/>
                <a:ea typeface="Times New Roman" panose="02020603050405020304" pitchFamily="18" charset="0"/>
              </a:rPr>
              <a:t> </a:t>
            </a:r>
            <a:endParaRPr lang="zh-CN" altLang="zh-CN" kern="100" dirty="0">
              <a:latin typeface="Times New Roman" panose="02020603050405020304" pitchFamily="18" charset="0"/>
            </a:endParaRPr>
          </a:p>
          <a:p>
            <a:pPr fontAlgn="ctr">
              <a:lnSpc>
                <a:spcPct val="150000"/>
              </a:lnSpc>
            </a:pPr>
            <a:r>
              <a:rPr lang="en-US" altLang="zh-CN" b="1" kern="100" dirty="0">
                <a:latin typeface="宋体" panose="02010600030101010101" pitchFamily="2" charset="-122"/>
                <a:cs typeface="宋体" panose="02010600030101010101" pitchFamily="2" charset="-122"/>
              </a:rPr>
              <a:t>①</a:t>
            </a:r>
            <a:r>
              <a:rPr lang="zh-CN" altLang="zh-CN" b="1" kern="100" dirty="0">
                <a:latin typeface="Times New Roman" panose="02020603050405020304" pitchFamily="18" charset="0"/>
                <a:cs typeface="宋体" panose="02010600030101010101" pitchFamily="2" charset="-122"/>
              </a:rPr>
              <a:t>用米尺量出重锤</a:t>
            </a:r>
            <a:r>
              <a:rPr lang="en-US" altLang="zh-CN" b="1" kern="100" dirty="0">
                <a:latin typeface="Times New Roman" panose="02020603050405020304" pitchFamily="18" charset="0"/>
                <a:ea typeface="Times New Roman" panose="02020603050405020304" pitchFamily="18" charset="0"/>
              </a:rPr>
              <a:t>1</a:t>
            </a:r>
            <a:r>
              <a:rPr lang="zh-CN" altLang="zh-CN" b="1" kern="100" dirty="0">
                <a:latin typeface="Times New Roman" panose="02020603050405020304" pitchFamily="18" charset="0"/>
                <a:cs typeface="宋体" panose="02010600030101010101" pitchFamily="2" charset="-122"/>
              </a:rPr>
              <a:t>底端距地面的高度</a:t>
            </a:r>
            <a:r>
              <a:rPr lang="en-US" altLang="zh-CN" b="1" i="1" kern="100" dirty="0">
                <a:latin typeface="Times New Roman" panose="02020603050405020304" pitchFamily="18" charset="0"/>
                <a:ea typeface="Times New Roman" panose="02020603050405020304" pitchFamily="18" charset="0"/>
              </a:rPr>
              <a:t>H</a:t>
            </a:r>
            <a:r>
              <a:rPr lang="zh-CN" altLang="zh-CN" b="1" kern="100" dirty="0">
                <a:latin typeface="Times New Roman" panose="02020603050405020304" pitchFamily="18" charset="0"/>
                <a:cs typeface="宋体" panose="02010600030101010101" pitchFamily="2" charset="-122"/>
              </a:rPr>
              <a:t>；</a:t>
            </a:r>
            <a:endParaRPr lang="zh-CN" altLang="zh-CN" kern="100" dirty="0">
              <a:latin typeface="Times New Roman" panose="02020603050405020304" pitchFamily="18" charset="0"/>
            </a:endParaRPr>
          </a:p>
          <a:p>
            <a:pPr fontAlgn="ctr">
              <a:lnSpc>
                <a:spcPct val="150000"/>
              </a:lnSpc>
            </a:pPr>
            <a:r>
              <a:rPr lang="en-US" altLang="zh-CN" b="1" kern="100" dirty="0">
                <a:latin typeface="宋体" panose="02010600030101010101" pitchFamily="2" charset="-122"/>
                <a:cs typeface="宋体" panose="02010600030101010101" pitchFamily="2" charset="-122"/>
              </a:rPr>
              <a:t>②</a:t>
            </a:r>
            <a:r>
              <a:rPr lang="zh-CN" altLang="zh-CN" b="1" kern="100" dirty="0">
                <a:latin typeface="Times New Roman" panose="02020603050405020304" pitchFamily="18" charset="0"/>
                <a:cs typeface="宋体" panose="02010600030101010101" pitchFamily="2" charset="-122"/>
              </a:rPr>
              <a:t>在重锤</a:t>
            </a:r>
            <a:r>
              <a:rPr lang="en-US" altLang="zh-CN" b="1" kern="100" dirty="0">
                <a:latin typeface="Times New Roman" panose="02020603050405020304" pitchFamily="18" charset="0"/>
                <a:ea typeface="Times New Roman" panose="02020603050405020304" pitchFamily="18" charset="0"/>
              </a:rPr>
              <a:t>1</a:t>
            </a:r>
            <a:r>
              <a:rPr lang="zh-CN" altLang="zh-CN" b="1" kern="100" dirty="0">
                <a:latin typeface="Times New Roman" panose="02020603050405020304" pitchFamily="18" charset="0"/>
                <a:cs typeface="宋体" panose="02010600030101010101" pitchFamily="2" charset="-122"/>
              </a:rPr>
              <a:t>上加上质量为</a:t>
            </a:r>
            <a:r>
              <a:rPr lang="en-US" altLang="zh-CN" b="1" i="1" kern="100" dirty="0">
                <a:latin typeface="Times New Roman" panose="02020603050405020304" pitchFamily="18" charset="0"/>
                <a:ea typeface="Times New Roman" panose="02020603050405020304" pitchFamily="18" charset="0"/>
              </a:rPr>
              <a:t>m</a:t>
            </a:r>
            <a:r>
              <a:rPr lang="zh-CN" altLang="zh-CN" b="1" kern="100" dirty="0">
                <a:latin typeface="Times New Roman" panose="02020603050405020304" pitchFamily="18" charset="0"/>
                <a:cs typeface="宋体" panose="02010600030101010101" pitchFamily="2" charset="-122"/>
              </a:rPr>
              <a:t>的小钩码；</a:t>
            </a:r>
            <a:endParaRPr lang="zh-CN" altLang="zh-CN" kern="100" dirty="0">
              <a:latin typeface="Times New Roman" panose="02020603050405020304" pitchFamily="18" charset="0"/>
            </a:endParaRPr>
          </a:p>
          <a:p>
            <a:pPr fontAlgn="ctr">
              <a:lnSpc>
                <a:spcPct val="150000"/>
              </a:lnSpc>
            </a:pPr>
            <a:r>
              <a:rPr lang="en-US" altLang="zh-CN" b="1" kern="100" dirty="0">
                <a:latin typeface="宋体" panose="02010600030101010101" pitchFamily="2" charset="-122"/>
                <a:cs typeface="宋体" panose="02010600030101010101" pitchFamily="2" charset="-122"/>
              </a:rPr>
              <a:t>③</a:t>
            </a:r>
            <a:r>
              <a:rPr lang="zh-CN" altLang="zh-CN" b="1" kern="100" dirty="0">
                <a:latin typeface="Times New Roman" panose="02020603050405020304" pitchFamily="18" charset="0"/>
                <a:cs typeface="宋体" panose="02010600030101010101" pitchFamily="2" charset="-122"/>
              </a:rPr>
              <a:t>左手将重锤</a:t>
            </a:r>
            <a:r>
              <a:rPr lang="en-US" altLang="zh-CN" b="1" kern="100" dirty="0">
                <a:latin typeface="Times New Roman" panose="02020603050405020304" pitchFamily="18" charset="0"/>
                <a:ea typeface="Times New Roman" panose="02020603050405020304" pitchFamily="18" charset="0"/>
              </a:rPr>
              <a:t>2</a:t>
            </a:r>
            <a:r>
              <a:rPr lang="zh-CN" altLang="zh-CN" b="1" kern="100" dirty="0">
                <a:latin typeface="Times New Roman" panose="02020603050405020304" pitchFamily="18" charset="0"/>
                <a:cs typeface="宋体" panose="02010600030101010101" pitchFamily="2" charset="-122"/>
              </a:rPr>
              <a:t>压在地面上，保持系统静止。释放重锤</a:t>
            </a:r>
            <a:r>
              <a:rPr lang="en-US" altLang="zh-CN" b="1" kern="100" dirty="0">
                <a:latin typeface="Times New Roman" panose="02020603050405020304" pitchFamily="18" charset="0"/>
                <a:ea typeface="Times New Roman" panose="02020603050405020304" pitchFamily="18" charset="0"/>
              </a:rPr>
              <a:t>2</a:t>
            </a:r>
            <a:r>
              <a:rPr lang="zh-CN" altLang="zh-CN" b="1" kern="100" dirty="0">
                <a:latin typeface="Times New Roman" panose="02020603050405020304" pitchFamily="18" charset="0"/>
                <a:cs typeface="宋体" panose="02010600030101010101" pitchFamily="2" charset="-122"/>
              </a:rPr>
              <a:t>，同时右手开启秒表，在重锤</a:t>
            </a:r>
            <a:r>
              <a:rPr lang="en-US" altLang="zh-CN" b="1" kern="100" dirty="0">
                <a:latin typeface="Times New Roman" panose="02020603050405020304" pitchFamily="18" charset="0"/>
                <a:ea typeface="Times New Roman" panose="02020603050405020304" pitchFamily="18" charset="0"/>
              </a:rPr>
              <a:t>1</a:t>
            </a:r>
            <a:r>
              <a:rPr lang="zh-CN" altLang="zh-CN" b="1" kern="100" dirty="0">
                <a:latin typeface="Times New Roman" panose="02020603050405020304" pitchFamily="18" charset="0"/>
                <a:cs typeface="宋体" panose="02010600030101010101" pitchFamily="2" charset="-122"/>
              </a:rPr>
              <a:t>落地时停止计时，记录下落时间；</a:t>
            </a:r>
            <a:endParaRPr lang="zh-CN" altLang="zh-CN" kern="100" dirty="0">
              <a:latin typeface="Times New Roman" panose="02020603050405020304" pitchFamily="18" charset="0"/>
            </a:endParaRPr>
          </a:p>
          <a:p>
            <a:pPr fontAlgn="ctr">
              <a:lnSpc>
                <a:spcPct val="150000"/>
              </a:lnSpc>
            </a:pPr>
            <a:r>
              <a:rPr lang="en-US" altLang="zh-CN" b="1" kern="100" dirty="0">
                <a:latin typeface="宋体" panose="02010600030101010101" pitchFamily="2" charset="-122"/>
                <a:cs typeface="宋体" panose="02010600030101010101" pitchFamily="2" charset="-122"/>
              </a:rPr>
              <a:t>④</a:t>
            </a:r>
            <a:r>
              <a:rPr lang="zh-CN" altLang="zh-CN" b="1" kern="100" dirty="0">
                <a:latin typeface="Times New Roman" panose="02020603050405020304" pitchFamily="18" charset="0"/>
                <a:cs typeface="宋体" panose="02010600030101010101" pitchFamily="2" charset="-122"/>
              </a:rPr>
              <a:t>重复测量</a:t>
            </a:r>
            <a:r>
              <a:rPr lang="en-US" altLang="zh-CN" b="1" kern="100" dirty="0">
                <a:latin typeface="Times New Roman" panose="02020603050405020304" pitchFamily="18" charset="0"/>
                <a:ea typeface="Times New Roman" panose="02020603050405020304" pitchFamily="18" charset="0"/>
              </a:rPr>
              <a:t>3</a:t>
            </a:r>
            <a:r>
              <a:rPr lang="zh-CN" altLang="zh-CN" b="1" kern="100" dirty="0">
                <a:latin typeface="Times New Roman" panose="02020603050405020304" pitchFamily="18" charset="0"/>
                <a:cs typeface="宋体" panose="02010600030101010101" pitchFamily="2" charset="-122"/>
              </a:rPr>
              <a:t>次下落时间，取其平均值作为测量值</a:t>
            </a:r>
            <a:r>
              <a:rPr lang="en-US" altLang="zh-CN" b="1" i="1" kern="100" dirty="0">
                <a:latin typeface="Times New Roman" panose="02020603050405020304" pitchFamily="18" charset="0"/>
                <a:ea typeface="Times New Roman" panose="02020603050405020304" pitchFamily="18" charset="0"/>
              </a:rPr>
              <a:t>t</a:t>
            </a:r>
            <a:r>
              <a:rPr lang="zh-CN" altLang="zh-CN" b="1" kern="100" dirty="0">
                <a:latin typeface="Times New Roman" panose="02020603050405020304" pitchFamily="18" charset="0"/>
                <a:cs typeface="宋体" panose="02010600030101010101" pitchFamily="2" charset="-122"/>
              </a:rPr>
              <a:t>。请回答下列</a:t>
            </a:r>
            <a:r>
              <a:rPr lang="zh-CN" altLang="zh-CN" b="1" kern="100" dirty="0" smtClean="0">
                <a:latin typeface="Times New Roman" panose="02020603050405020304" pitchFamily="18" charset="0"/>
                <a:cs typeface="宋体" panose="02010600030101010101" pitchFamily="2" charset="-122"/>
              </a:rPr>
              <a:t>问题</a:t>
            </a:r>
            <a:r>
              <a:rPr lang="zh-CN" altLang="en-US" b="1" kern="100" dirty="0" smtClean="0">
                <a:latin typeface="Times New Roman" panose="02020603050405020304" pitchFamily="18" charset="0"/>
                <a:cs typeface="宋体" panose="02010600030101010101" pitchFamily="2" charset="-122"/>
              </a:rPr>
              <a:t>：</a:t>
            </a:r>
            <a:endParaRPr lang="en-US" altLang="zh-CN" b="1" kern="100" dirty="0" smtClean="0">
              <a:latin typeface="Times New Roman" panose="02020603050405020304" pitchFamily="18" charset="0"/>
              <a:cs typeface="宋体" panose="02010600030101010101" pitchFamily="2" charset="-122"/>
            </a:endParaRPr>
          </a:p>
          <a:p>
            <a:pPr fontAlgn="ctr"/>
            <a:r>
              <a:rPr lang="zh-CN" altLang="zh-CN" b="1" dirty="0"/>
              <a:t>（</a:t>
            </a:r>
            <a:r>
              <a:rPr lang="en-US" altLang="zh-CN" b="1" dirty="0"/>
              <a:t>1</a:t>
            </a:r>
            <a:r>
              <a:rPr lang="zh-CN" altLang="zh-CN" b="1" dirty="0"/>
              <a:t>）实验要求小钩码的质量</a:t>
            </a:r>
            <a:r>
              <a:rPr lang="en-US" altLang="zh-CN" b="1" i="1" dirty="0"/>
              <a:t>m</a:t>
            </a:r>
            <a:r>
              <a:rPr lang="zh-CN" altLang="zh-CN" b="1" dirty="0"/>
              <a:t>要</a:t>
            </a:r>
            <a:r>
              <a:rPr lang="en-US" altLang="zh-CN" b="1" dirty="0"/>
              <a:t>______</a:t>
            </a:r>
            <a:r>
              <a:rPr lang="zh-CN" altLang="zh-CN" b="1" dirty="0"/>
              <a:t>（填</a:t>
            </a:r>
            <a:r>
              <a:rPr lang="en-US" altLang="zh-CN" b="1" dirty="0"/>
              <a:t>“</a:t>
            </a:r>
            <a:r>
              <a:rPr lang="zh-CN" altLang="zh-CN" b="1" dirty="0"/>
              <a:t>远小于</a:t>
            </a:r>
            <a:r>
              <a:rPr lang="en-US" altLang="zh-CN" b="1" dirty="0"/>
              <a:t>”</a:t>
            </a:r>
            <a:r>
              <a:rPr lang="zh-CN" altLang="zh-CN" b="1" dirty="0"/>
              <a:t>，</a:t>
            </a:r>
            <a:r>
              <a:rPr lang="en-US" altLang="zh-CN" b="1" dirty="0"/>
              <a:t>“</a:t>
            </a:r>
            <a:r>
              <a:rPr lang="zh-CN" altLang="zh-CN" b="1" dirty="0"/>
              <a:t>小于</a:t>
            </a:r>
            <a:r>
              <a:rPr lang="en-US" altLang="zh-CN" b="1" dirty="0"/>
              <a:t>”</a:t>
            </a:r>
            <a:r>
              <a:rPr lang="zh-CN" altLang="zh-CN" b="1" dirty="0"/>
              <a:t>，</a:t>
            </a:r>
            <a:r>
              <a:rPr lang="en-US" altLang="zh-CN" b="1" dirty="0"/>
              <a:t>“</a:t>
            </a:r>
            <a:r>
              <a:rPr lang="zh-CN" altLang="zh-CN" b="1" dirty="0"/>
              <a:t>等于</a:t>
            </a:r>
            <a:r>
              <a:rPr lang="en-US" altLang="zh-CN" b="1" dirty="0"/>
              <a:t>”</a:t>
            </a:r>
            <a:r>
              <a:rPr lang="zh-CN" altLang="zh-CN" b="1" dirty="0"/>
              <a:t>，</a:t>
            </a:r>
            <a:r>
              <a:rPr lang="en-US" altLang="zh-CN" b="1" dirty="0"/>
              <a:t>“</a:t>
            </a:r>
            <a:r>
              <a:rPr lang="zh-CN" altLang="zh-CN" b="1" dirty="0"/>
              <a:t>大于</a:t>
            </a:r>
            <a:r>
              <a:rPr lang="en-US" altLang="zh-CN" b="1" dirty="0"/>
              <a:t>”</a:t>
            </a:r>
            <a:r>
              <a:rPr lang="zh-CN" altLang="zh-CN" b="1" dirty="0"/>
              <a:t>，</a:t>
            </a:r>
            <a:r>
              <a:rPr lang="en-US" altLang="zh-CN" b="1" dirty="0"/>
              <a:t>“</a:t>
            </a:r>
            <a:r>
              <a:rPr lang="zh-CN" altLang="zh-CN" b="1" dirty="0"/>
              <a:t>远大于</a:t>
            </a:r>
            <a:r>
              <a:rPr lang="en-US" altLang="zh-CN" b="1" dirty="0"/>
              <a:t>”</a:t>
            </a:r>
            <a:r>
              <a:rPr lang="zh-CN" altLang="zh-CN" b="1" dirty="0"/>
              <a:t>）重锤的质量</a:t>
            </a:r>
            <a:r>
              <a:rPr lang="en-US" altLang="zh-CN" b="1" i="1" dirty="0"/>
              <a:t>M</a:t>
            </a:r>
            <a:r>
              <a:rPr lang="zh-CN" altLang="zh-CN" b="1" dirty="0"/>
              <a:t>，主要是为了使重锤</a:t>
            </a:r>
            <a:r>
              <a:rPr lang="en-US" altLang="zh-CN" b="1" dirty="0"/>
              <a:t>1</a:t>
            </a:r>
            <a:r>
              <a:rPr lang="zh-CN" altLang="zh-CN" b="1" dirty="0"/>
              <a:t>下落的时间长一些。</a:t>
            </a:r>
            <a:endParaRPr lang="zh-CN" altLang="zh-CN" dirty="0"/>
          </a:p>
          <a:p>
            <a:pPr fontAlgn="ctr"/>
            <a:r>
              <a:rPr lang="zh-CN" altLang="zh-CN" b="1" dirty="0"/>
              <a:t>（</a:t>
            </a:r>
            <a:r>
              <a:rPr lang="en-US" altLang="zh-CN" b="1" dirty="0"/>
              <a:t>2</a:t>
            </a:r>
            <a:r>
              <a:rPr lang="zh-CN" altLang="zh-CN" b="1" dirty="0"/>
              <a:t>）忽略其他因素造成的误差，用实验中测量的量和已知量表示</a:t>
            </a:r>
            <a:r>
              <a:rPr lang="en-US" altLang="zh-CN" b="1" i="1" dirty="0"/>
              <a:t>g</a:t>
            </a:r>
            <a:r>
              <a:rPr lang="zh-CN" altLang="zh-CN" b="1" dirty="0"/>
              <a:t>，得</a:t>
            </a:r>
            <a:r>
              <a:rPr lang="en-US" altLang="zh-CN" b="1" i="1" dirty="0"/>
              <a:t>g</a:t>
            </a:r>
            <a:r>
              <a:rPr lang="en-US" altLang="zh-CN" b="1" dirty="0"/>
              <a:t>=____________.</a:t>
            </a:r>
            <a:endParaRPr lang="zh-CN" altLang="zh-CN" dirty="0"/>
          </a:p>
          <a:p>
            <a:pPr fontAlgn="ctr">
              <a:lnSpc>
                <a:spcPct val="150000"/>
              </a:lnSpc>
            </a:pPr>
            <a:endParaRPr lang="zh-CN" altLang="zh-CN" kern="100" dirty="0">
              <a:latin typeface="Times New Roman" panose="02020603050405020304" pitchFamily="18" charset="0"/>
            </a:endParaRPr>
          </a:p>
        </p:txBody>
      </p:sp>
      <p:pic>
        <p:nvPicPr>
          <p:cNvPr id="11" name="图片 10"/>
          <p:cNvPicPr>
            <a:picLocks noChangeAspect="1"/>
          </p:cNvPicPr>
          <p:nvPr/>
        </p:nvPicPr>
        <p:blipFill>
          <a:blip r:embed="rId5"/>
          <a:stretch>
            <a:fillRect/>
          </a:stretch>
        </p:blipFill>
        <p:spPr>
          <a:xfrm>
            <a:off x="5585892" y="0"/>
            <a:ext cx="2438221" cy="2664296"/>
          </a:xfrm>
          <a:prstGeom prst="rect">
            <a:avLst/>
          </a:prstGeom>
        </p:spPr>
      </p:pic>
      <p:pic>
        <p:nvPicPr>
          <p:cNvPr id="12" name="图片 11"/>
          <p:cNvPicPr>
            <a:picLocks noChangeAspect="1"/>
          </p:cNvPicPr>
          <p:nvPr/>
        </p:nvPicPr>
        <p:blipFill>
          <a:blip r:embed="rId6"/>
          <a:stretch>
            <a:fillRect/>
          </a:stretch>
        </p:blipFill>
        <p:spPr>
          <a:xfrm>
            <a:off x="7819906" y="915115"/>
            <a:ext cx="4389500" cy="3939881"/>
          </a:xfrm>
          <a:prstGeom prst="rect">
            <a:avLst/>
          </a:prstGeom>
        </p:spPr>
      </p:pic>
    </p:spTree>
  </p:cSld>
  <p:clrMapOvr>
    <a:masterClrMapping/>
  </p:clrMapOvr>
  <p:transition advTm="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1"/>
          <p:cNvSpPr/>
          <p:nvPr/>
        </p:nvSpPr>
        <p:spPr>
          <a:xfrm>
            <a:off x="0" y="6309320"/>
            <a:ext cx="12195175" cy="576064"/>
          </a:xfrm>
          <a:custGeom>
            <a:avLst/>
            <a:gdLst>
              <a:gd name="connsiteX0" fmla="*/ 0 w 12195175"/>
              <a:gd name="connsiteY0" fmla="*/ 0 h 2204864"/>
              <a:gd name="connsiteX1" fmla="*/ 12195175 w 12195175"/>
              <a:gd name="connsiteY1" fmla="*/ 0 h 2204864"/>
              <a:gd name="connsiteX2" fmla="*/ 12195175 w 12195175"/>
              <a:gd name="connsiteY2" fmla="*/ 2204864 h 2204864"/>
              <a:gd name="connsiteX3" fmla="*/ 0 w 12195175"/>
              <a:gd name="connsiteY3" fmla="*/ 2204864 h 2204864"/>
              <a:gd name="connsiteX4" fmla="*/ 0 w 12195175"/>
              <a:gd name="connsiteY4" fmla="*/ 0 h 2204864"/>
              <a:gd name="connsiteX0-1" fmla="*/ 0 w 12195175"/>
              <a:gd name="connsiteY0-2" fmla="*/ 4018 h 2208882"/>
              <a:gd name="connsiteX1-3" fmla="*/ 5976651 w 12195175"/>
              <a:gd name="connsiteY1-4" fmla="*/ 0 h 2208882"/>
              <a:gd name="connsiteX2-5" fmla="*/ 12195175 w 12195175"/>
              <a:gd name="connsiteY2-6" fmla="*/ 4018 h 2208882"/>
              <a:gd name="connsiteX3-7" fmla="*/ 12195175 w 12195175"/>
              <a:gd name="connsiteY3-8" fmla="*/ 2208882 h 2208882"/>
              <a:gd name="connsiteX4-9" fmla="*/ 0 w 12195175"/>
              <a:gd name="connsiteY4-10" fmla="*/ 2208882 h 2208882"/>
              <a:gd name="connsiteX5" fmla="*/ 0 w 12195175"/>
              <a:gd name="connsiteY5" fmla="*/ 4018 h 2208882"/>
              <a:gd name="connsiteX0-11" fmla="*/ 0 w 12195175"/>
              <a:gd name="connsiteY0-12" fmla="*/ 6772 h 2211636"/>
              <a:gd name="connsiteX1-13" fmla="*/ 5976651 w 12195175"/>
              <a:gd name="connsiteY1-14" fmla="*/ 2754 h 2211636"/>
              <a:gd name="connsiteX2-15" fmla="*/ 6221776 w 12195175"/>
              <a:gd name="connsiteY2-16" fmla="*/ 0 h 2211636"/>
              <a:gd name="connsiteX3-17" fmla="*/ 12195175 w 12195175"/>
              <a:gd name="connsiteY3-18" fmla="*/ 6772 h 2211636"/>
              <a:gd name="connsiteX4-19" fmla="*/ 12195175 w 12195175"/>
              <a:gd name="connsiteY4-20" fmla="*/ 2211636 h 2211636"/>
              <a:gd name="connsiteX5-21" fmla="*/ 0 w 12195175"/>
              <a:gd name="connsiteY5-22" fmla="*/ 2211636 h 2211636"/>
              <a:gd name="connsiteX6" fmla="*/ 0 w 12195175"/>
              <a:gd name="connsiteY6" fmla="*/ 6772 h 2211636"/>
              <a:gd name="connsiteX0-23" fmla="*/ 0 w 12195175"/>
              <a:gd name="connsiteY0-24" fmla="*/ 6772 h 2211636"/>
              <a:gd name="connsiteX1-25" fmla="*/ 5976651 w 12195175"/>
              <a:gd name="connsiteY1-26" fmla="*/ 2754 h 2211636"/>
              <a:gd name="connsiteX2-27" fmla="*/ 6089573 w 12195175"/>
              <a:gd name="connsiteY2-28" fmla="*/ 0 h 2211636"/>
              <a:gd name="connsiteX3-29" fmla="*/ 6221776 w 12195175"/>
              <a:gd name="connsiteY3-30" fmla="*/ 0 h 2211636"/>
              <a:gd name="connsiteX4-31" fmla="*/ 12195175 w 12195175"/>
              <a:gd name="connsiteY4-32" fmla="*/ 6772 h 2211636"/>
              <a:gd name="connsiteX5-33" fmla="*/ 12195175 w 12195175"/>
              <a:gd name="connsiteY5-34" fmla="*/ 2211636 h 2211636"/>
              <a:gd name="connsiteX6-35" fmla="*/ 0 w 12195175"/>
              <a:gd name="connsiteY6-36" fmla="*/ 2211636 h 2211636"/>
              <a:gd name="connsiteX7" fmla="*/ 0 w 12195175"/>
              <a:gd name="connsiteY7" fmla="*/ 6772 h 2211636"/>
              <a:gd name="connsiteX0-37" fmla="*/ 0 w 12195175"/>
              <a:gd name="connsiteY0-38" fmla="*/ 6772 h 2211636"/>
              <a:gd name="connsiteX1-39" fmla="*/ 5976651 w 12195175"/>
              <a:gd name="connsiteY1-40" fmla="*/ 2754 h 2211636"/>
              <a:gd name="connsiteX2-41" fmla="*/ 6108853 w 12195175"/>
              <a:gd name="connsiteY2-42" fmla="*/ 231354 h 2211636"/>
              <a:gd name="connsiteX3-43" fmla="*/ 6221776 w 12195175"/>
              <a:gd name="connsiteY3-44" fmla="*/ 0 h 2211636"/>
              <a:gd name="connsiteX4-45" fmla="*/ 12195175 w 12195175"/>
              <a:gd name="connsiteY4-46" fmla="*/ 6772 h 2211636"/>
              <a:gd name="connsiteX5-47" fmla="*/ 12195175 w 12195175"/>
              <a:gd name="connsiteY5-48" fmla="*/ 2211636 h 2211636"/>
              <a:gd name="connsiteX6-49" fmla="*/ 0 w 12195175"/>
              <a:gd name="connsiteY6-50" fmla="*/ 2211636 h 2211636"/>
              <a:gd name="connsiteX7-51" fmla="*/ 0 w 12195175"/>
              <a:gd name="connsiteY7-52" fmla="*/ 6772 h 2211636"/>
              <a:gd name="connsiteX0-53" fmla="*/ 0 w 12195175"/>
              <a:gd name="connsiteY0-54" fmla="*/ 6772 h 2211636"/>
              <a:gd name="connsiteX1-55" fmla="*/ 5976651 w 12195175"/>
              <a:gd name="connsiteY1-56" fmla="*/ 2754 h 2211636"/>
              <a:gd name="connsiteX2-57" fmla="*/ 6095082 w 12195175"/>
              <a:gd name="connsiteY2-58" fmla="*/ 236862 h 2211636"/>
              <a:gd name="connsiteX3-59" fmla="*/ 6221776 w 12195175"/>
              <a:gd name="connsiteY3-60" fmla="*/ 0 h 2211636"/>
              <a:gd name="connsiteX4-61" fmla="*/ 12195175 w 12195175"/>
              <a:gd name="connsiteY4-62" fmla="*/ 6772 h 2211636"/>
              <a:gd name="connsiteX5-63" fmla="*/ 12195175 w 12195175"/>
              <a:gd name="connsiteY5-64" fmla="*/ 2211636 h 2211636"/>
              <a:gd name="connsiteX6-65" fmla="*/ 0 w 12195175"/>
              <a:gd name="connsiteY6-66" fmla="*/ 2211636 h 2211636"/>
              <a:gd name="connsiteX7-67" fmla="*/ 0 w 12195175"/>
              <a:gd name="connsiteY7-68" fmla="*/ 6772 h 22116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195175" h="2211636">
                <a:moveTo>
                  <a:pt x="0" y="6772"/>
                </a:moveTo>
                <a:lnTo>
                  <a:pt x="5976651" y="2754"/>
                </a:lnTo>
                <a:lnTo>
                  <a:pt x="6095082" y="236862"/>
                </a:lnTo>
                <a:lnTo>
                  <a:pt x="6221776" y="0"/>
                </a:lnTo>
                <a:lnTo>
                  <a:pt x="12195175" y="6772"/>
                </a:lnTo>
                <a:lnTo>
                  <a:pt x="12195175" y="2211636"/>
                </a:lnTo>
                <a:lnTo>
                  <a:pt x="0" y="2211636"/>
                </a:lnTo>
                <a:lnTo>
                  <a:pt x="0" y="6772"/>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07968" y="6308974"/>
            <a:ext cx="577651" cy="587830"/>
          </a:xfrm>
          <a:prstGeom prst="rect">
            <a:avLst/>
          </a:prstGeom>
        </p:spPr>
      </p:pic>
      <p:sp>
        <p:nvSpPr>
          <p:cNvPr id="16" name="矩形 41"/>
          <p:cNvSpPr/>
          <p:nvPr/>
        </p:nvSpPr>
        <p:spPr>
          <a:xfrm>
            <a:off x="0" y="6336488"/>
            <a:ext cx="12195175" cy="576064"/>
          </a:xfrm>
          <a:custGeom>
            <a:avLst/>
            <a:gdLst>
              <a:gd name="connsiteX0" fmla="*/ 0 w 12195175"/>
              <a:gd name="connsiteY0" fmla="*/ 0 h 2204864"/>
              <a:gd name="connsiteX1" fmla="*/ 12195175 w 12195175"/>
              <a:gd name="connsiteY1" fmla="*/ 0 h 2204864"/>
              <a:gd name="connsiteX2" fmla="*/ 12195175 w 12195175"/>
              <a:gd name="connsiteY2" fmla="*/ 2204864 h 2204864"/>
              <a:gd name="connsiteX3" fmla="*/ 0 w 12195175"/>
              <a:gd name="connsiteY3" fmla="*/ 2204864 h 2204864"/>
              <a:gd name="connsiteX4" fmla="*/ 0 w 12195175"/>
              <a:gd name="connsiteY4" fmla="*/ 0 h 2204864"/>
              <a:gd name="connsiteX0-1" fmla="*/ 0 w 12195175"/>
              <a:gd name="connsiteY0-2" fmla="*/ 4018 h 2208882"/>
              <a:gd name="connsiteX1-3" fmla="*/ 5976651 w 12195175"/>
              <a:gd name="connsiteY1-4" fmla="*/ 0 h 2208882"/>
              <a:gd name="connsiteX2-5" fmla="*/ 12195175 w 12195175"/>
              <a:gd name="connsiteY2-6" fmla="*/ 4018 h 2208882"/>
              <a:gd name="connsiteX3-7" fmla="*/ 12195175 w 12195175"/>
              <a:gd name="connsiteY3-8" fmla="*/ 2208882 h 2208882"/>
              <a:gd name="connsiteX4-9" fmla="*/ 0 w 12195175"/>
              <a:gd name="connsiteY4-10" fmla="*/ 2208882 h 2208882"/>
              <a:gd name="connsiteX5" fmla="*/ 0 w 12195175"/>
              <a:gd name="connsiteY5" fmla="*/ 4018 h 2208882"/>
              <a:gd name="connsiteX0-11" fmla="*/ 0 w 12195175"/>
              <a:gd name="connsiteY0-12" fmla="*/ 6772 h 2211636"/>
              <a:gd name="connsiteX1-13" fmla="*/ 5976651 w 12195175"/>
              <a:gd name="connsiteY1-14" fmla="*/ 2754 h 2211636"/>
              <a:gd name="connsiteX2-15" fmla="*/ 6221776 w 12195175"/>
              <a:gd name="connsiteY2-16" fmla="*/ 0 h 2211636"/>
              <a:gd name="connsiteX3-17" fmla="*/ 12195175 w 12195175"/>
              <a:gd name="connsiteY3-18" fmla="*/ 6772 h 2211636"/>
              <a:gd name="connsiteX4-19" fmla="*/ 12195175 w 12195175"/>
              <a:gd name="connsiteY4-20" fmla="*/ 2211636 h 2211636"/>
              <a:gd name="connsiteX5-21" fmla="*/ 0 w 12195175"/>
              <a:gd name="connsiteY5-22" fmla="*/ 2211636 h 2211636"/>
              <a:gd name="connsiteX6" fmla="*/ 0 w 12195175"/>
              <a:gd name="connsiteY6" fmla="*/ 6772 h 2211636"/>
              <a:gd name="connsiteX0-23" fmla="*/ 0 w 12195175"/>
              <a:gd name="connsiteY0-24" fmla="*/ 6772 h 2211636"/>
              <a:gd name="connsiteX1-25" fmla="*/ 5976651 w 12195175"/>
              <a:gd name="connsiteY1-26" fmla="*/ 2754 h 2211636"/>
              <a:gd name="connsiteX2-27" fmla="*/ 6089573 w 12195175"/>
              <a:gd name="connsiteY2-28" fmla="*/ 0 h 2211636"/>
              <a:gd name="connsiteX3-29" fmla="*/ 6221776 w 12195175"/>
              <a:gd name="connsiteY3-30" fmla="*/ 0 h 2211636"/>
              <a:gd name="connsiteX4-31" fmla="*/ 12195175 w 12195175"/>
              <a:gd name="connsiteY4-32" fmla="*/ 6772 h 2211636"/>
              <a:gd name="connsiteX5-33" fmla="*/ 12195175 w 12195175"/>
              <a:gd name="connsiteY5-34" fmla="*/ 2211636 h 2211636"/>
              <a:gd name="connsiteX6-35" fmla="*/ 0 w 12195175"/>
              <a:gd name="connsiteY6-36" fmla="*/ 2211636 h 2211636"/>
              <a:gd name="connsiteX7" fmla="*/ 0 w 12195175"/>
              <a:gd name="connsiteY7" fmla="*/ 6772 h 2211636"/>
              <a:gd name="connsiteX0-37" fmla="*/ 0 w 12195175"/>
              <a:gd name="connsiteY0-38" fmla="*/ 6772 h 2211636"/>
              <a:gd name="connsiteX1-39" fmla="*/ 5976651 w 12195175"/>
              <a:gd name="connsiteY1-40" fmla="*/ 2754 h 2211636"/>
              <a:gd name="connsiteX2-41" fmla="*/ 6108853 w 12195175"/>
              <a:gd name="connsiteY2-42" fmla="*/ 231354 h 2211636"/>
              <a:gd name="connsiteX3-43" fmla="*/ 6221776 w 12195175"/>
              <a:gd name="connsiteY3-44" fmla="*/ 0 h 2211636"/>
              <a:gd name="connsiteX4-45" fmla="*/ 12195175 w 12195175"/>
              <a:gd name="connsiteY4-46" fmla="*/ 6772 h 2211636"/>
              <a:gd name="connsiteX5-47" fmla="*/ 12195175 w 12195175"/>
              <a:gd name="connsiteY5-48" fmla="*/ 2211636 h 2211636"/>
              <a:gd name="connsiteX6-49" fmla="*/ 0 w 12195175"/>
              <a:gd name="connsiteY6-50" fmla="*/ 2211636 h 2211636"/>
              <a:gd name="connsiteX7-51" fmla="*/ 0 w 12195175"/>
              <a:gd name="connsiteY7-52" fmla="*/ 6772 h 2211636"/>
              <a:gd name="connsiteX0-53" fmla="*/ 0 w 12195175"/>
              <a:gd name="connsiteY0-54" fmla="*/ 6772 h 2211636"/>
              <a:gd name="connsiteX1-55" fmla="*/ 5976651 w 12195175"/>
              <a:gd name="connsiteY1-56" fmla="*/ 2754 h 2211636"/>
              <a:gd name="connsiteX2-57" fmla="*/ 6095082 w 12195175"/>
              <a:gd name="connsiteY2-58" fmla="*/ 236862 h 2211636"/>
              <a:gd name="connsiteX3-59" fmla="*/ 6221776 w 12195175"/>
              <a:gd name="connsiteY3-60" fmla="*/ 0 h 2211636"/>
              <a:gd name="connsiteX4-61" fmla="*/ 12195175 w 12195175"/>
              <a:gd name="connsiteY4-62" fmla="*/ 6772 h 2211636"/>
              <a:gd name="connsiteX5-63" fmla="*/ 12195175 w 12195175"/>
              <a:gd name="connsiteY5-64" fmla="*/ 2211636 h 2211636"/>
              <a:gd name="connsiteX6-65" fmla="*/ 0 w 12195175"/>
              <a:gd name="connsiteY6-66" fmla="*/ 2211636 h 2211636"/>
              <a:gd name="connsiteX7-67" fmla="*/ 0 w 12195175"/>
              <a:gd name="connsiteY7-68" fmla="*/ 6772 h 22116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195175" h="2211636">
                <a:moveTo>
                  <a:pt x="0" y="6772"/>
                </a:moveTo>
                <a:lnTo>
                  <a:pt x="5976651" y="2754"/>
                </a:lnTo>
                <a:lnTo>
                  <a:pt x="6095082" y="236862"/>
                </a:lnTo>
                <a:lnTo>
                  <a:pt x="6221776" y="0"/>
                </a:lnTo>
                <a:lnTo>
                  <a:pt x="12195175" y="6772"/>
                </a:lnTo>
                <a:lnTo>
                  <a:pt x="12195175" y="2211636"/>
                </a:lnTo>
                <a:lnTo>
                  <a:pt x="0" y="2211636"/>
                </a:lnTo>
                <a:lnTo>
                  <a:pt x="0" y="6772"/>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rPr>
              <a:t>西安交大附中航天学校                                                       </a:t>
            </a:r>
            <a:r>
              <a:rPr lang="zh-CN" altLang="en-US" sz="2400" b="1" dirty="0" smtClean="0">
                <a:solidFill>
                  <a:schemeClr val="bg1"/>
                </a:solidFill>
              </a:rPr>
              <a:t>                                终身</a:t>
            </a:r>
            <a:r>
              <a:rPr lang="zh-CN" altLang="en-US" sz="2400" b="1" dirty="0">
                <a:solidFill>
                  <a:schemeClr val="bg1"/>
                </a:solidFill>
              </a:rPr>
              <a:t>学习，引领未来。</a:t>
            </a:r>
          </a:p>
        </p:txBody>
      </p:sp>
      <p:pic>
        <p:nvPicPr>
          <p:cNvPr id="17" name="图片 16"/>
          <p:cNvPicPr>
            <a:picLocks noChangeAspect="1"/>
          </p:cNvPicPr>
          <p:nvPr/>
        </p:nvPicPr>
        <p:blipFill>
          <a:blip r:embed="rId4"/>
          <a:stretch>
            <a:fillRect/>
          </a:stretch>
        </p:blipFill>
        <p:spPr>
          <a:xfrm>
            <a:off x="5737547" y="6327951"/>
            <a:ext cx="721610" cy="538802"/>
          </a:xfrm>
          <a:prstGeom prst="rect">
            <a:avLst/>
          </a:prstGeom>
        </p:spPr>
      </p:pic>
      <p:pic>
        <p:nvPicPr>
          <p:cNvPr id="20" name="图片 19"/>
          <p:cNvPicPr>
            <a:picLocks noChangeAspect="1"/>
          </p:cNvPicPr>
          <p:nvPr/>
        </p:nvPicPr>
        <p:blipFill>
          <a:blip r:embed="rId5"/>
          <a:stretch>
            <a:fillRect/>
          </a:stretch>
        </p:blipFill>
        <p:spPr>
          <a:xfrm>
            <a:off x="32080" y="27788"/>
            <a:ext cx="6246975" cy="5417435"/>
          </a:xfrm>
          <a:prstGeom prst="rect">
            <a:avLst/>
          </a:prstGeom>
        </p:spPr>
      </p:pic>
      <p:pic>
        <p:nvPicPr>
          <p:cNvPr id="21" name="图片 20"/>
          <p:cNvPicPr>
            <a:picLocks noChangeAspect="1"/>
          </p:cNvPicPr>
          <p:nvPr/>
        </p:nvPicPr>
        <p:blipFill>
          <a:blip r:embed="rId6"/>
          <a:stretch>
            <a:fillRect/>
          </a:stretch>
        </p:blipFill>
        <p:spPr>
          <a:xfrm>
            <a:off x="6385619" y="54157"/>
            <a:ext cx="3168352" cy="2381310"/>
          </a:xfrm>
          <a:prstGeom prst="rect">
            <a:avLst/>
          </a:prstGeom>
        </p:spPr>
      </p:pic>
      <p:pic>
        <p:nvPicPr>
          <p:cNvPr id="23" name="图片 22"/>
          <p:cNvPicPr>
            <a:picLocks noChangeAspect="1"/>
          </p:cNvPicPr>
          <p:nvPr/>
        </p:nvPicPr>
        <p:blipFill>
          <a:blip r:embed="rId7"/>
          <a:stretch>
            <a:fillRect/>
          </a:stretch>
        </p:blipFill>
        <p:spPr>
          <a:xfrm>
            <a:off x="6816965" y="115652"/>
            <a:ext cx="5258181" cy="6049651"/>
          </a:xfrm>
          <a:prstGeom prst="rect">
            <a:avLst/>
          </a:prstGeom>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3542665" cy="768350"/>
          </a:xfrm>
          <a:prstGeom prst="rect">
            <a:avLst/>
          </a:prstGeom>
          <a:solidFill>
            <a:srgbClr val="FF00FF"/>
          </a:solidFill>
        </p:spPr>
        <p:txBody>
          <a:bodyPr wrap="square" rtlCol="0">
            <a:spAutoFit/>
          </a:bodyPr>
          <a:lstStyle/>
          <a:p>
            <a:r>
              <a:rPr lang="en-US" altLang="zh-CN" sz="4400" b="1" dirty="0" smtClean="0">
                <a:solidFill>
                  <a:schemeClr val="bg1"/>
                </a:solidFill>
              </a:rPr>
              <a:t>08    </a:t>
            </a:r>
            <a:r>
              <a:rPr lang="zh-CN" altLang="en-US" sz="4400" b="1" dirty="0" smtClean="0">
                <a:solidFill>
                  <a:schemeClr val="bg1"/>
                </a:solidFill>
              </a:rPr>
              <a:t>复习方法</a:t>
            </a:r>
          </a:p>
        </p:txBody>
      </p:sp>
      <p:sp>
        <p:nvSpPr>
          <p:cNvPr id="8" name="TextBox 7"/>
          <p:cNvSpPr txBox="1"/>
          <p:nvPr/>
        </p:nvSpPr>
        <p:spPr>
          <a:xfrm>
            <a:off x="303330" y="898505"/>
            <a:ext cx="6301929" cy="645160"/>
          </a:xfrm>
          <a:prstGeom prst="rect">
            <a:avLst/>
          </a:prstGeom>
          <a:noFill/>
        </p:spPr>
        <p:txBody>
          <a:bodyPr wrap="square" rtlCol="0">
            <a:spAutoFit/>
          </a:bodyPr>
          <a:lstStyle/>
          <a:p>
            <a:r>
              <a:rPr lang="en-US" altLang="zh-CN" sz="3600" b="1" dirty="0" smtClean="0"/>
              <a:t>1</a:t>
            </a:r>
            <a:r>
              <a:rPr lang="zh-CN" altLang="en-US" sz="3600" b="1" dirty="0" smtClean="0"/>
              <a:t>、回归</a:t>
            </a:r>
            <a:r>
              <a:rPr lang="zh-CN" altLang="en-US" sz="3600" b="1" dirty="0" smtClean="0">
                <a:solidFill>
                  <a:srgbClr val="FF0000"/>
                </a:solidFill>
              </a:rPr>
              <a:t>教材</a:t>
            </a:r>
            <a:r>
              <a:rPr lang="zh-CN" altLang="en-US" sz="3600" b="1" dirty="0" smtClean="0"/>
              <a:t>，重视</a:t>
            </a:r>
            <a:r>
              <a:rPr lang="zh-CN" altLang="en-US" sz="3600" b="1" dirty="0" smtClean="0">
                <a:solidFill>
                  <a:srgbClr val="FF0000"/>
                </a:solidFill>
              </a:rPr>
              <a:t>原型实验</a:t>
            </a:r>
          </a:p>
        </p:txBody>
      </p:sp>
      <p:pic>
        <p:nvPicPr>
          <p:cNvPr id="14" name="图片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07710" y="6308725"/>
            <a:ext cx="577850" cy="588010"/>
          </a:xfrm>
          <a:prstGeom prst="rect">
            <a:avLst/>
          </a:prstGeom>
        </p:spPr>
      </p:pic>
      <p:pic>
        <p:nvPicPr>
          <p:cNvPr id="2" name="图片 1"/>
          <p:cNvPicPr>
            <a:picLocks noChangeAspect="1"/>
          </p:cNvPicPr>
          <p:nvPr/>
        </p:nvPicPr>
        <p:blipFill>
          <a:blip r:embed="rId4"/>
          <a:stretch>
            <a:fillRect/>
          </a:stretch>
        </p:blipFill>
        <p:spPr>
          <a:xfrm>
            <a:off x="0" y="6383655"/>
            <a:ext cx="12195175" cy="609600"/>
          </a:xfrm>
          <a:prstGeom prst="rect">
            <a:avLst/>
          </a:prstGeom>
        </p:spPr>
      </p:pic>
      <p:sp>
        <p:nvSpPr>
          <p:cNvPr id="5" name="文本框 4"/>
          <p:cNvSpPr txBox="1"/>
          <p:nvPr/>
        </p:nvSpPr>
        <p:spPr>
          <a:xfrm>
            <a:off x="303530" y="2599690"/>
            <a:ext cx="5016500" cy="645160"/>
          </a:xfrm>
          <a:prstGeom prst="rect">
            <a:avLst/>
          </a:prstGeom>
          <a:noFill/>
        </p:spPr>
        <p:txBody>
          <a:bodyPr wrap="square" rtlCol="0">
            <a:spAutoFit/>
          </a:bodyPr>
          <a:lstStyle/>
          <a:p>
            <a:r>
              <a:rPr lang="zh-CN" altLang="en-US" sz="3600" b="1" dirty="0" smtClean="0"/>
              <a:t>3.吃透仪器“</a:t>
            </a:r>
            <a:r>
              <a:rPr lang="zh-CN" altLang="en-US" sz="3600" b="1" dirty="0" smtClean="0">
                <a:solidFill>
                  <a:srgbClr val="FF0000"/>
                </a:solidFill>
              </a:rPr>
              <a:t>使用说明</a:t>
            </a:r>
            <a:r>
              <a:rPr lang="zh-CN" altLang="en-US" sz="3600" b="1" dirty="0" smtClean="0"/>
              <a:t>”</a:t>
            </a:r>
          </a:p>
        </p:txBody>
      </p:sp>
      <p:sp>
        <p:nvSpPr>
          <p:cNvPr id="6" name="文本框 5"/>
          <p:cNvSpPr txBox="1"/>
          <p:nvPr/>
        </p:nvSpPr>
        <p:spPr>
          <a:xfrm>
            <a:off x="368935" y="3461385"/>
            <a:ext cx="5438775" cy="645160"/>
          </a:xfrm>
          <a:prstGeom prst="rect">
            <a:avLst/>
          </a:prstGeom>
          <a:noFill/>
        </p:spPr>
        <p:txBody>
          <a:bodyPr wrap="square" rtlCol="0">
            <a:spAutoFit/>
          </a:bodyPr>
          <a:lstStyle/>
          <a:p>
            <a:r>
              <a:rPr lang="zh-CN" altLang="en-US" sz="3600" b="1" dirty="0" smtClean="0"/>
              <a:t>4.理解</a:t>
            </a:r>
            <a:r>
              <a:rPr lang="zh-CN" altLang="en-US" sz="3600" b="1" dirty="0" smtClean="0">
                <a:solidFill>
                  <a:srgbClr val="FF0000"/>
                </a:solidFill>
              </a:rPr>
              <a:t>实验原理</a:t>
            </a:r>
            <a:r>
              <a:rPr lang="zh-CN" altLang="en-US" sz="3600" b="1" dirty="0" smtClean="0"/>
              <a:t>是关键</a:t>
            </a:r>
            <a:endParaRPr lang="zh-CN" altLang="en-US"/>
          </a:p>
        </p:txBody>
      </p:sp>
      <p:sp>
        <p:nvSpPr>
          <p:cNvPr id="9" name="文本框 8"/>
          <p:cNvSpPr txBox="1"/>
          <p:nvPr/>
        </p:nvSpPr>
        <p:spPr>
          <a:xfrm>
            <a:off x="368935" y="4454525"/>
            <a:ext cx="6466205" cy="645160"/>
          </a:xfrm>
          <a:prstGeom prst="rect">
            <a:avLst/>
          </a:prstGeom>
          <a:noFill/>
        </p:spPr>
        <p:txBody>
          <a:bodyPr wrap="square" rtlCol="0">
            <a:spAutoFit/>
          </a:bodyPr>
          <a:lstStyle/>
          <a:p>
            <a:r>
              <a:rPr lang="zh-CN" altLang="en-US" sz="3600" b="1" dirty="0" smtClean="0"/>
              <a:t>5.分析</a:t>
            </a:r>
            <a:r>
              <a:rPr lang="zh-CN" altLang="en-US" sz="3600" b="1" dirty="0" smtClean="0">
                <a:solidFill>
                  <a:srgbClr val="FF0000"/>
                </a:solidFill>
              </a:rPr>
              <a:t>理论与实验差别</a:t>
            </a:r>
            <a:r>
              <a:rPr lang="zh-CN" altLang="en-US" sz="3600" b="1" dirty="0" smtClean="0"/>
              <a:t>的原因</a:t>
            </a:r>
          </a:p>
        </p:txBody>
      </p:sp>
      <p:sp>
        <p:nvSpPr>
          <p:cNvPr id="10" name="TextBox 7"/>
          <p:cNvSpPr txBox="1"/>
          <p:nvPr/>
        </p:nvSpPr>
        <p:spPr>
          <a:xfrm>
            <a:off x="303399" y="1644437"/>
            <a:ext cx="10079986" cy="645160"/>
          </a:xfrm>
          <a:prstGeom prst="rect">
            <a:avLst/>
          </a:prstGeom>
          <a:noFill/>
        </p:spPr>
        <p:txBody>
          <a:bodyPr wrap="square" rtlCol="0">
            <a:spAutoFit/>
          </a:bodyPr>
          <a:lstStyle/>
          <a:p>
            <a:r>
              <a:rPr lang="en-US" altLang="zh-CN" sz="3600" b="1" dirty="0" smtClean="0"/>
              <a:t>2</a:t>
            </a:r>
            <a:r>
              <a:rPr lang="zh-CN" altLang="en-US" sz="3600" b="1" dirty="0" smtClean="0"/>
              <a:t>、善于</a:t>
            </a:r>
            <a:r>
              <a:rPr lang="en-US" altLang="zh-CN" sz="3600" b="1" dirty="0" smtClean="0"/>
              <a:t>“</a:t>
            </a:r>
            <a:r>
              <a:rPr lang="zh-CN" altLang="en-US" sz="3600" b="1" dirty="0" smtClean="0">
                <a:solidFill>
                  <a:srgbClr val="FF0000"/>
                </a:solidFill>
              </a:rPr>
              <a:t>借用</a:t>
            </a:r>
            <a:r>
              <a:rPr lang="en-US" altLang="zh-CN" sz="3600" b="1" dirty="0" smtClean="0"/>
              <a:t>”</a:t>
            </a:r>
            <a:r>
              <a:rPr lang="zh-CN" altLang="en-US" sz="3600" b="1" dirty="0" smtClean="0"/>
              <a:t>器材</a:t>
            </a:r>
          </a:p>
        </p:txBody>
      </p:sp>
      <p:sp>
        <p:nvSpPr>
          <p:cNvPr id="11" name="文本框 10"/>
          <p:cNvSpPr txBox="1"/>
          <p:nvPr/>
        </p:nvSpPr>
        <p:spPr>
          <a:xfrm>
            <a:off x="303530" y="5334635"/>
            <a:ext cx="10767060" cy="645160"/>
          </a:xfrm>
          <a:prstGeom prst="rect">
            <a:avLst/>
          </a:prstGeom>
          <a:noFill/>
        </p:spPr>
        <p:txBody>
          <a:bodyPr wrap="square" rtlCol="0">
            <a:spAutoFit/>
          </a:bodyPr>
          <a:lstStyle/>
          <a:p>
            <a:r>
              <a:rPr lang="zh-CN" altLang="en-US" sz="3600">
                <a:ln/>
                <a:solidFill>
                  <a:schemeClr val="accent1"/>
                </a:solidFill>
                <a:effectLst>
                  <a:outerShdw blurRad="38100" dist="25400" dir="5400000" algn="ctr" rotWithShape="0">
                    <a:srgbClr val="6E747A">
                      <a:alpha val="43000"/>
                    </a:srgbClr>
                  </a:outerShdw>
                </a:effectLst>
              </a:rPr>
              <a:t>除实验部分外，在整个物理复习中还应该</a:t>
            </a:r>
            <a:r>
              <a:rPr lang="en-US" altLang="zh-CN" sz="3600">
                <a:ln/>
                <a:solidFill>
                  <a:schemeClr val="accent1"/>
                </a:solidFill>
                <a:effectLst>
                  <a:outerShdw blurRad="38100" dist="25400" dir="5400000" algn="ctr" rotWithShape="0">
                    <a:srgbClr val="6E747A">
                      <a:alpha val="43000"/>
                    </a:srgbClr>
                  </a:outerShdw>
                </a:effectLst>
              </a:rPr>
              <a:t>……</a:t>
            </a:r>
          </a:p>
        </p:txBody>
      </p:sp>
    </p:spTree>
  </p:cSld>
  <p:clrMapOvr>
    <a:masterClrMapping/>
  </p:clrMapOvr>
  <p:transition advTm="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73051" y="404664"/>
            <a:ext cx="8576022" cy="645160"/>
          </a:xfrm>
          <a:prstGeom prst="rect">
            <a:avLst/>
          </a:prstGeom>
          <a:noFill/>
        </p:spPr>
        <p:txBody>
          <a:bodyPr wrap="square" rtlCol="0">
            <a:spAutoFit/>
          </a:bodyPr>
          <a:lstStyle/>
          <a:p>
            <a:r>
              <a:rPr lang="en-US" altLang="zh-CN" sz="3600" b="1" dirty="0" smtClean="0"/>
              <a:t>1</a:t>
            </a:r>
            <a:r>
              <a:rPr lang="zh-CN" altLang="en-US" sz="3600" b="1" dirty="0" smtClean="0"/>
              <a:t>、</a:t>
            </a:r>
            <a:r>
              <a:rPr lang="zh-CN" altLang="en-US" sz="3600" b="1" dirty="0"/>
              <a:t>强化</a:t>
            </a:r>
            <a:r>
              <a:rPr lang="zh-CN" altLang="en-US" sz="3600" b="1" dirty="0" smtClean="0">
                <a:solidFill>
                  <a:srgbClr val="FF0000"/>
                </a:solidFill>
              </a:rPr>
              <a:t>基础</a:t>
            </a:r>
            <a:r>
              <a:rPr lang="zh-CN" altLang="en-US" sz="3600" b="1" dirty="0" smtClean="0"/>
              <a:t>，着眼</a:t>
            </a:r>
            <a:r>
              <a:rPr lang="zh-CN" altLang="en-US" sz="3600" b="1" dirty="0" smtClean="0">
                <a:solidFill>
                  <a:srgbClr val="FF0000"/>
                </a:solidFill>
              </a:rPr>
              <a:t>能力</a:t>
            </a:r>
            <a:r>
              <a:rPr lang="zh-CN" altLang="en-US" sz="3600" b="1" dirty="0" smtClean="0"/>
              <a:t>，突出</a:t>
            </a:r>
            <a:r>
              <a:rPr lang="zh-CN" altLang="en-US" sz="3600" b="1" dirty="0" smtClean="0">
                <a:solidFill>
                  <a:srgbClr val="FF0000"/>
                </a:solidFill>
              </a:rPr>
              <a:t>主干</a:t>
            </a:r>
            <a:endParaRPr lang="en-US" altLang="zh-CN" sz="3600" b="1" dirty="0" smtClean="0"/>
          </a:p>
        </p:txBody>
      </p:sp>
      <p:sp>
        <p:nvSpPr>
          <p:cNvPr id="3" name="TextBox 2"/>
          <p:cNvSpPr txBox="1"/>
          <p:nvPr/>
        </p:nvSpPr>
        <p:spPr>
          <a:xfrm>
            <a:off x="1127731" y="1412776"/>
            <a:ext cx="10513168" cy="1200329"/>
          </a:xfrm>
          <a:prstGeom prst="rect">
            <a:avLst/>
          </a:prstGeom>
          <a:noFill/>
          <a:ln w="38100">
            <a:solidFill>
              <a:srgbClr val="FF0000"/>
            </a:solidFill>
          </a:ln>
        </p:spPr>
        <p:txBody>
          <a:bodyPr wrap="square" rtlCol="0">
            <a:spAutoFit/>
          </a:bodyPr>
          <a:lstStyle/>
          <a:p>
            <a:r>
              <a:rPr lang="zh-CN" altLang="en-US" sz="4000" b="1" dirty="0" smtClean="0">
                <a:sym typeface="Arial" panose="020B0604020202020204" pitchFamily="34" charset="0"/>
              </a:rPr>
              <a:t>        </a:t>
            </a:r>
            <a:r>
              <a:rPr lang="zh-CN" altLang="en-US" sz="3200" b="1" dirty="0" smtClean="0">
                <a:sym typeface="Arial" panose="020B0604020202020204" pitchFamily="34" charset="0"/>
              </a:rPr>
              <a:t>强化</a:t>
            </a:r>
            <a:r>
              <a:rPr lang="zh-CN" altLang="en-US" sz="3200" b="1" dirty="0">
                <a:sym typeface="Arial" panose="020B0604020202020204" pitchFamily="34" charset="0"/>
              </a:rPr>
              <a:t>基础</a:t>
            </a:r>
            <a:r>
              <a:rPr lang="zh-CN" altLang="en-US" sz="3200" b="1" dirty="0" smtClean="0">
                <a:sym typeface="Arial" panose="020B0604020202020204" pitchFamily="34" charset="0"/>
              </a:rPr>
              <a:t>不是只</a:t>
            </a:r>
            <a:r>
              <a:rPr lang="zh-CN" altLang="en-US" sz="3200" b="1" dirty="0">
                <a:sym typeface="Arial" panose="020B0604020202020204" pitchFamily="34" charset="0"/>
              </a:rPr>
              <a:t>做基础</a:t>
            </a:r>
            <a:r>
              <a:rPr lang="zh-CN" altLang="en-US" sz="3200" b="1" dirty="0" smtClean="0">
                <a:sym typeface="Arial" panose="020B0604020202020204" pitchFamily="34" charset="0"/>
              </a:rPr>
              <a:t>题，而是保障</a:t>
            </a:r>
            <a:r>
              <a:rPr lang="zh-CN" altLang="en-US" sz="3200" b="1" dirty="0">
                <a:sym typeface="Arial" panose="020B0604020202020204" pitchFamily="34" charset="0"/>
              </a:rPr>
              <a:t>基础题</a:t>
            </a:r>
            <a:r>
              <a:rPr lang="zh-CN" altLang="en-US" sz="3200" b="1" dirty="0">
                <a:solidFill>
                  <a:srgbClr val="FF0000"/>
                </a:solidFill>
                <a:sym typeface="Arial" panose="020B0604020202020204" pitchFamily="34" charset="0"/>
              </a:rPr>
              <a:t>不丢分</a:t>
            </a:r>
            <a:r>
              <a:rPr lang="zh-CN" altLang="en-US" sz="3200" b="1" dirty="0">
                <a:sym typeface="Arial" panose="020B0604020202020204" pitchFamily="34" charset="0"/>
              </a:rPr>
              <a:t>。它是一种策略，更是一种</a:t>
            </a:r>
            <a:r>
              <a:rPr lang="zh-CN" altLang="en-US" sz="3200" b="1" dirty="0">
                <a:solidFill>
                  <a:srgbClr val="FF0000"/>
                </a:solidFill>
                <a:sym typeface="Arial" panose="020B0604020202020204" pitchFamily="34" charset="0"/>
              </a:rPr>
              <a:t>态度</a:t>
            </a:r>
            <a:endParaRPr lang="zh-CN" altLang="en-US" sz="4000" b="1" dirty="0">
              <a:sym typeface="Arial" panose="020B0604020202020204" pitchFamily="34" charset="0"/>
            </a:endParaRPr>
          </a:p>
        </p:txBody>
      </p:sp>
      <p:sp>
        <p:nvSpPr>
          <p:cNvPr id="14" name="TextBox 13"/>
          <p:cNvSpPr txBox="1"/>
          <p:nvPr/>
        </p:nvSpPr>
        <p:spPr>
          <a:xfrm>
            <a:off x="1127731" y="2919587"/>
            <a:ext cx="10513168" cy="1198880"/>
          </a:xfrm>
          <a:prstGeom prst="rect">
            <a:avLst/>
          </a:prstGeom>
          <a:noFill/>
          <a:ln w="38100">
            <a:solidFill>
              <a:srgbClr val="FF0000"/>
            </a:solidFill>
          </a:ln>
        </p:spPr>
        <p:txBody>
          <a:bodyPr wrap="square" rtlCol="0">
            <a:spAutoFit/>
          </a:bodyPr>
          <a:lstStyle/>
          <a:p>
            <a:r>
              <a:rPr lang="zh-CN" altLang="en-US" sz="4000" b="1" dirty="0" smtClean="0">
                <a:sym typeface="Arial" panose="020B0604020202020204" pitchFamily="34" charset="0"/>
              </a:rPr>
              <a:t>        </a:t>
            </a:r>
            <a:r>
              <a:rPr lang="zh-CN" altLang="en-US" sz="3200" b="1" dirty="0" smtClean="0">
                <a:sym typeface="Arial" panose="020B0604020202020204" pitchFamily="34" charset="0"/>
              </a:rPr>
              <a:t>考查的能力层次是高中生所能达到的能力水平，主要是</a:t>
            </a:r>
            <a:r>
              <a:rPr lang="zh-CN" altLang="en-US" sz="3200" b="1" dirty="0" smtClean="0">
                <a:solidFill>
                  <a:srgbClr val="FF0000"/>
                </a:solidFill>
                <a:sym typeface="Arial" panose="020B0604020202020204" pitchFamily="34" charset="0"/>
              </a:rPr>
              <a:t>笔试环境</a:t>
            </a:r>
            <a:r>
              <a:rPr lang="zh-CN" altLang="en-US" sz="3200" b="1" dirty="0" smtClean="0">
                <a:sym typeface="Arial" panose="020B0604020202020204" pitchFamily="34" charset="0"/>
              </a:rPr>
              <a:t>下所能体现的能力，例如规范性、运算准确性。</a:t>
            </a:r>
            <a:endParaRPr lang="zh-CN" altLang="en-US" sz="3200" b="1" dirty="0">
              <a:sym typeface="Arial" panose="020B0604020202020204" pitchFamily="34" charset="0"/>
            </a:endParaRPr>
          </a:p>
        </p:txBody>
      </p:sp>
      <p:sp>
        <p:nvSpPr>
          <p:cNvPr id="15" name="TextBox 14"/>
          <p:cNvSpPr txBox="1"/>
          <p:nvPr/>
        </p:nvSpPr>
        <p:spPr>
          <a:xfrm>
            <a:off x="1127731" y="4365104"/>
            <a:ext cx="10657184" cy="1569660"/>
          </a:xfrm>
          <a:prstGeom prst="rect">
            <a:avLst/>
          </a:prstGeom>
          <a:noFill/>
          <a:ln w="38100">
            <a:solidFill>
              <a:srgbClr val="FF0000"/>
            </a:solidFill>
          </a:ln>
        </p:spPr>
        <p:txBody>
          <a:bodyPr wrap="square" rtlCol="0">
            <a:spAutoFit/>
          </a:bodyPr>
          <a:lstStyle/>
          <a:p>
            <a:r>
              <a:rPr lang="zh-CN" altLang="en-US" sz="3200" b="1" dirty="0" smtClean="0"/>
              <a:t>     高考</a:t>
            </a:r>
            <a:r>
              <a:rPr lang="zh-CN" altLang="en-US" sz="3200" b="1" dirty="0"/>
              <a:t>考查的知识是对高中所学知识的</a:t>
            </a:r>
            <a:r>
              <a:rPr lang="zh-CN" altLang="en-US" sz="3200" b="1" dirty="0">
                <a:solidFill>
                  <a:srgbClr val="FF0000"/>
                </a:solidFill>
              </a:rPr>
              <a:t>抽样</a:t>
            </a:r>
            <a:r>
              <a:rPr lang="zh-CN" altLang="en-US" sz="3200" b="1" dirty="0" smtClean="0"/>
              <a:t>，但聚焦</a:t>
            </a:r>
            <a:r>
              <a:rPr lang="zh-CN" altLang="en-US" sz="3200" b="1" dirty="0"/>
              <a:t>于主干</a:t>
            </a:r>
            <a:r>
              <a:rPr lang="zh-CN" altLang="en-US" sz="3200" b="1" dirty="0" smtClean="0"/>
              <a:t>内容，</a:t>
            </a:r>
            <a:r>
              <a:rPr lang="zh-CN" altLang="en-US" sz="3200" b="1" dirty="0" smtClean="0">
                <a:sym typeface="Arial" panose="020B0604020202020204" pitchFamily="34" charset="0"/>
              </a:rPr>
              <a:t>例如力学主干：匀变速直线运动、牛顿运动定律、动量定理和动量守恒定律、动能定理和能量守恒定律</a:t>
            </a:r>
            <a:endParaRPr lang="zh-CN" altLang="en-US" sz="3200" b="1" dirty="0">
              <a:sym typeface="Arial" panose="020B0604020202020204" pitchFamily="34" charset="0"/>
            </a:endParaRPr>
          </a:p>
        </p:txBody>
      </p:sp>
      <p:pic>
        <p:nvPicPr>
          <p:cNvPr id="2" name="图片 1"/>
          <p:cNvPicPr>
            <a:picLocks noChangeAspect="1"/>
          </p:cNvPicPr>
          <p:nvPr/>
        </p:nvPicPr>
        <p:blipFill>
          <a:blip r:embed="rId3"/>
          <a:stretch>
            <a:fillRect/>
          </a:stretch>
        </p:blipFill>
        <p:spPr>
          <a:xfrm>
            <a:off x="0" y="6248400"/>
            <a:ext cx="12195175" cy="609600"/>
          </a:xfrm>
          <a:prstGeom prst="rect">
            <a:avLst/>
          </a:prstGeom>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4" grpId="0" bldLvl="0" animBg="1"/>
      <p:bldP spid="1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30442" y="1354597"/>
            <a:ext cx="10009112" cy="1198880"/>
          </a:xfrm>
          <a:prstGeom prst="rect">
            <a:avLst/>
          </a:prstGeom>
          <a:noFill/>
        </p:spPr>
        <p:txBody>
          <a:bodyPr wrap="square" rtlCol="0">
            <a:spAutoFit/>
          </a:bodyPr>
          <a:lstStyle/>
          <a:p>
            <a:r>
              <a:rPr lang="en-US" altLang="zh-CN" sz="3600" b="1" dirty="0" smtClean="0"/>
              <a:t>2</a:t>
            </a:r>
            <a:r>
              <a:rPr lang="zh-CN" altLang="en-US" sz="3600" b="1" dirty="0" smtClean="0"/>
              <a:t>、研究物理知识与生活、科技的</a:t>
            </a:r>
            <a:r>
              <a:rPr lang="zh-CN" altLang="en-US" sz="3600" b="1" dirty="0" smtClean="0">
                <a:solidFill>
                  <a:srgbClr val="FF0000"/>
                </a:solidFill>
              </a:rPr>
              <a:t>结合点</a:t>
            </a:r>
            <a:r>
              <a:rPr lang="zh-CN" altLang="en-US" sz="3600" b="1" dirty="0" smtClean="0"/>
              <a:t>，突出应用性</a:t>
            </a:r>
            <a:endParaRPr lang="en-US" altLang="zh-CN" sz="3600" b="1" dirty="0" smtClean="0"/>
          </a:p>
        </p:txBody>
      </p:sp>
      <p:sp>
        <p:nvSpPr>
          <p:cNvPr id="14" name="TextBox 13"/>
          <p:cNvSpPr txBox="1"/>
          <p:nvPr/>
        </p:nvSpPr>
        <p:spPr>
          <a:xfrm>
            <a:off x="1130442" y="2708920"/>
            <a:ext cx="9575929" cy="1692771"/>
          </a:xfrm>
          <a:prstGeom prst="rect">
            <a:avLst/>
          </a:prstGeom>
          <a:noFill/>
          <a:ln w="38100">
            <a:solidFill>
              <a:srgbClr val="FF0000"/>
            </a:solidFill>
          </a:ln>
        </p:spPr>
        <p:txBody>
          <a:bodyPr wrap="square" rtlCol="0">
            <a:spAutoFit/>
          </a:bodyPr>
          <a:lstStyle/>
          <a:p>
            <a:r>
              <a:rPr lang="zh-CN" altLang="en-US" sz="4000" b="1" dirty="0" smtClean="0">
                <a:sym typeface="Arial" panose="020B0604020202020204" pitchFamily="34" charset="0"/>
              </a:rPr>
              <a:t>        </a:t>
            </a:r>
            <a:r>
              <a:rPr lang="zh-CN" altLang="en-US" sz="3200" b="1" dirty="0" smtClean="0">
                <a:sym typeface="Arial" panose="020B0604020202020204" pitchFamily="34" charset="0"/>
              </a:rPr>
              <a:t>例如：电磁感应在无线充电技术中的应用、电容在触摸屏中的应用、万有引力定律在引力波中的应用。。。</a:t>
            </a:r>
            <a:endParaRPr lang="zh-CN" altLang="en-US" sz="3200" b="1" dirty="0">
              <a:sym typeface="Arial" panose="020B0604020202020204" pitchFamily="34" charset="0"/>
            </a:endParaRPr>
          </a:p>
        </p:txBody>
      </p:sp>
      <p:pic>
        <p:nvPicPr>
          <p:cNvPr id="2" name="图片 1"/>
          <p:cNvPicPr>
            <a:picLocks noChangeAspect="1"/>
          </p:cNvPicPr>
          <p:nvPr/>
        </p:nvPicPr>
        <p:blipFill>
          <a:blip r:embed="rId3"/>
          <a:stretch>
            <a:fillRect/>
          </a:stretch>
        </p:blipFill>
        <p:spPr>
          <a:xfrm>
            <a:off x="0" y="6248400"/>
            <a:ext cx="12195175" cy="609600"/>
          </a:xfrm>
          <a:prstGeom prst="rect">
            <a:avLst/>
          </a:prstGeom>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9090" y="108109"/>
            <a:ext cx="10009112" cy="645160"/>
          </a:xfrm>
          <a:prstGeom prst="rect">
            <a:avLst/>
          </a:prstGeom>
          <a:noFill/>
        </p:spPr>
        <p:txBody>
          <a:bodyPr wrap="square" rtlCol="0">
            <a:spAutoFit/>
          </a:bodyPr>
          <a:lstStyle/>
          <a:p>
            <a:r>
              <a:rPr lang="en-US" altLang="zh-CN" sz="3600" b="1" dirty="0" smtClean="0"/>
              <a:t>3</a:t>
            </a:r>
            <a:r>
              <a:rPr lang="zh-CN" altLang="en-US" sz="3600" b="1" dirty="0" smtClean="0"/>
              <a:t>、</a:t>
            </a:r>
            <a:r>
              <a:rPr lang="zh-CN" altLang="en-US" sz="3600" b="1" dirty="0"/>
              <a:t>注重典型物理</a:t>
            </a:r>
            <a:r>
              <a:rPr lang="zh-CN" altLang="en-US" sz="3600" b="1" dirty="0">
                <a:solidFill>
                  <a:srgbClr val="FF0000"/>
                </a:solidFill>
              </a:rPr>
              <a:t>模型</a:t>
            </a:r>
            <a:r>
              <a:rPr lang="zh-CN" altLang="en-US" sz="3600" b="1" dirty="0"/>
              <a:t>的</a:t>
            </a:r>
            <a:r>
              <a:rPr lang="zh-CN" altLang="en-US" sz="3600" b="1" dirty="0" smtClean="0"/>
              <a:t>积累，增强综合性</a:t>
            </a:r>
          </a:p>
        </p:txBody>
      </p:sp>
      <p:sp>
        <p:nvSpPr>
          <p:cNvPr id="14" name="内容占位符 1"/>
          <p:cNvSpPr txBox="1"/>
          <p:nvPr/>
        </p:nvSpPr>
        <p:spPr bwMode="auto">
          <a:xfrm>
            <a:off x="1535430" y="925830"/>
            <a:ext cx="3714115" cy="514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4">
              <a:lnSpc>
                <a:spcPct val="130000"/>
              </a:lnSpc>
            </a:pPr>
            <a:r>
              <a:rPr lang="en-US" altLang="zh-CN" sz="2400" b="1" dirty="0">
                <a:latin typeface="Times New Roman" panose="02020603050405020304" pitchFamily="18" charset="0"/>
                <a:cs typeface="Times New Roman" panose="02020603050405020304" pitchFamily="18" charset="0"/>
              </a:rPr>
              <a:t>1.</a:t>
            </a:r>
            <a:r>
              <a:rPr lang="zh-CN" altLang="en-US" sz="2400" b="1" dirty="0">
                <a:latin typeface="Times New Roman" panose="02020603050405020304" pitchFamily="18" charset="0"/>
                <a:cs typeface="Times New Roman" panose="02020603050405020304" pitchFamily="18" charset="0"/>
              </a:rPr>
              <a:t>匀变速直线运动</a:t>
            </a:r>
            <a:endParaRPr lang="en-US" altLang="zh-CN" sz="2400" b="1" dirty="0">
              <a:latin typeface="Times New Roman" panose="02020603050405020304" pitchFamily="18" charset="0"/>
              <a:cs typeface="Times New Roman" panose="02020603050405020304" pitchFamily="18" charset="0"/>
            </a:endParaRPr>
          </a:p>
          <a:p>
            <a:pPr marL="0" lvl="4">
              <a:lnSpc>
                <a:spcPct val="130000"/>
              </a:lnSpc>
            </a:pPr>
            <a:r>
              <a:rPr lang="en-US" altLang="zh-CN" sz="2400" b="1" dirty="0">
                <a:latin typeface="Times New Roman" panose="02020603050405020304" pitchFamily="18" charset="0"/>
                <a:cs typeface="Times New Roman" panose="02020603050405020304" pitchFamily="18" charset="0"/>
              </a:rPr>
              <a:t>2.</a:t>
            </a:r>
            <a:r>
              <a:rPr lang="zh-CN" altLang="en-US" sz="2400" b="1" dirty="0">
                <a:latin typeface="Times New Roman" panose="02020603050405020304" pitchFamily="18" charset="0"/>
                <a:cs typeface="Times New Roman" panose="02020603050405020304" pitchFamily="18" charset="0"/>
              </a:rPr>
              <a:t>斜面</a:t>
            </a:r>
            <a:endParaRPr lang="en-US" altLang="zh-CN" sz="2400" b="1" dirty="0">
              <a:latin typeface="Times New Roman" panose="02020603050405020304" pitchFamily="18" charset="0"/>
              <a:cs typeface="Times New Roman" panose="02020603050405020304" pitchFamily="18" charset="0"/>
            </a:endParaRPr>
          </a:p>
          <a:p>
            <a:pPr marL="0" lvl="4">
              <a:lnSpc>
                <a:spcPct val="130000"/>
              </a:lnSpc>
            </a:pPr>
            <a:r>
              <a:rPr lang="en-US" altLang="zh-CN" sz="2400" b="1" dirty="0">
                <a:latin typeface="Times New Roman" panose="02020603050405020304" pitchFamily="18" charset="0"/>
                <a:cs typeface="Times New Roman" panose="02020603050405020304" pitchFamily="18" charset="0"/>
              </a:rPr>
              <a:t>3.</a:t>
            </a:r>
            <a:r>
              <a:rPr lang="zh-CN" altLang="en-US" sz="2400" b="1" dirty="0">
                <a:latin typeface="Times New Roman" panose="02020603050405020304" pitchFamily="18" charset="0"/>
                <a:cs typeface="Times New Roman" panose="02020603050405020304" pitchFamily="18" charset="0"/>
              </a:rPr>
              <a:t>连接体</a:t>
            </a:r>
            <a:endParaRPr lang="en-US" altLang="zh-CN" sz="2400" b="1" dirty="0">
              <a:latin typeface="Times New Roman" panose="02020603050405020304" pitchFamily="18" charset="0"/>
              <a:cs typeface="Times New Roman" panose="02020603050405020304" pitchFamily="18" charset="0"/>
            </a:endParaRPr>
          </a:p>
          <a:p>
            <a:pPr marL="0" lvl="4">
              <a:lnSpc>
                <a:spcPct val="130000"/>
              </a:lnSpc>
            </a:pPr>
            <a:r>
              <a:rPr lang="en-US" altLang="zh-CN" sz="2400" b="1" dirty="0">
                <a:latin typeface="Times New Roman" panose="02020603050405020304" pitchFamily="18" charset="0"/>
                <a:cs typeface="Times New Roman" panose="02020603050405020304" pitchFamily="18" charset="0"/>
              </a:rPr>
              <a:t>4.</a:t>
            </a:r>
            <a:r>
              <a:rPr lang="zh-CN" altLang="en-US" sz="2400" b="1" dirty="0">
                <a:latin typeface="Times New Roman" panose="02020603050405020304" pitchFamily="18" charset="0"/>
                <a:cs typeface="Times New Roman" panose="02020603050405020304" pitchFamily="18" charset="0"/>
              </a:rPr>
              <a:t>轻杆、轻绳模型</a:t>
            </a:r>
            <a:endParaRPr lang="en-US" altLang="zh-CN" sz="2400" b="1" dirty="0">
              <a:latin typeface="Times New Roman" panose="02020603050405020304" pitchFamily="18" charset="0"/>
              <a:cs typeface="Times New Roman" panose="02020603050405020304" pitchFamily="18" charset="0"/>
            </a:endParaRPr>
          </a:p>
          <a:p>
            <a:pPr marL="0" lvl="4">
              <a:lnSpc>
                <a:spcPct val="130000"/>
              </a:lnSpc>
            </a:pPr>
            <a:r>
              <a:rPr lang="en-US" altLang="zh-CN" sz="2400" b="1" dirty="0">
                <a:latin typeface="Times New Roman" panose="02020603050405020304" pitchFamily="18" charset="0"/>
                <a:cs typeface="Times New Roman" panose="02020603050405020304" pitchFamily="18" charset="0"/>
              </a:rPr>
              <a:t>5</a:t>
            </a:r>
            <a:r>
              <a:rPr lang="en-US" altLang="zh-CN" sz="2400" b="1" dirty="0" smtClean="0">
                <a:latin typeface="Times New Roman" panose="02020603050405020304" pitchFamily="18" charset="0"/>
                <a:cs typeface="Times New Roman" panose="02020603050405020304" pitchFamily="18" charset="0"/>
              </a:rPr>
              <a:t>.</a:t>
            </a:r>
            <a:r>
              <a:rPr lang="zh-CN" altLang="en-US" sz="2400" b="1" dirty="0" smtClean="0">
                <a:latin typeface="Times New Roman" panose="02020603050405020304" pitchFamily="18" charset="0"/>
                <a:cs typeface="Times New Roman" panose="02020603050405020304" pitchFamily="18" charset="0"/>
              </a:rPr>
              <a:t>抛体远动</a:t>
            </a:r>
            <a:endParaRPr lang="zh-CN" altLang="en-US" sz="2400" b="1" dirty="0">
              <a:latin typeface="Times New Roman" panose="02020603050405020304" pitchFamily="18" charset="0"/>
              <a:ea typeface="楷体_GB2312" panose="02010609030101010101" pitchFamily="49" charset="-122"/>
              <a:cs typeface="Times New Roman" panose="02020603050405020304" pitchFamily="18" charset="0"/>
            </a:endParaRPr>
          </a:p>
          <a:p>
            <a:pPr marL="0" lvl="4">
              <a:lnSpc>
                <a:spcPct val="130000"/>
              </a:lnSpc>
            </a:pPr>
            <a:r>
              <a:rPr lang="en-US" altLang="zh-CN" sz="2400" dirty="0">
                <a:ea typeface="黑体" panose="02010609060101010101" charset="-122"/>
              </a:rPr>
              <a:t>6.</a:t>
            </a:r>
            <a:r>
              <a:rPr lang="zh-CN" altLang="en-US" sz="2400" dirty="0">
                <a:ea typeface="黑体" panose="02010609060101010101" charset="-122"/>
              </a:rPr>
              <a:t>水平面内的圆周运动</a:t>
            </a:r>
            <a:endParaRPr lang="en-US" altLang="zh-CN" sz="2400" dirty="0">
              <a:ea typeface="黑体" panose="02010609060101010101" charset="-122"/>
            </a:endParaRPr>
          </a:p>
          <a:p>
            <a:pPr marL="0" lvl="4">
              <a:lnSpc>
                <a:spcPct val="130000"/>
              </a:lnSpc>
            </a:pPr>
            <a:r>
              <a:rPr lang="en-US" altLang="zh-CN" sz="2400" dirty="0">
                <a:ea typeface="黑体" panose="02010609060101010101" charset="-122"/>
              </a:rPr>
              <a:t>7.</a:t>
            </a:r>
            <a:r>
              <a:rPr lang="zh-CN" altLang="en-US" sz="2400" dirty="0">
                <a:ea typeface="黑体" panose="02010609060101010101" charset="-122"/>
              </a:rPr>
              <a:t>竖直面内的圆周运动</a:t>
            </a:r>
          </a:p>
          <a:p>
            <a:pPr marL="0" lvl="4">
              <a:lnSpc>
                <a:spcPct val="130000"/>
              </a:lnSpc>
            </a:pPr>
            <a:r>
              <a:rPr lang="en-US" altLang="zh-CN" sz="2400" dirty="0">
                <a:ea typeface="黑体" panose="02010609060101010101" charset="-122"/>
              </a:rPr>
              <a:t>8.</a:t>
            </a:r>
            <a:r>
              <a:rPr lang="zh-CN" altLang="en-US" sz="2400" dirty="0">
                <a:ea typeface="黑体" panose="02010609060101010101" charset="-122"/>
              </a:rPr>
              <a:t>随地模型</a:t>
            </a:r>
          </a:p>
          <a:p>
            <a:pPr marL="0" lvl="4">
              <a:lnSpc>
                <a:spcPct val="130000"/>
              </a:lnSpc>
            </a:pPr>
            <a:r>
              <a:rPr lang="en-US" altLang="zh-CN" sz="2400" dirty="0">
                <a:ea typeface="黑体" panose="02010609060101010101" charset="-122"/>
              </a:rPr>
              <a:t>9.</a:t>
            </a:r>
            <a:r>
              <a:rPr lang="zh-CN" altLang="en-US" sz="2400" dirty="0">
                <a:ea typeface="黑体" panose="02010609060101010101" charset="-122"/>
              </a:rPr>
              <a:t>卫星模型</a:t>
            </a:r>
            <a:endParaRPr lang="en-US" altLang="zh-CN" sz="2400" dirty="0">
              <a:ea typeface="黑体" panose="02010609060101010101" charset="-122"/>
            </a:endParaRPr>
          </a:p>
          <a:p>
            <a:pPr marL="0" lvl="4">
              <a:lnSpc>
                <a:spcPct val="130000"/>
              </a:lnSpc>
            </a:pPr>
            <a:r>
              <a:rPr lang="en-US" altLang="zh-CN" sz="2400" b="1" dirty="0">
                <a:latin typeface="Times New Roman" panose="02020603050405020304" pitchFamily="18" charset="0"/>
                <a:cs typeface="Times New Roman" panose="02020603050405020304" pitchFamily="18" charset="0"/>
              </a:rPr>
              <a:t>10.</a:t>
            </a:r>
            <a:r>
              <a:rPr lang="zh-CN" altLang="en-US" sz="2400" b="1" dirty="0">
                <a:latin typeface="Times New Roman" panose="02020603050405020304" pitchFamily="18" charset="0"/>
                <a:cs typeface="Times New Roman" panose="02020603050405020304" pitchFamily="18" charset="0"/>
              </a:rPr>
              <a:t>双星与多星模型</a:t>
            </a:r>
          </a:p>
        </p:txBody>
      </p:sp>
      <p:sp>
        <p:nvSpPr>
          <p:cNvPr id="15" name="内容占位符 1"/>
          <p:cNvSpPr txBox="1"/>
          <p:nvPr/>
        </p:nvSpPr>
        <p:spPr bwMode="auto">
          <a:xfrm>
            <a:off x="5111115" y="925195"/>
            <a:ext cx="2691130" cy="5174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4">
              <a:lnSpc>
                <a:spcPct val="130000"/>
              </a:lnSpc>
            </a:pPr>
            <a:r>
              <a:rPr lang="en-US" altLang="zh-CN" sz="2400" b="1" dirty="0">
                <a:latin typeface="Times New Roman" panose="02020603050405020304" pitchFamily="18" charset="0"/>
                <a:cs typeface="Times New Roman" panose="02020603050405020304" pitchFamily="18" charset="0"/>
              </a:rPr>
              <a:t>11.</a:t>
            </a:r>
            <a:r>
              <a:rPr lang="zh-CN" altLang="en-US" sz="2400" b="1" dirty="0">
                <a:latin typeface="Times New Roman" panose="02020603050405020304" pitchFamily="18" charset="0"/>
                <a:cs typeface="Times New Roman" panose="02020603050405020304" pitchFamily="18" charset="0"/>
              </a:rPr>
              <a:t>平衡</a:t>
            </a:r>
            <a:endParaRPr lang="en-US" altLang="zh-CN" sz="2400" b="1" dirty="0">
              <a:latin typeface="Times New Roman" panose="02020603050405020304" pitchFamily="18" charset="0"/>
              <a:cs typeface="Times New Roman" panose="02020603050405020304" pitchFamily="18" charset="0"/>
            </a:endParaRPr>
          </a:p>
          <a:p>
            <a:pPr marL="0" lvl="4">
              <a:lnSpc>
                <a:spcPct val="130000"/>
              </a:lnSpc>
            </a:pPr>
            <a:r>
              <a:rPr lang="en-US" altLang="zh-CN" sz="2400" b="1" dirty="0">
                <a:latin typeface="Times New Roman" panose="02020603050405020304" pitchFamily="18" charset="0"/>
                <a:cs typeface="Times New Roman" panose="02020603050405020304" pitchFamily="18" charset="0"/>
              </a:rPr>
              <a:t>12.</a:t>
            </a:r>
            <a:r>
              <a:rPr lang="zh-CN" altLang="en-US" sz="2400" b="1" dirty="0">
                <a:latin typeface="Times New Roman" panose="02020603050405020304" pitchFamily="18" charset="0"/>
                <a:cs typeface="Times New Roman" panose="02020603050405020304" pitchFamily="18" charset="0"/>
              </a:rPr>
              <a:t>运动关联模型</a:t>
            </a:r>
            <a:endParaRPr lang="en-US" altLang="zh-CN" sz="2400" b="1" dirty="0">
              <a:latin typeface="Times New Roman" panose="02020603050405020304" pitchFamily="18" charset="0"/>
              <a:cs typeface="Times New Roman" panose="02020603050405020304" pitchFamily="18" charset="0"/>
            </a:endParaRPr>
          </a:p>
          <a:p>
            <a:pPr marL="0" lvl="4">
              <a:lnSpc>
                <a:spcPct val="130000"/>
              </a:lnSpc>
            </a:pPr>
            <a:r>
              <a:rPr lang="en-US" altLang="zh-CN" sz="2400" b="1" dirty="0">
                <a:latin typeface="Times New Roman" panose="02020603050405020304" pitchFamily="18" charset="0"/>
                <a:cs typeface="Times New Roman" panose="02020603050405020304" pitchFamily="18" charset="0"/>
              </a:rPr>
              <a:t>13.</a:t>
            </a:r>
            <a:r>
              <a:rPr lang="zh-CN" altLang="en-US" sz="2400" b="1" dirty="0">
                <a:latin typeface="Times New Roman" panose="02020603050405020304" pitchFamily="18" charset="0"/>
                <a:cs typeface="Times New Roman" panose="02020603050405020304" pitchFamily="18" charset="0"/>
              </a:rPr>
              <a:t>超重与失重</a:t>
            </a:r>
            <a:endParaRPr lang="en-US" altLang="zh-CN" sz="2400" b="1" dirty="0">
              <a:latin typeface="Times New Roman" panose="02020603050405020304" pitchFamily="18" charset="0"/>
              <a:cs typeface="Times New Roman" panose="02020603050405020304" pitchFamily="18" charset="0"/>
            </a:endParaRPr>
          </a:p>
          <a:p>
            <a:pPr marL="0" lvl="4">
              <a:lnSpc>
                <a:spcPct val="130000"/>
              </a:lnSpc>
            </a:pPr>
            <a:r>
              <a:rPr lang="en-US" altLang="zh-CN" sz="2400" b="1" dirty="0">
                <a:latin typeface="Times New Roman" panose="02020603050405020304" pitchFamily="18" charset="0"/>
                <a:cs typeface="Times New Roman" panose="02020603050405020304" pitchFamily="18" charset="0"/>
              </a:rPr>
              <a:t>14.</a:t>
            </a:r>
            <a:r>
              <a:rPr lang="zh-CN" altLang="en-US" sz="2400" b="1" dirty="0">
                <a:latin typeface="Times New Roman" panose="02020603050405020304" pitchFamily="18" charset="0"/>
                <a:cs typeface="Times New Roman" panose="02020603050405020304" pitchFamily="18" charset="0"/>
              </a:rPr>
              <a:t>机车启动</a:t>
            </a:r>
            <a:endParaRPr lang="en-US" altLang="zh-CN" sz="2400" b="1" dirty="0">
              <a:latin typeface="Times New Roman" panose="02020603050405020304" pitchFamily="18" charset="0"/>
              <a:cs typeface="Times New Roman" panose="02020603050405020304" pitchFamily="18" charset="0"/>
            </a:endParaRPr>
          </a:p>
          <a:p>
            <a:pPr marL="0" lvl="4">
              <a:lnSpc>
                <a:spcPct val="130000"/>
              </a:lnSpc>
            </a:pPr>
            <a:r>
              <a:rPr lang="en-US" altLang="zh-CN" sz="2400" b="1" dirty="0">
                <a:latin typeface="Times New Roman" panose="02020603050405020304" pitchFamily="18" charset="0"/>
                <a:cs typeface="Times New Roman" panose="02020603050405020304" pitchFamily="18" charset="0"/>
              </a:rPr>
              <a:t>15.</a:t>
            </a:r>
            <a:r>
              <a:rPr lang="zh-CN" altLang="en-US" sz="2400" b="1" dirty="0">
                <a:latin typeface="Times New Roman" panose="02020603050405020304" pitchFamily="18" charset="0"/>
                <a:cs typeface="Times New Roman" panose="02020603050405020304" pitchFamily="18" charset="0"/>
              </a:rPr>
              <a:t>板块模型</a:t>
            </a:r>
            <a:endParaRPr lang="zh-CN" altLang="en-US" sz="2400" b="1" dirty="0">
              <a:latin typeface="Times New Roman" panose="02020603050405020304" pitchFamily="18" charset="0"/>
              <a:ea typeface="楷体_GB2312" panose="02010609030101010101" pitchFamily="49" charset="-122"/>
              <a:cs typeface="Times New Roman" panose="02020603050405020304" pitchFamily="18" charset="0"/>
            </a:endParaRPr>
          </a:p>
          <a:p>
            <a:pPr marL="0" lvl="4">
              <a:lnSpc>
                <a:spcPct val="130000"/>
              </a:lnSpc>
            </a:pPr>
            <a:r>
              <a:rPr lang="en-US" altLang="zh-CN" sz="2400" dirty="0">
                <a:ea typeface="黑体" panose="02010609060101010101" charset="-122"/>
              </a:rPr>
              <a:t>16.</a:t>
            </a:r>
            <a:r>
              <a:rPr lang="zh-CN" altLang="en-US" sz="2400" dirty="0">
                <a:ea typeface="黑体" panose="02010609060101010101" charset="-122"/>
              </a:rPr>
              <a:t>传送带模型</a:t>
            </a:r>
            <a:endParaRPr lang="en-US" altLang="zh-CN" sz="2400" dirty="0">
              <a:ea typeface="黑体" panose="02010609060101010101" charset="-122"/>
            </a:endParaRPr>
          </a:p>
          <a:p>
            <a:pPr marL="0" lvl="4">
              <a:lnSpc>
                <a:spcPct val="130000"/>
              </a:lnSpc>
            </a:pPr>
            <a:r>
              <a:rPr lang="en-US" altLang="zh-CN" sz="2400" dirty="0">
                <a:ea typeface="黑体" panose="02010609060101010101" charset="-122"/>
              </a:rPr>
              <a:t>17.</a:t>
            </a:r>
            <a:r>
              <a:rPr lang="zh-CN" altLang="en-US" sz="2400" dirty="0">
                <a:ea typeface="黑体" panose="02010609060101010101" charset="-122"/>
              </a:rPr>
              <a:t>弹簧模型</a:t>
            </a:r>
          </a:p>
          <a:p>
            <a:pPr marL="0" lvl="4">
              <a:lnSpc>
                <a:spcPct val="130000"/>
              </a:lnSpc>
            </a:pPr>
            <a:r>
              <a:rPr lang="en-US" altLang="zh-CN" sz="2400" dirty="0">
                <a:ea typeface="黑体" panose="02010609060101010101" charset="-122"/>
              </a:rPr>
              <a:t>18.</a:t>
            </a:r>
            <a:r>
              <a:rPr lang="zh-CN" altLang="en-US" sz="2400" dirty="0">
                <a:ea typeface="黑体" panose="02010609060101010101" charset="-122"/>
              </a:rPr>
              <a:t>碰撞模型</a:t>
            </a:r>
          </a:p>
          <a:p>
            <a:pPr marL="0" lvl="4">
              <a:lnSpc>
                <a:spcPct val="130000"/>
              </a:lnSpc>
            </a:pPr>
            <a:r>
              <a:rPr lang="en-US" altLang="zh-CN" sz="2400" dirty="0">
                <a:ea typeface="黑体" panose="02010609060101010101" charset="-122"/>
              </a:rPr>
              <a:t>19.</a:t>
            </a:r>
            <a:r>
              <a:rPr lang="zh-CN" altLang="en-US" sz="2400" dirty="0">
                <a:ea typeface="黑体" panose="02010609060101010101" charset="-122"/>
              </a:rPr>
              <a:t>人船模型</a:t>
            </a:r>
            <a:endParaRPr lang="en-US" altLang="zh-CN" sz="2400" dirty="0">
              <a:ea typeface="黑体" panose="02010609060101010101" charset="-122"/>
            </a:endParaRPr>
          </a:p>
          <a:p>
            <a:pPr marL="0" lvl="4">
              <a:lnSpc>
                <a:spcPct val="130000"/>
              </a:lnSpc>
            </a:pPr>
            <a:r>
              <a:rPr lang="en-US" altLang="zh-CN" sz="2400" b="1" dirty="0">
                <a:latin typeface="Times New Roman" panose="02020603050405020304" pitchFamily="18" charset="0"/>
                <a:cs typeface="Times New Roman" panose="02020603050405020304" pitchFamily="18" charset="0"/>
              </a:rPr>
              <a:t>20.</a:t>
            </a:r>
            <a:r>
              <a:rPr lang="zh-CN" altLang="en-US" sz="2400" b="1" dirty="0">
                <a:latin typeface="Times New Roman" panose="02020603050405020304" pitchFamily="18" charset="0"/>
                <a:cs typeface="Times New Roman" panose="02020603050405020304" pitchFamily="18" charset="0"/>
              </a:rPr>
              <a:t>反冲模型</a:t>
            </a:r>
          </a:p>
        </p:txBody>
      </p:sp>
      <p:sp>
        <p:nvSpPr>
          <p:cNvPr id="16" name="内容占位符 1"/>
          <p:cNvSpPr txBox="1"/>
          <p:nvPr/>
        </p:nvSpPr>
        <p:spPr bwMode="auto">
          <a:xfrm>
            <a:off x="7893685" y="925830"/>
            <a:ext cx="3138170" cy="4545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4">
              <a:lnSpc>
                <a:spcPct val="130000"/>
              </a:lnSpc>
            </a:pPr>
            <a:r>
              <a:rPr lang="en-US" altLang="zh-CN" sz="2400" b="1" dirty="0" smtClean="0">
                <a:latin typeface="Times New Roman" panose="02020603050405020304" pitchFamily="18" charset="0"/>
                <a:cs typeface="Times New Roman" panose="02020603050405020304" pitchFamily="18" charset="0"/>
              </a:rPr>
              <a:t>21. </a:t>
            </a:r>
            <a:r>
              <a:rPr lang="zh-CN" altLang="en-US" sz="2400" b="1" dirty="0" smtClean="0">
                <a:latin typeface="Times New Roman" panose="02020603050405020304" pitchFamily="18" charset="0"/>
                <a:cs typeface="Times New Roman" panose="02020603050405020304" pitchFamily="18" charset="0"/>
              </a:rPr>
              <a:t>组合场模型</a:t>
            </a:r>
            <a:endParaRPr lang="en-US" altLang="zh-CN" sz="2400" b="1" dirty="0">
              <a:latin typeface="Times New Roman" panose="02020603050405020304" pitchFamily="18" charset="0"/>
              <a:cs typeface="Times New Roman" panose="02020603050405020304" pitchFamily="18" charset="0"/>
            </a:endParaRPr>
          </a:p>
          <a:p>
            <a:pPr marL="0" lvl="4">
              <a:lnSpc>
                <a:spcPct val="130000"/>
              </a:lnSpc>
            </a:pPr>
            <a:r>
              <a:rPr lang="en-US" altLang="zh-CN" sz="2400" b="1" dirty="0" smtClean="0">
                <a:latin typeface="Times New Roman" panose="02020603050405020304" pitchFamily="18" charset="0"/>
                <a:cs typeface="Times New Roman" panose="02020603050405020304" pitchFamily="18" charset="0"/>
              </a:rPr>
              <a:t>22.</a:t>
            </a:r>
            <a:r>
              <a:rPr lang="zh-CN" altLang="en-US" sz="2400" b="1" dirty="0" smtClean="0">
                <a:latin typeface="Times New Roman" panose="02020603050405020304" pitchFamily="18" charset="0"/>
                <a:cs typeface="Times New Roman" panose="02020603050405020304" pitchFamily="18" charset="0"/>
              </a:rPr>
              <a:t> 复合场模型</a:t>
            </a:r>
            <a:endParaRPr lang="en-US" altLang="zh-CN" sz="2400" b="1" dirty="0" smtClean="0">
              <a:latin typeface="Times New Roman" panose="02020603050405020304" pitchFamily="18" charset="0"/>
              <a:cs typeface="Times New Roman" panose="02020603050405020304" pitchFamily="18" charset="0"/>
            </a:endParaRPr>
          </a:p>
          <a:p>
            <a:pPr marL="0" lvl="4">
              <a:lnSpc>
                <a:spcPct val="130000"/>
              </a:lnSpc>
            </a:pPr>
            <a:r>
              <a:rPr lang="en-US" altLang="zh-CN" sz="2400" dirty="0" smtClean="0">
                <a:ea typeface="黑体" panose="02010609060101010101" charset="-122"/>
              </a:rPr>
              <a:t>23.</a:t>
            </a:r>
            <a:r>
              <a:rPr lang="zh-CN" altLang="en-US" sz="2400" dirty="0" smtClean="0">
                <a:ea typeface="黑体" panose="02010609060101010101" charset="-122"/>
              </a:rPr>
              <a:t> 单棒模型</a:t>
            </a:r>
            <a:endParaRPr lang="en-US" altLang="zh-CN" sz="2400" dirty="0" smtClean="0">
              <a:ea typeface="黑体" panose="02010609060101010101" charset="-122"/>
            </a:endParaRPr>
          </a:p>
          <a:p>
            <a:pPr marL="0" lvl="4">
              <a:lnSpc>
                <a:spcPct val="130000"/>
              </a:lnSpc>
            </a:pPr>
            <a:r>
              <a:rPr lang="en-US" altLang="zh-CN" sz="2400" dirty="0" smtClean="0">
                <a:ea typeface="黑体" panose="02010609060101010101" charset="-122"/>
              </a:rPr>
              <a:t>24. </a:t>
            </a:r>
            <a:r>
              <a:rPr lang="zh-CN" altLang="en-US" sz="2400" dirty="0" smtClean="0">
                <a:ea typeface="黑体" panose="02010609060101010101" charset="-122"/>
              </a:rPr>
              <a:t>双棒模型</a:t>
            </a:r>
            <a:endParaRPr lang="en-US" altLang="zh-CN" sz="2400" dirty="0">
              <a:ea typeface="黑体" panose="02010609060101010101" charset="-122"/>
            </a:endParaRPr>
          </a:p>
          <a:p>
            <a:pPr marL="0" lvl="4">
              <a:lnSpc>
                <a:spcPct val="130000"/>
              </a:lnSpc>
            </a:pPr>
            <a:r>
              <a:rPr lang="en-US" altLang="zh-CN" sz="2400" dirty="0">
                <a:ea typeface="黑体" panose="02010609060101010101" charset="-122"/>
              </a:rPr>
              <a:t>25.</a:t>
            </a:r>
            <a:r>
              <a:rPr lang="zh-CN" altLang="en-US" sz="2400" dirty="0">
                <a:ea typeface="黑体" panose="02010609060101010101" charset="-122"/>
              </a:rPr>
              <a:t>变压器</a:t>
            </a:r>
            <a:r>
              <a:rPr lang="zh-CN" altLang="en-US" sz="2400" dirty="0" smtClean="0">
                <a:ea typeface="黑体" panose="02010609060101010101" charset="-122"/>
              </a:rPr>
              <a:t>模型</a:t>
            </a:r>
            <a:endParaRPr lang="zh-CN" altLang="en-US" sz="2400" dirty="0">
              <a:ea typeface="黑体" panose="02010609060101010101" charset="-122"/>
            </a:endParaRPr>
          </a:p>
        </p:txBody>
      </p:sp>
      <p:sp>
        <p:nvSpPr>
          <p:cNvPr id="3" name="圆角矩形 2"/>
          <p:cNvSpPr/>
          <p:nvPr/>
        </p:nvSpPr>
        <p:spPr>
          <a:xfrm>
            <a:off x="950724" y="868534"/>
            <a:ext cx="10081120" cy="5119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stretch>
            <a:fillRect/>
          </a:stretch>
        </p:blipFill>
        <p:spPr>
          <a:xfrm>
            <a:off x="0" y="6248400"/>
            <a:ext cx="12195175" cy="609600"/>
          </a:xfrm>
          <a:prstGeom prst="rect">
            <a:avLst/>
          </a:prstGeom>
        </p:spPr>
      </p:pic>
    </p:spTree>
  </p:cSld>
  <p:clrMapOvr>
    <a:masterClrMapping/>
  </p:clrMapOvr>
  <p:transition advTm="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矩形 41"/>
          <p:cNvSpPr/>
          <p:nvPr/>
        </p:nvSpPr>
        <p:spPr>
          <a:xfrm>
            <a:off x="0" y="6309320"/>
            <a:ext cx="12195175" cy="576064"/>
          </a:xfrm>
          <a:custGeom>
            <a:avLst/>
            <a:gdLst>
              <a:gd name="connsiteX0" fmla="*/ 0 w 12195175"/>
              <a:gd name="connsiteY0" fmla="*/ 0 h 2204864"/>
              <a:gd name="connsiteX1" fmla="*/ 12195175 w 12195175"/>
              <a:gd name="connsiteY1" fmla="*/ 0 h 2204864"/>
              <a:gd name="connsiteX2" fmla="*/ 12195175 w 12195175"/>
              <a:gd name="connsiteY2" fmla="*/ 2204864 h 2204864"/>
              <a:gd name="connsiteX3" fmla="*/ 0 w 12195175"/>
              <a:gd name="connsiteY3" fmla="*/ 2204864 h 2204864"/>
              <a:gd name="connsiteX4" fmla="*/ 0 w 12195175"/>
              <a:gd name="connsiteY4" fmla="*/ 0 h 2204864"/>
              <a:gd name="connsiteX0-1" fmla="*/ 0 w 12195175"/>
              <a:gd name="connsiteY0-2" fmla="*/ 4018 h 2208882"/>
              <a:gd name="connsiteX1-3" fmla="*/ 5976651 w 12195175"/>
              <a:gd name="connsiteY1-4" fmla="*/ 0 h 2208882"/>
              <a:gd name="connsiteX2-5" fmla="*/ 12195175 w 12195175"/>
              <a:gd name="connsiteY2-6" fmla="*/ 4018 h 2208882"/>
              <a:gd name="connsiteX3-7" fmla="*/ 12195175 w 12195175"/>
              <a:gd name="connsiteY3-8" fmla="*/ 2208882 h 2208882"/>
              <a:gd name="connsiteX4-9" fmla="*/ 0 w 12195175"/>
              <a:gd name="connsiteY4-10" fmla="*/ 2208882 h 2208882"/>
              <a:gd name="connsiteX5" fmla="*/ 0 w 12195175"/>
              <a:gd name="connsiteY5" fmla="*/ 4018 h 2208882"/>
              <a:gd name="connsiteX0-11" fmla="*/ 0 w 12195175"/>
              <a:gd name="connsiteY0-12" fmla="*/ 6772 h 2211636"/>
              <a:gd name="connsiteX1-13" fmla="*/ 5976651 w 12195175"/>
              <a:gd name="connsiteY1-14" fmla="*/ 2754 h 2211636"/>
              <a:gd name="connsiteX2-15" fmla="*/ 6221776 w 12195175"/>
              <a:gd name="connsiteY2-16" fmla="*/ 0 h 2211636"/>
              <a:gd name="connsiteX3-17" fmla="*/ 12195175 w 12195175"/>
              <a:gd name="connsiteY3-18" fmla="*/ 6772 h 2211636"/>
              <a:gd name="connsiteX4-19" fmla="*/ 12195175 w 12195175"/>
              <a:gd name="connsiteY4-20" fmla="*/ 2211636 h 2211636"/>
              <a:gd name="connsiteX5-21" fmla="*/ 0 w 12195175"/>
              <a:gd name="connsiteY5-22" fmla="*/ 2211636 h 2211636"/>
              <a:gd name="connsiteX6" fmla="*/ 0 w 12195175"/>
              <a:gd name="connsiteY6" fmla="*/ 6772 h 2211636"/>
              <a:gd name="connsiteX0-23" fmla="*/ 0 w 12195175"/>
              <a:gd name="connsiteY0-24" fmla="*/ 6772 h 2211636"/>
              <a:gd name="connsiteX1-25" fmla="*/ 5976651 w 12195175"/>
              <a:gd name="connsiteY1-26" fmla="*/ 2754 h 2211636"/>
              <a:gd name="connsiteX2-27" fmla="*/ 6089573 w 12195175"/>
              <a:gd name="connsiteY2-28" fmla="*/ 0 h 2211636"/>
              <a:gd name="connsiteX3-29" fmla="*/ 6221776 w 12195175"/>
              <a:gd name="connsiteY3-30" fmla="*/ 0 h 2211636"/>
              <a:gd name="connsiteX4-31" fmla="*/ 12195175 w 12195175"/>
              <a:gd name="connsiteY4-32" fmla="*/ 6772 h 2211636"/>
              <a:gd name="connsiteX5-33" fmla="*/ 12195175 w 12195175"/>
              <a:gd name="connsiteY5-34" fmla="*/ 2211636 h 2211636"/>
              <a:gd name="connsiteX6-35" fmla="*/ 0 w 12195175"/>
              <a:gd name="connsiteY6-36" fmla="*/ 2211636 h 2211636"/>
              <a:gd name="connsiteX7" fmla="*/ 0 w 12195175"/>
              <a:gd name="connsiteY7" fmla="*/ 6772 h 2211636"/>
              <a:gd name="connsiteX0-37" fmla="*/ 0 w 12195175"/>
              <a:gd name="connsiteY0-38" fmla="*/ 6772 h 2211636"/>
              <a:gd name="connsiteX1-39" fmla="*/ 5976651 w 12195175"/>
              <a:gd name="connsiteY1-40" fmla="*/ 2754 h 2211636"/>
              <a:gd name="connsiteX2-41" fmla="*/ 6108853 w 12195175"/>
              <a:gd name="connsiteY2-42" fmla="*/ 231354 h 2211636"/>
              <a:gd name="connsiteX3-43" fmla="*/ 6221776 w 12195175"/>
              <a:gd name="connsiteY3-44" fmla="*/ 0 h 2211636"/>
              <a:gd name="connsiteX4-45" fmla="*/ 12195175 w 12195175"/>
              <a:gd name="connsiteY4-46" fmla="*/ 6772 h 2211636"/>
              <a:gd name="connsiteX5-47" fmla="*/ 12195175 w 12195175"/>
              <a:gd name="connsiteY5-48" fmla="*/ 2211636 h 2211636"/>
              <a:gd name="connsiteX6-49" fmla="*/ 0 w 12195175"/>
              <a:gd name="connsiteY6-50" fmla="*/ 2211636 h 2211636"/>
              <a:gd name="connsiteX7-51" fmla="*/ 0 w 12195175"/>
              <a:gd name="connsiteY7-52" fmla="*/ 6772 h 2211636"/>
              <a:gd name="connsiteX0-53" fmla="*/ 0 w 12195175"/>
              <a:gd name="connsiteY0-54" fmla="*/ 6772 h 2211636"/>
              <a:gd name="connsiteX1-55" fmla="*/ 5976651 w 12195175"/>
              <a:gd name="connsiteY1-56" fmla="*/ 2754 h 2211636"/>
              <a:gd name="connsiteX2-57" fmla="*/ 6095082 w 12195175"/>
              <a:gd name="connsiteY2-58" fmla="*/ 236862 h 2211636"/>
              <a:gd name="connsiteX3-59" fmla="*/ 6221776 w 12195175"/>
              <a:gd name="connsiteY3-60" fmla="*/ 0 h 2211636"/>
              <a:gd name="connsiteX4-61" fmla="*/ 12195175 w 12195175"/>
              <a:gd name="connsiteY4-62" fmla="*/ 6772 h 2211636"/>
              <a:gd name="connsiteX5-63" fmla="*/ 12195175 w 12195175"/>
              <a:gd name="connsiteY5-64" fmla="*/ 2211636 h 2211636"/>
              <a:gd name="connsiteX6-65" fmla="*/ 0 w 12195175"/>
              <a:gd name="connsiteY6-66" fmla="*/ 2211636 h 2211636"/>
              <a:gd name="connsiteX7-67" fmla="*/ 0 w 12195175"/>
              <a:gd name="connsiteY7-68" fmla="*/ 6772 h 22116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195175" h="2211636">
                <a:moveTo>
                  <a:pt x="0" y="6772"/>
                </a:moveTo>
                <a:lnTo>
                  <a:pt x="5976651" y="2754"/>
                </a:lnTo>
                <a:lnTo>
                  <a:pt x="6095082" y="236862"/>
                </a:lnTo>
                <a:lnTo>
                  <a:pt x="6221776" y="0"/>
                </a:lnTo>
                <a:lnTo>
                  <a:pt x="12195175" y="6772"/>
                </a:lnTo>
                <a:lnTo>
                  <a:pt x="12195175" y="2211636"/>
                </a:lnTo>
                <a:lnTo>
                  <a:pt x="0" y="2211636"/>
                </a:lnTo>
                <a:lnTo>
                  <a:pt x="0" y="6772"/>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0" y="6334780"/>
            <a:ext cx="12195175" cy="523220"/>
          </a:xfrm>
          <a:prstGeom prst="rect">
            <a:avLst/>
          </a:prstGeom>
          <a:noFill/>
        </p:spPr>
        <p:txBody>
          <a:bodyPr wrap="square" rtlCol="0">
            <a:spAutoFit/>
          </a:bodyPr>
          <a:lstStyle/>
          <a:p>
            <a:r>
              <a:rPr lang="zh-CN" altLang="en-US" sz="2800" b="1" dirty="0" smtClean="0">
                <a:solidFill>
                  <a:schemeClr val="bg1"/>
                </a:solidFill>
              </a:rPr>
              <a:t>西安交大附中航天学校                                                       终身学习，引领未来。</a:t>
            </a:r>
            <a:endParaRPr lang="zh-CN" altLang="en-US" sz="2800" b="1" dirty="0">
              <a:solidFill>
                <a:schemeClr val="bg1"/>
              </a:solidFill>
            </a:endParaRPr>
          </a:p>
        </p:txBody>
      </p:sp>
      <p:grpSp>
        <p:nvGrpSpPr>
          <p:cNvPr id="5" name="组合 55"/>
          <p:cNvGrpSpPr/>
          <p:nvPr/>
        </p:nvGrpSpPr>
        <p:grpSpPr bwMode="auto">
          <a:xfrm>
            <a:off x="592710" y="1721034"/>
            <a:ext cx="3332525" cy="3369320"/>
            <a:chOff x="0" y="0"/>
            <a:chExt cx="1390650" cy="1360488"/>
          </a:xfrm>
        </p:grpSpPr>
        <p:sp>
          <p:nvSpPr>
            <p:cNvPr id="6" name="Oval 5"/>
            <p:cNvSpPr>
              <a:spLocks noChangeArrowheads="1"/>
            </p:cNvSpPr>
            <p:nvPr/>
          </p:nvSpPr>
          <p:spPr bwMode="auto">
            <a:xfrm>
              <a:off x="0" y="122237"/>
              <a:ext cx="120650" cy="120650"/>
            </a:xfrm>
            <a:prstGeom prst="ellipse">
              <a:avLst/>
            </a:prstGeom>
            <a:noFill/>
            <a:ln w="60325" cap="rnd" cmpd="sng">
              <a:solidFill>
                <a:srgbClr val="FF0000"/>
              </a:solidFill>
              <a:miter lim="800000"/>
            </a:ln>
            <a:extLst>
              <a:ext uri="{909E8E84-426E-40DD-AFC4-6F175D3DCCD1}">
                <a14:hiddenFill xmlns:a14="http://schemas.microsoft.com/office/drawing/2010/main" xmlns="">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 name="Freeform 6"/>
            <p:cNvSpPr>
              <a:spLocks noChangeArrowheads="1"/>
            </p:cNvSpPr>
            <p:nvPr/>
          </p:nvSpPr>
          <p:spPr bwMode="auto">
            <a:xfrm>
              <a:off x="944562" y="960437"/>
              <a:ext cx="136525" cy="136525"/>
            </a:xfrm>
            <a:custGeom>
              <a:avLst/>
              <a:gdLst>
                <a:gd name="T0" fmla="*/ 29 w 36"/>
                <a:gd name="T1" fmla="*/ 29 h 36"/>
                <a:gd name="T2" fmla="*/ 7 w 36"/>
                <a:gd name="T3" fmla="*/ 29 h 36"/>
                <a:gd name="T4" fmla="*/ 7 w 36"/>
                <a:gd name="T5" fmla="*/ 7 h 36"/>
                <a:gd name="T6" fmla="*/ 29 w 36"/>
                <a:gd name="T7" fmla="*/ 7 h 36"/>
                <a:gd name="T8" fmla="*/ 29 w 36"/>
                <a:gd name="T9" fmla="*/ 29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29" y="29"/>
                  </a:moveTo>
                  <a:cubicBezTo>
                    <a:pt x="23" y="36"/>
                    <a:pt x="13" y="36"/>
                    <a:pt x="7" y="29"/>
                  </a:cubicBezTo>
                  <a:cubicBezTo>
                    <a:pt x="0" y="23"/>
                    <a:pt x="0" y="13"/>
                    <a:pt x="7" y="7"/>
                  </a:cubicBezTo>
                  <a:cubicBezTo>
                    <a:pt x="13" y="0"/>
                    <a:pt x="23" y="0"/>
                    <a:pt x="29" y="7"/>
                  </a:cubicBezTo>
                  <a:cubicBezTo>
                    <a:pt x="36" y="13"/>
                    <a:pt x="36" y="23"/>
                    <a:pt x="29" y="29"/>
                  </a:cubicBezTo>
                  <a:close/>
                </a:path>
              </a:pathLst>
            </a:custGeom>
            <a:noFill/>
            <a:ln w="60325" cap="rnd" cmpd="sng">
              <a:solidFill>
                <a:srgbClr val="FF0000"/>
              </a:solidFill>
              <a:miter lim="800000"/>
            </a:ln>
            <a:extLst>
              <a:ext uri="{909E8E84-426E-40DD-AFC4-6F175D3DCCD1}">
                <a14:hiddenFill xmlns:a14="http://schemas.microsoft.com/office/drawing/2010/main" xmlns="">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 name="Oval 7"/>
            <p:cNvSpPr>
              <a:spLocks noChangeArrowheads="1"/>
            </p:cNvSpPr>
            <p:nvPr/>
          </p:nvSpPr>
          <p:spPr bwMode="auto">
            <a:xfrm>
              <a:off x="347662" y="46037"/>
              <a:ext cx="30163" cy="30163"/>
            </a:xfrm>
            <a:prstGeom prst="ellipse">
              <a:avLst/>
            </a:prstGeom>
            <a:noFill/>
            <a:ln w="60325" cap="rnd" cmpd="sng">
              <a:solidFill>
                <a:srgbClr val="FF0000"/>
              </a:solidFill>
              <a:miter lim="800000"/>
            </a:ln>
            <a:extLst>
              <a:ext uri="{909E8E84-426E-40DD-AFC4-6F175D3DCCD1}">
                <a14:hiddenFill xmlns:a14="http://schemas.microsoft.com/office/drawing/2010/main" xmlns="">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 name="Oval 8"/>
            <p:cNvSpPr>
              <a:spLocks noChangeArrowheads="1"/>
            </p:cNvSpPr>
            <p:nvPr/>
          </p:nvSpPr>
          <p:spPr bwMode="auto">
            <a:xfrm>
              <a:off x="922337" y="15875"/>
              <a:ext cx="30163" cy="30163"/>
            </a:xfrm>
            <a:prstGeom prst="ellipse">
              <a:avLst/>
            </a:prstGeom>
            <a:noFill/>
            <a:ln w="60325" cap="rnd" cmpd="sng">
              <a:solidFill>
                <a:srgbClr val="FF0000"/>
              </a:solidFill>
              <a:miter lim="800000"/>
            </a:ln>
            <a:extLst>
              <a:ext uri="{909E8E84-426E-40DD-AFC4-6F175D3DCCD1}">
                <a14:hiddenFill xmlns:a14="http://schemas.microsoft.com/office/drawing/2010/main" xmlns="">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 name="Oval 9"/>
            <p:cNvSpPr>
              <a:spLocks noChangeArrowheads="1"/>
            </p:cNvSpPr>
            <p:nvPr/>
          </p:nvSpPr>
          <p:spPr bwMode="auto">
            <a:xfrm>
              <a:off x="76200" y="409575"/>
              <a:ext cx="30163" cy="30163"/>
            </a:xfrm>
            <a:prstGeom prst="ellipse">
              <a:avLst/>
            </a:prstGeom>
            <a:noFill/>
            <a:ln w="60325" cap="rnd" cmpd="sng">
              <a:solidFill>
                <a:srgbClr val="FF0000"/>
              </a:solidFill>
              <a:miter lim="800000"/>
            </a:ln>
            <a:extLst>
              <a:ext uri="{909E8E84-426E-40DD-AFC4-6F175D3DCCD1}">
                <a14:hiddenFill xmlns:a14="http://schemas.microsoft.com/office/drawing/2010/main" xmlns="">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 name="Oval 10"/>
            <p:cNvSpPr>
              <a:spLocks noChangeArrowheads="1"/>
            </p:cNvSpPr>
            <p:nvPr/>
          </p:nvSpPr>
          <p:spPr bwMode="auto">
            <a:xfrm>
              <a:off x="393700" y="1270000"/>
              <a:ext cx="30163" cy="30163"/>
            </a:xfrm>
            <a:prstGeom prst="ellipse">
              <a:avLst/>
            </a:prstGeom>
            <a:noFill/>
            <a:ln w="60325" cap="rnd" cmpd="sng">
              <a:solidFill>
                <a:srgbClr val="FF0000"/>
              </a:solidFill>
              <a:miter lim="800000"/>
            </a:ln>
            <a:extLst>
              <a:ext uri="{909E8E84-426E-40DD-AFC4-6F175D3DCCD1}">
                <a14:hiddenFill xmlns:a14="http://schemas.microsoft.com/office/drawing/2010/main" xmlns="">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 name="Oval 11"/>
            <p:cNvSpPr>
              <a:spLocks noChangeArrowheads="1"/>
            </p:cNvSpPr>
            <p:nvPr/>
          </p:nvSpPr>
          <p:spPr bwMode="auto">
            <a:xfrm>
              <a:off x="0" y="1058862"/>
              <a:ext cx="180975" cy="180975"/>
            </a:xfrm>
            <a:prstGeom prst="ellipse">
              <a:avLst/>
            </a:prstGeom>
            <a:noFill/>
            <a:ln w="60325" cap="rnd" cmpd="sng">
              <a:solidFill>
                <a:srgbClr val="FF0000"/>
              </a:solidFill>
              <a:miter lim="800000"/>
            </a:ln>
            <a:extLst>
              <a:ext uri="{909E8E84-426E-40DD-AFC4-6F175D3DCCD1}">
                <a14:hiddenFill xmlns:a14="http://schemas.microsoft.com/office/drawing/2010/main" xmlns="">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 name="Oval 12"/>
            <p:cNvSpPr>
              <a:spLocks noChangeArrowheads="1"/>
            </p:cNvSpPr>
            <p:nvPr/>
          </p:nvSpPr>
          <p:spPr bwMode="auto">
            <a:xfrm>
              <a:off x="1027112" y="0"/>
              <a:ext cx="242888" cy="242888"/>
            </a:xfrm>
            <a:prstGeom prst="ellipse">
              <a:avLst/>
            </a:prstGeom>
            <a:noFill/>
            <a:ln w="60325" cap="rnd" cmpd="sng">
              <a:solidFill>
                <a:srgbClr val="FF0000"/>
              </a:solidFill>
              <a:miter lim="800000"/>
            </a:ln>
            <a:extLst>
              <a:ext uri="{909E8E84-426E-40DD-AFC4-6F175D3DCCD1}">
                <a14:hiddenFill xmlns:a14="http://schemas.microsoft.com/office/drawing/2010/main" xmlns="">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 name="Freeform 13"/>
            <p:cNvSpPr>
              <a:spLocks noChangeArrowheads="1"/>
            </p:cNvSpPr>
            <p:nvPr/>
          </p:nvSpPr>
          <p:spPr bwMode="auto">
            <a:xfrm>
              <a:off x="695325" y="215900"/>
              <a:ext cx="695325" cy="1144588"/>
            </a:xfrm>
            <a:custGeom>
              <a:avLst/>
              <a:gdLst>
                <a:gd name="T0" fmla="*/ 140 w 184"/>
                <a:gd name="T1" fmla="*/ 0 h 303"/>
                <a:gd name="T2" fmla="*/ 184 w 184"/>
                <a:gd name="T3" fmla="*/ 119 h 303"/>
                <a:gd name="T4" fmla="*/ 0 w 184"/>
                <a:gd name="T5" fmla="*/ 303 h 303"/>
                <a:gd name="T6" fmla="*/ 0 60000 65536"/>
                <a:gd name="T7" fmla="*/ 0 60000 65536"/>
                <a:gd name="T8" fmla="*/ 0 60000 65536"/>
                <a:gd name="T9" fmla="*/ 0 w 184"/>
                <a:gd name="T10" fmla="*/ 0 h 303"/>
                <a:gd name="T11" fmla="*/ 184 w 184"/>
                <a:gd name="T12" fmla="*/ 303 h 303"/>
              </a:gdLst>
              <a:ahLst/>
              <a:cxnLst>
                <a:cxn ang="T6">
                  <a:pos x="T0" y="T1"/>
                </a:cxn>
                <a:cxn ang="T7">
                  <a:pos x="T2" y="T3"/>
                </a:cxn>
                <a:cxn ang="T8">
                  <a:pos x="T4" y="T5"/>
                </a:cxn>
              </a:cxnLst>
              <a:rect l="T9" t="T10" r="T11" b="T12"/>
              <a:pathLst>
                <a:path w="184" h="303">
                  <a:moveTo>
                    <a:pt x="140" y="0"/>
                  </a:moveTo>
                  <a:cubicBezTo>
                    <a:pt x="168" y="32"/>
                    <a:pt x="184" y="74"/>
                    <a:pt x="184" y="119"/>
                  </a:cubicBezTo>
                  <a:cubicBezTo>
                    <a:pt x="184" y="221"/>
                    <a:pt x="102" y="303"/>
                    <a:pt x="0" y="303"/>
                  </a:cubicBezTo>
                </a:path>
              </a:pathLst>
            </a:custGeom>
            <a:noFill/>
            <a:ln w="60325" cap="rnd" cmpd="sng">
              <a:solidFill>
                <a:srgbClr val="FF0000"/>
              </a:solidFill>
              <a:miter lim="800000"/>
            </a:ln>
            <a:extLst>
              <a:ext uri="{909E8E84-426E-40DD-AFC4-6F175D3DCCD1}">
                <a14:hiddenFill xmlns:a14="http://schemas.microsoft.com/office/drawing/2010/main" xmlns="">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 name="Freeform 14"/>
            <p:cNvSpPr>
              <a:spLocks noChangeArrowheads="1"/>
            </p:cNvSpPr>
            <p:nvPr/>
          </p:nvSpPr>
          <p:spPr bwMode="auto">
            <a:xfrm>
              <a:off x="333375" y="665162"/>
              <a:ext cx="3175" cy="49213"/>
            </a:xfrm>
            <a:custGeom>
              <a:avLst/>
              <a:gdLst>
                <a:gd name="T0" fmla="*/ 1 w 1"/>
                <a:gd name="T1" fmla="*/ 13 h 13"/>
                <a:gd name="T2" fmla="*/ 0 w 1"/>
                <a:gd name="T3" fmla="*/ 0 h 13"/>
                <a:gd name="T4" fmla="*/ 0 60000 65536"/>
                <a:gd name="T5" fmla="*/ 0 60000 65536"/>
                <a:gd name="T6" fmla="*/ 0 w 1"/>
                <a:gd name="T7" fmla="*/ 0 h 13"/>
                <a:gd name="T8" fmla="*/ 1 w 1"/>
                <a:gd name="T9" fmla="*/ 13 h 13"/>
              </a:gdLst>
              <a:ahLst/>
              <a:cxnLst>
                <a:cxn ang="T4">
                  <a:pos x="T0" y="T1"/>
                </a:cxn>
                <a:cxn ang="T5">
                  <a:pos x="T2" y="T3"/>
                </a:cxn>
              </a:cxnLst>
              <a:rect l="T6" t="T7" r="T8" b="T9"/>
              <a:pathLst>
                <a:path w="1" h="13">
                  <a:moveTo>
                    <a:pt x="1" y="13"/>
                  </a:moveTo>
                  <a:cubicBezTo>
                    <a:pt x="0" y="9"/>
                    <a:pt x="0" y="4"/>
                    <a:pt x="0" y="0"/>
                  </a:cubicBezTo>
                </a:path>
              </a:pathLst>
            </a:custGeom>
            <a:noFill/>
            <a:ln w="60325" cap="rnd" cmpd="sng">
              <a:solidFill>
                <a:srgbClr val="FF0000"/>
              </a:solidFill>
              <a:miter lim="800000"/>
            </a:ln>
            <a:extLst>
              <a:ext uri="{909E8E84-426E-40DD-AFC4-6F175D3DCCD1}">
                <a14:hiddenFill xmlns:a14="http://schemas.microsoft.com/office/drawing/2010/main" xmlns="">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 name="Freeform 15"/>
            <p:cNvSpPr>
              <a:spLocks noChangeArrowheads="1"/>
            </p:cNvSpPr>
            <p:nvPr/>
          </p:nvSpPr>
          <p:spPr bwMode="auto">
            <a:xfrm>
              <a:off x="358775" y="322262"/>
              <a:ext cx="219075" cy="207963"/>
            </a:xfrm>
            <a:custGeom>
              <a:avLst/>
              <a:gdLst>
                <a:gd name="T0" fmla="*/ 0 w 58"/>
                <a:gd name="T1" fmla="*/ 55 h 55"/>
                <a:gd name="T2" fmla="*/ 58 w 58"/>
                <a:gd name="T3" fmla="*/ 0 h 55"/>
                <a:gd name="T4" fmla="*/ 0 60000 65536"/>
                <a:gd name="T5" fmla="*/ 0 60000 65536"/>
                <a:gd name="T6" fmla="*/ 0 w 58"/>
                <a:gd name="T7" fmla="*/ 0 h 55"/>
                <a:gd name="T8" fmla="*/ 58 w 58"/>
                <a:gd name="T9" fmla="*/ 55 h 55"/>
              </a:gdLst>
              <a:ahLst/>
              <a:cxnLst>
                <a:cxn ang="T4">
                  <a:pos x="T0" y="T1"/>
                </a:cxn>
                <a:cxn ang="T5">
                  <a:pos x="T2" y="T3"/>
                </a:cxn>
              </a:cxnLst>
              <a:rect l="T6" t="T7" r="T8" b="T9"/>
              <a:pathLst>
                <a:path w="58" h="55">
                  <a:moveTo>
                    <a:pt x="0" y="55"/>
                  </a:moveTo>
                  <a:cubicBezTo>
                    <a:pt x="10" y="29"/>
                    <a:pt x="31" y="9"/>
                    <a:pt x="58" y="0"/>
                  </a:cubicBezTo>
                </a:path>
              </a:pathLst>
            </a:custGeom>
            <a:noFill/>
            <a:ln w="60325" cap="rnd" cmpd="sng">
              <a:solidFill>
                <a:srgbClr val="FF0000"/>
              </a:solidFill>
              <a:miter lim="800000"/>
            </a:ln>
            <a:extLst>
              <a:ext uri="{909E8E84-426E-40DD-AFC4-6F175D3DCCD1}">
                <a14:hiddenFill xmlns:a14="http://schemas.microsoft.com/office/drawing/2010/main" xmlns="">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 name="Freeform 16"/>
            <p:cNvSpPr>
              <a:spLocks noChangeArrowheads="1"/>
            </p:cNvSpPr>
            <p:nvPr/>
          </p:nvSpPr>
          <p:spPr bwMode="auto">
            <a:xfrm>
              <a:off x="211137" y="182562"/>
              <a:ext cx="968375" cy="966788"/>
            </a:xfrm>
            <a:custGeom>
              <a:avLst/>
              <a:gdLst>
                <a:gd name="T0" fmla="*/ 200 w 256"/>
                <a:gd name="T1" fmla="*/ 234 h 256"/>
                <a:gd name="T2" fmla="*/ 128 w 256"/>
                <a:gd name="T3" fmla="*/ 256 h 256"/>
                <a:gd name="T4" fmla="*/ 0 w 256"/>
                <a:gd name="T5" fmla="*/ 128 h 256"/>
                <a:gd name="T6" fmla="*/ 128 w 256"/>
                <a:gd name="T7" fmla="*/ 0 h 256"/>
                <a:gd name="T8" fmla="*/ 256 w 256"/>
                <a:gd name="T9" fmla="*/ 128 h 256"/>
                <a:gd name="T10" fmla="*/ 224 w 256"/>
                <a:gd name="T11" fmla="*/ 213 h 256"/>
                <a:gd name="T12" fmla="*/ 0 60000 65536"/>
                <a:gd name="T13" fmla="*/ 0 60000 65536"/>
                <a:gd name="T14" fmla="*/ 0 60000 65536"/>
                <a:gd name="T15" fmla="*/ 0 60000 65536"/>
                <a:gd name="T16" fmla="*/ 0 60000 65536"/>
                <a:gd name="T17" fmla="*/ 0 60000 65536"/>
                <a:gd name="T18" fmla="*/ 0 w 256"/>
                <a:gd name="T19" fmla="*/ 0 h 256"/>
                <a:gd name="T20" fmla="*/ 256 w 25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256" h="256">
                  <a:moveTo>
                    <a:pt x="200" y="234"/>
                  </a:moveTo>
                  <a:cubicBezTo>
                    <a:pt x="179" y="248"/>
                    <a:pt x="155" y="256"/>
                    <a:pt x="128" y="256"/>
                  </a:cubicBezTo>
                  <a:cubicBezTo>
                    <a:pt x="57" y="256"/>
                    <a:pt x="0" y="199"/>
                    <a:pt x="0" y="128"/>
                  </a:cubicBezTo>
                  <a:cubicBezTo>
                    <a:pt x="0" y="57"/>
                    <a:pt x="57" y="0"/>
                    <a:pt x="128" y="0"/>
                  </a:cubicBezTo>
                  <a:cubicBezTo>
                    <a:pt x="199" y="0"/>
                    <a:pt x="256" y="57"/>
                    <a:pt x="256" y="128"/>
                  </a:cubicBezTo>
                  <a:cubicBezTo>
                    <a:pt x="256" y="161"/>
                    <a:pt x="244" y="190"/>
                    <a:pt x="224" y="213"/>
                  </a:cubicBezTo>
                </a:path>
              </a:pathLst>
            </a:custGeom>
            <a:noFill/>
            <a:ln w="60325" cap="rnd" cmpd="sng">
              <a:solidFill>
                <a:srgbClr val="FF0000"/>
              </a:solidFill>
              <a:miter lim="800000"/>
            </a:ln>
            <a:extLst>
              <a:ext uri="{909E8E84-426E-40DD-AFC4-6F175D3DCCD1}">
                <a14:hiddenFill xmlns:a14="http://schemas.microsoft.com/office/drawing/2010/main" xmlns="">
                  <a:solidFill>
                    <a:srgbClr val="FFFFFF"/>
                  </a:solidFill>
                </a14:hiddenFill>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18" name="文本框 53"/>
          <p:cNvSpPr>
            <a:spLocks noChangeArrowheads="1"/>
          </p:cNvSpPr>
          <p:nvPr/>
        </p:nvSpPr>
        <p:spPr bwMode="auto">
          <a:xfrm>
            <a:off x="1425840" y="2823359"/>
            <a:ext cx="1876425"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6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目录</a:t>
            </a:r>
          </a:p>
        </p:txBody>
      </p:sp>
      <p:pic>
        <p:nvPicPr>
          <p:cNvPr id="26" name="图片 25"/>
          <p:cNvPicPr>
            <a:picLocks noChangeAspect="1"/>
          </p:cNvPicPr>
          <p:nvPr/>
        </p:nvPicPr>
        <p:blipFill>
          <a:blip r:embed="rId3"/>
          <a:stretch>
            <a:fillRect/>
          </a:stretch>
        </p:blipFill>
        <p:spPr>
          <a:xfrm>
            <a:off x="165721" y="21957"/>
            <a:ext cx="1143099" cy="853514"/>
          </a:xfrm>
          <a:prstGeom prst="rect">
            <a:avLst/>
          </a:prstGeom>
        </p:spPr>
      </p:pic>
      <p:pic>
        <p:nvPicPr>
          <p:cNvPr id="27" name="图片 26"/>
          <p:cNvPicPr>
            <a:picLocks noChangeAspect="1"/>
          </p:cNvPicPr>
          <p:nvPr/>
        </p:nvPicPr>
        <p:blipFill>
          <a:blip r:embed="rId3"/>
          <a:stretch>
            <a:fillRect/>
          </a:stretch>
        </p:blipFill>
        <p:spPr>
          <a:xfrm>
            <a:off x="5737547" y="6327951"/>
            <a:ext cx="721610" cy="538802"/>
          </a:xfrm>
          <a:prstGeom prst="rect">
            <a:avLst/>
          </a:prstGeom>
        </p:spPr>
      </p:pic>
      <p:pic>
        <p:nvPicPr>
          <p:cNvPr id="19" name="图片 18"/>
          <p:cNvPicPr>
            <a:picLocks noChangeAspect="1"/>
          </p:cNvPicPr>
          <p:nvPr/>
        </p:nvPicPr>
        <p:blipFill>
          <a:blip r:embed="rId4"/>
          <a:stretch>
            <a:fillRect/>
          </a:stretch>
        </p:blipFill>
        <p:spPr>
          <a:xfrm>
            <a:off x="7068820" y="22225"/>
            <a:ext cx="4539615" cy="6186170"/>
          </a:xfrm>
          <a:prstGeom prst="rect">
            <a:avLst/>
          </a:prstGeom>
        </p:spPr>
      </p:pic>
    </p:spTree>
  </p:cSld>
  <p:clrMapOvr>
    <a:masterClrMapping/>
  </p:clrMapOvr>
  <p:transition advTm="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05911" y="862703"/>
            <a:ext cx="10009112" cy="1753235"/>
          </a:xfrm>
          <a:prstGeom prst="rect">
            <a:avLst/>
          </a:prstGeom>
          <a:noFill/>
        </p:spPr>
        <p:txBody>
          <a:bodyPr wrap="square" rtlCol="0">
            <a:spAutoFit/>
          </a:bodyPr>
          <a:lstStyle/>
          <a:p>
            <a:r>
              <a:rPr lang="en-US" altLang="zh-CN" sz="3600" b="1" dirty="0" smtClean="0"/>
              <a:t>4</a:t>
            </a:r>
            <a:r>
              <a:rPr lang="zh-CN" altLang="en-US" sz="3600" b="1" dirty="0" smtClean="0"/>
              <a:t>、把握好习题难度，注重</a:t>
            </a:r>
            <a:r>
              <a:rPr lang="zh-CN" altLang="en-US" sz="3600" b="1" dirty="0" smtClean="0">
                <a:solidFill>
                  <a:srgbClr val="FF0000"/>
                </a:solidFill>
              </a:rPr>
              <a:t>思维含量高</a:t>
            </a:r>
            <a:r>
              <a:rPr lang="zh-CN" altLang="en-US" sz="3600" b="1" dirty="0" smtClean="0"/>
              <a:t>，</a:t>
            </a:r>
            <a:r>
              <a:rPr lang="zh-CN" altLang="en-US" sz="3600" b="1" dirty="0" smtClean="0">
                <a:solidFill>
                  <a:srgbClr val="FF0000"/>
                </a:solidFill>
              </a:rPr>
              <a:t>方法通用性强，模型典型化</a:t>
            </a:r>
            <a:r>
              <a:rPr lang="zh-CN" altLang="en-US" sz="3600" b="1" dirty="0" smtClean="0"/>
              <a:t>的训练，避免“三高”，摒弃“三做”，提倡“三解”</a:t>
            </a:r>
            <a:endParaRPr lang="zh-CN" altLang="en-US" sz="3600" b="1" dirty="0"/>
          </a:p>
        </p:txBody>
      </p:sp>
      <p:sp>
        <p:nvSpPr>
          <p:cNvPr id="10" name="TextBox 9"/>
          <p:cNvSpPr txBox="1"/>
          <p:nvPr/>
        </p:nvSpPr>
        <p:spPr>
          <a:xfrm>
            <a:off x="1345059" y="2996952"/>
            <a:ext cx="3456384" cy="2308324"/>
          </a:xfrm>
          <a:prstGeom prst="rect">
            <a:avLst/>
          </a:prstGeom>
          <a:noFill/>
          <a:ln w="38100">
            <a:solidFill>
              <a:srgbClr val="FF0000"/>
            </a:solidFill>
          </a:ln>
        </p:spPr>
        <p:txBody>
          <a:bodyPr wrap="square" rtlCol="0">
            <a:spAutoFit/>
          </a:bodyPr>
          <a:lstStyle/>
          <a:p>
            <a:r>
              <a:rPr lang="zh-CN" altLang="en-US" sz="3600" b="1" dirty="0"/>
              <a:t>避免“三高” </a:t>
            </a:r>
            <a:r>
              <a:rPr lang="zh-CN" altLang="en-US" sz="3600" b="1" dirty="0" smtClean="0"/>
              <a:t>：</a:t>
            </a:r>
            <a:endParaRPr lang="en-US" altLang="zh-CN" sz="3600" b="1" dirty="0" smtClean="0"/>
          </a:p>
          <a:p>
            <a:r>
              <a:rPr lang="zh-CN" altLang="en-US" sz="3600" b="1" dirty="0" smtClean="0"/>
              <a:t>高起点、</a:t>
            </a:r>
            <a:endParaRPr lang="en-US" altLang="zh-CN" sz="3600" b="1" dirty="0" smtClean="0"/>
          </a:p>
          <a:p>
            <a:r>
              <a:rPr lang="zh-CN" altLang="en-US" sz="3600" b="1" dirty="0" smtClean="0"/>
              <a:t>高难度、</a:t>
            </a:r>
            <a:endParaRPr lang="en-US" altLang="zh-CN" sz="3600" b="1" dirty="0" smtClean="0"/>
          </a:p>
          <a:p>
            <a:r>
              <a:rPr lang="zh-CN" altLang="en-US" sz="3600" b="1" dirty="0" smtClean="0"/>
              <a:t>高密度</a:t>
            </a:r>
            <a:endParaRPr lang="zh-CN" altLang="en-US" sz="3600" b="1" dirty="0"/>
          </a:p>
        </p:txBody>
      </p:sp>
      <p:sp>
        <p:nvSpPr>
          <p:cNvPr id="11" name="TextBox 10"/>
          <p:cNvSpPr txBox="1"/>
          <p:nvPr/>
        </p:nvSpPr>
        <p:spPr>
          <a:xfrm>
            <a:off x="5070857" y="2996952"/>
            <a:ext cx="2917553" cy="2308324"/>
          </a:xfrm>
          <a:prstGeom prst="rect">
            <a:avLst/>
          </a:prstGeom>
          <a:noFill/>
          <a:ln w="38100">
            <a:solidFill>
              <a:srgbClr val="FF0000"/>
            </a:solidFill>
          </a:ln>
        </p:spPr>
        <p:txBody>
          <a:bodyPr wrap="square" rtlCol="0">
            <a:spAutoFit/>
          </a:bodyPr>
          <a:lstStyle/>
          <a:p>
            <a:r>
              <a:rPr lang="zh-CN" altLang="en-US" sz="3600" b="1" dirty="0" smtClean="0"/>
              <a:t>摒弃</a:t>
            </a:r>
            <a:r>
              <a:rPr lang="en-US" altLang="zh-CN" sz="3600" b="1" dirty="0" smtClean="0"/>
              <a:t>”</a:t>
            </a:r>
            <a:r>
              <a:rPr lang="zh-CN" altLang="en-US" sz="3600" b="1" dirty="0" smtClean="0"/>
              <a:t>三做</a:t>
            </a:r>
            <a:r>
              <a:rPr lang="en-US" altLang="zh-CN" sz="3600" b="1" dirty="0" smtClean="0"/>
              <a:t>”</a:t>
            </a:r>
            <a:r>
              <a:rPr lang="zh-CN" altLang="en-US" sz="3600" b="1" dirty="0" smtClean="0"/>
              <a:t>：</a:t>
            </a:r>
            <a:endParaRPr lang="en-US" altLang="zh-CN" sz="3600" b="1" dirty="0" smtClean="0"/>
          </a:p>
          <a:p>
            <a:r>
              <a:rPr lang="zh-CN" altLang="en-US" sz="3600" b="1" dirty="0" smtClean="0"/>
              <a:t>陈</a:t>
            </a:r>
            <a:r>
              <a:rPr lang="zh-CN" altLang="en-US" sz="3600" b="1" dirty="0"/>
              <a:t>题死</a:t>
            </a:r>
            <a:r>
              <a:rPr lang="zh-CN" altLang="en-US" sz="3600" b="1" dirty="0" smtClean="0"/>
              <a:t>做、活</a:t>
            </a:r>
            <a:r>
              <a:rPr lang="zh-CN" altLang="en-US" sz="3600" b="1" dirty="0"/>
              <a:t>题呆</a:t>
            </a:r>
            <a:r>
              <a:rPr lang="zh-CN" altLang="en-US" sz="3600" b="1" dirty="0" smtClean="0"/>
              <a:t>做、难题</a:t>
            </a:r>
            <a:r>
              <a:rPr lang="zh-CN" altLang="en-US" sz="3600" b="1" dirty="0"/>
              <a:t>大做</a:t>
            </a:r>
            <a:endParaRPr lang="zh-CN" altLang="en-US" sz="3600" dirty="0"/>
          </a:p>
        </p:txBody>
      </p:sp>
      <p:sp>
        <p:nvSpPr>
          <p:cNvPr id="12" name="TextBox 11"/>
          <p:cNvSpPr txBox="1"/>
          <p:nvPr/>
        </p:nvSpPr>
        <p:spPr>
          <a:xfrm>
            <a:off x="8401843" y="2996952"/>
            <a:ext cx="3384376" cy="2308324"/>
          </a:xfrm>
          <a:prstGeom prst="rect">
            <a:avLst/>
          </a:prstGeom>
          <a:noFill/>
          <a:ln w="38100">
            <a:solidFill>
              <a:srgbClr val="FF0000"/>
            </a:solidFill>
          </a:ln>
        </p:spPr>
        <p:txBody>
          <a:bodyPr wrap="square" rtlCol="0">
            <a:spAutoFit/>
          </a:bodyPr>
          <a:lstStyle/>
          <a:p>
            <a:r>
              <a:rPr lang="zh-CN" altLang="en-US" sz="3600" b="1" dirty="0" smtClean="0"/>
              <a:t>提倡</a:t>
            </a:r>
            <a:r>
              <a:rPr lang="en-US" altLang="zh-CN" sz="3600" b="1" dirty="0" smtClean="0"/>
              <a:t>”</a:t>
            </a:r>
            <a:r>
              <a:rPr lang="zh-CN" altLang="en-US" sz="3600" b="1" dirty="0" smtClean="0"/>
              <a:t>三解</a:t>
            </a:r>
            <a:r>
              <a:rPr lang="en-US" altLang="zh-CN" sz="3600" b="1" dirty="0" smtClean="0"/>
              <a:t>”</a:t>
            </a:r>
            <a:r>
              <a:rPr lang="zh-CN" altLang="en-US" sz="3600" b="1" dirty="0" smtClean="0"/>
              <a:t>：</a:t>
            </a:r>
            <a:endParaRPr lang="en-US" altLang="zh-CN" sz="3600" b="1" dirty="0" smtClean="0"/>
          </a:p>
          <a:p>
            <a:r>
              <a:rPr lang="zh-CN" altLang="en-US" sz="3600" b="1" dirty="0" smtClean="0"/>
              <a:t>陈</a:t>
            </a:r>
            <a:r>
              <a:rPr lang="zh-CN" altLang="en-US" sz="3600" b="1" dirty="0"/>
              <a:t>题新解</a:t>
            </a:r>
            <a:r>
              <a:rPr lang="zh-CN" altLang="en-US" sz="3600" b="1" dirty="0" smtClean="0"/>
              <a:t>、</a:t>
            </a:r>
            <a:endParaRPr lang="en-US" altLang="zh-CN" sz="3600" b="1" dirty="0" smtClean="0"/>
          </a:p>
          <a:p>
            <a:r>
              <a:rPr lang="zh-CN" altLang="en-US" sz="3600" b="1" dirty="0" smtClean="0"/>
              <a:t>难题</a:t>
            </a:r>
            <a:r>
              <a:rPr lang="zh-CN" altLang="en-US" sz="3600" b="1" dirty="0"/>
              <a:t>精解</a:t>
            </a:r>
            <a:r>
              <a:rPr lang="zh-CN" altLang="en-US" sz="3600" b="1" dirty="0" smtClean="0"/>
              <a:t>、</a:t>
            </a:r>
            <a:endParaRPr lang="en-US" altLang="zh-CN" sz="3600" b="1" dirty="0" smtClean="0"/>
          </a:p>
          <a:p>
            <a:r>
              <a:rPr lang="zh-CN" altLang="en-US" sz="3600" b="1" dirty="0" smtClean="0"/>
              <a:t>活</a:t>
            </a:r>
            <a:r>
              <a:rPr lang="zh-CN" altLang="en-US" sz="3600" b="1" dirty="0"/>
              <a:t>题巧解</a:t>
            </a:r>
            <a:endParaRPr lang="zh-CN" altLang="en-US" sz="3600" dirty="0"/>
          </a:p>
        </p:txBody>
      </p:sp>
      <p:pic>
        <p:nvPicPr>
          <p:cNvPr id="2" name="图片 1"/>
          <p:cNvPicPr>
            <a:picLocks noChangeAspect="1"/>
          </p:cNvPicPr>
          <p:nvPr/>
        </p:nvPicPr>
        <p:blipFill>
          <a:blip r:embed="rId3"/>
          <a:stretch>
            <a:fillRect/>
          </a:stretch>
        </p:blipFill>
        <p:spPr>
          <a:xfrm>
            <a:off x="8890" y="6247765"/>
            <a:ext cx="12204065" cy="610235"/>
          </a:xfrm>
          <a:prstGeom prst="rect">
            <a:avLst/>
          </a:prstGeom>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08955" y="150960"/>
            <a:ext cx="9725274" cy="103867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smtClean="0"/>
              <a:t>5.</a:t>
            </a:r>
            <a:r>
              <a:rPr lang="zh-CN" altLang="en-US" sz="2800" b="1" dirty="0" smtClean="0"/>
              <a:t>深度备课，挖掘</a:t>
            </a:r>
            <a:r>
              <a:rPr lang="zh-CN" altLang="en-US" sz="2800" b="1" dirty="0" smtClean="0">
                <a:solidFill>
                  <a:srgbClr val="FF0000"/>
                </a:solidFill>
              </a:rPr>
              <a:t>逻辑</a:t>
            </a:r>
            <a:r>
              <a:rPr lang="zh-CN" altLang="en-US" sz="2800" b="1" dirty="0" smtClean="0"/>
              <a:t>关系，注重</a:t>
            </a:r>
            <a:r>
              <a:rPr lang="zh-CN" altLang="en-US" sz="2800" b="1" dirty="0" smtClean="0">
                <a:solidFill>
                  <a:srgbClr val="FF0000"/>
                </a:solidFill>
              </a:rPr>
              <a:t>能力</a:t>
            </a:r>
            <a:r>
              <a:rPr lang="zh-CN" altLang="en-US" sz="2800" b="1" dirty="0" smtClean="0"/>
              <a:t>培养</a:t>
            </a:r>
            <a:endParaRPr lang="zh-CN" altLang="en-US" sz="2800" b="1"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8955" y="852736"/>
            <a:ext cx="4320480" cy="5151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95592" y="701596"/>
            <a:ext cx="4824536" cy="5291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23784" y="1201074"/>
            <a:ext cx="6192688" cy="4713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880749" y="583070"/>
            <a:ext cx="5711825" cy="5522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图片 19"/>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552064" y="695713"/>
            <a:ext cx="4916277" cy="5291138"/>
          </a:xfrm>
          <a:prstGeom prst="rect">
            <a:avLst/>
          </a:prstGeom>
        </p:spPr>
      </p:pic>
      <p:pic>
        <p:nvPicPr>
          <p:cNvPr id="5" name="图片 4"/>
          <p:cNvPicPr>
            <a:picLocks noChangeAspect="1"/>
          </p:cNvPicPr>
          <p:nvPr/>
        </p:nvPicPr>
        <p:blipFill>
          <a:blip r:embed="rId8"/>
          <a:stretch>
            <a:fillRect/>
          </a:stretch>
        </p:blipFill>
        <p:spPr>
          <a:xfrm>
            <a:off x="0" y="6261100"/>
            <a:ext cx="12195175" cy="596900"/>
          </a:xfrm>
          <a:prstGeom prst="rect">
            <a:avLst/>
          </a:prstGeom>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1"/>
          <p:cNvSpPr/>
          <p:nvPr/>
        </p:nvSpPr>
        <p:spPr>
          <a:xfrm>
            <a:off x="0" y="6309320"/>
            <a:ext cx="12195175" cy="576064"/>
          </a:xfrm>
          <a:custGeom>
            <a:avLst/>
            <a:gdLst>
              <a:gd name="connsiteX0" fmla="*/ 0 w 12195175"/>
              <a:gd name="connsiteY0" fmla="*/ 0 h 2204864"/>
              <a:gd name="connsiteX1" fmla="*/ 12195175 w 12195175"/>
              <a:gd name="connsiteY1" fmla="*/ 0 h 2204864"/>
              <a:gd name="connsiteX2" fmla="*/ 12195175 w 12195175"/>
              <a:gd name="connsiteY2" fmla="*/ 2204864 h 2204864"/>
              <a:gd name="connsiteX3" fmla="*/ 0 w 12195175"/>
              <a:gd name="connsiteY3" fmla="*/ 2204864 h 2204864"/>
              <a:gd name="connsiteX4" fmla="*/ 0 w 12195175"/>
              <a:gd name="connsiteY4" fmla="*/ 0 h 2204864"/>
              <a:gd name="connsiteX0-1" fmla="*/ 0 w 12195175"/>
              <a:gd name="connsiteY0-2" fmla="*/ 4018 h 2208882"/>
              <a:gd name="connsiteX1-3" fmla="*/ 5976651 w 12195175"/>
              <a:gd name="connsiteY1-4" fmla="*/ 0 h 2208882"/>
              <a:gd name="connsiteX2-5" fmla="*/ 12195175 w 12195175"/>
              <a:gd name="connsiteY2-6" fmla="*/ 4018 h 2208882"/>
              <a:gd name="connsiteX3-7" fmla="*/ 12195175 w 12195175"/>
              <a:gd name="connsiteY3-8" fmla="*/ 2208882 h 2208882"/>
              <a:gd name="connsiteX4-9" fmla="*/ 0 w 12195175"/>
              <a:gd name="connsiteY4-10" fmla="*/ 2208882 h 2208882"/>
              <a:gd name="connsiteX5" fmla="*/ 0 w 12195175"/>
              <a:gd name="connsiteY5" fmla="*/ 4018 h 2208882"/>
              <a:gd name="connsiteX0-11" fmla="*/ 0 w 12195175"/>
              <a:gd name="connsiteY0-12" fmla="*/ 6772 h 2211636"/>
              <a:gd name="connsiteX1-13" fmla="*/ 5976651 w 12195175"/>
              <a:gd name="connsiteY1-14" fmla="*/ 2754 h 2211636"/>
              <a:gd name="connsiteX2-15" fmla="*/ 6221776 w 12195175"/>
              <a:gd name="connsiteY2-16" fmla="*/ 0 h 2211636"/>
              <a:gd name="connsiteX3-17" fmla="*/ 12195175 w 12195175"/>
              <a:gd name="connsiteY3-18" fmla="*/ 6772 h 2211636"/>
              <a:gd name="connsiteX4-19" fmla="*/ 12195175 w 12195175"/>
              <a:gd name="connsiteY4-20" fmla="*/ 2211636 h 2211636"/>
              <a:gd name="connsiteX5-21" fmla="*/ 0 w 12195175"/>
              <a:gd name="connsiteY5-22" fmla="*/ 2211636 h 2211636"/>
              <a:gd name="connsiteX6" fmla="*/ 0 w 12195175"/>
              <a:gd name="connsiteY6" fmla="*/ 6772 h 2211636"/>
              <a:gd name="connsiteX0-23" fmla="*/ 0 w 12195175"/>
              <a:gd name="connsiteY0-24" fmla="*/ 6772 h 2211636"/>
              <a:gd name="connsiteX1-25" fmla="*/ 5976651 w 12195175"/>
              <a:gd name="connsiteY1-26" fmla="*/ 2754 h 2211636"/>
              <a:gd name="connsiteX2-27" fmla="*/ 6089573 w 12195175"/>
              <a:gd name="connsiteY2-28" fmla="*/ 0 h 2211636"/>
              <a:gd name="connsiteX3-29" fmla="*/ 6221776 w 12195175"/>
              <a:gd name="connsiteY3-30" fmla="*/ 0 h 2211636"/>
              <a:gd name="connsiteX4-31" fmla="*/ 12195175 w 12195175"/>
              <a:gd name="connsiteY4-32" fmla="*/ 6772 h 2211636"/>
              <a:gd name="connsiteX5-33" fmla="*/ 12195175 w 12195175"/>
              <a:gd name="connsiteY5-34" fmla="*/ 2211636 h 2211636"/>
              <a:gd name="connsiteX6-35" fmla="*/ 0 w 12195175"/>
              <a:gd name="connsiteY6-36" fmla="*/ 2211636 h 2211636"/>
              <a:gd name="connsiteX7" fmla="*/ 0 w 12195175"/>
              <a:gd name="connsiteY7" fmla="*/ 6772 h 2211636"/>
              <a:gd name="connsiteX0-37" fmla="*/ 0 w 12195175"/>
              <a:gd name="connsiteY0-38" fmla="*/ 6772 h 2211636"/>
              <a:gd name="connsiteX1-39" fmla="*/ 5976651 w 12195175"/>
              <a:gd name="connsiteY1-40" fmla="*/ 2754 h 2211636"/>
              <a:gd name="connsiteX2-41" fmla="*/ 6108853 w 12195175"/>
              <a:gd name="connsiteY2-42" fmla="*/ 231354 h 2211636"/>
              <a:gd name="connsiteX3-43" fmla="*/ 6221776 w 12195175"/>
              <a:gd name="connsiteY3-44" fmla="*/ 0 h 2211636"/>
              <a:gd name="connsiteX4-45" fmla="*/ 12195175 w 12195175"/>
              <a:gd name="connsiteY4-46" fmla="*/ 6772 h 2211636"/>
              <a:gd name="connsiteX5-47" fmla="*/ 12195175 w 12195175"/>
              <a:gd name="connsiteY5-48" fmla="*/ 2211636 h 2211636"/>
              <a:gd name="connsiteX6-49" fmla="*/ 0 w 12195175"/>
              <a:gd name="connsiteY6-50" fmla="*/ 2211636 h 2211636"/>
              <a:gd name="connsiteX7-51" fmla="*/ 0 w 12195175"/>
              <a:gd name="connsiteY7-52" fmla="*/ 6772 h 2211636"/>
              <a:gd name="connsiteX0-53" fmla="*/ 0 w 12195175"/>
              <a:gd name="connsiteY0-54" fmla="*/ 6772 h 2211636"/>
              <a:gd name="connsiteX1-55" fmla="*/ 5976651 w 12195175"/>
              <a:gd name="connsiteY1-56" fmla="*/ 2754 h 2211636"/>
              <a:gd name="connsiteX2-57" fmla="*/ 6095082 w 12195175"/>
              <a:gd name="connsiteY2-58" fmla="*/ 236862 h 2211636"/>
              <a:gd name="connsiteX3-59" fmla="*/ 6221776 w 12195175"/>
              <a:gd name="connsiteY3-60" fmla="*/ 0 h 2211636"/>
              <a:gd name="connsiteX4-61" fmla="*/ 12195175 w 12195175"/>
              <a:gd name="connsiteY4-62" fmla="*/ 6772 h 2211636"/>
              <a:gd name="connsiteX5-63" fmla="*/ 12195175 w 12195175"/>
              <a:gd name="connsiteY5-64" fmla="*/ 2211636 h 2211636"/>
              <a:gd name="connsiteX6-65" fmla="*/ 0 w 12195175"/>
              <a:gd name="connsiteY6-66" fmla="*/ 2211636 h 2211636"/>
              <a:gd name="connsiteX7-67" fmla="*/ 0 w 12195175"/>
              <a:gd name="connsiteY7-68" fmla="*/ 6772 h 22116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195175" h="2211636">
                <a:moveTo>
                  <a:pt x="0" y="6772"/>
                </a:moveTo>
                <a:lnTo>
                  <a:pt x="5976651" y="2754"/>
                </a:lnTo>
                <a:lnTo>
                  <a:pt x="6095082" y="236862"/>
                </a:lnTo>
                <a:lnTo>
                  <a:pt x="6221776" y="0"/>
                </a:lnTo>
                <a:lnTo>
                  <a:pt x="12195175" y="6772"/>
                </a:lnTo>
                <a:lnTo>
                  <a:pt x="12195175" y="2211636"/>
                </a:lnTo>
                <a:lnTo>
                  <a:pt x="0" y="2211636"/>
                </a:lnTo>
                <a:lnTo>
                  <a:pt x="0" y="6772"/>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07968" y="6308974"/>
            <a:ext cx="577651" cy="587830"/>
          </a:xfrm>
          <a:prstGeom prst="rect">
            <a:avLst/>
          </a:prstGeom>
        </p:spPr>
      </p:pic>
      <p:sp>
        <p:nvSpPr>
          <p:cNvPr id="6" name="Rectangle 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 name="矩形 41"/>
          <p:cNvSpPr/>
          <p:nvPr/>
        </p:nvSpPr>
        <p:spPr>
          <a:xfrm>
            <a:off x="0" y="6336488"/>
            <a:ext cx="12195175" cy="576064"/>
          </a:xfrm>
          <a:custGeom>
            <a:avLst/>
            <a:gdLst>
              <a:gd name="connsiteX0" fmla="*/ 0 w 12195175"/>
              <a:gd name="connsiteY0" fmla="*/ 0 h 2204864"/>
              <a:gd name="connsiteX1" fmla="*/ 12195175 w 12195175"/>
              <a:gd name="connsiteY1" fmla="*/ 0 h 2204864"/>
              <a:gd name="connsiteX2" fmla="*/ 12195175 w 12195175"/>
              <a:gd name="connsiteY2" fmla="*/ 2204864 h 2204864"/>
              <a:gd name="connsiteX3" fmla="*/ 0 w 12195175"/>
              <a:gd name="connsiteY3" fmla="*/ 2204864 h 2204864"/>
              <a:gd name="connsiteX4" fmla="*/ 0 w 12195175"/>
              <a:gd name="connsiteY4" fmla="*/ 0 h 2204864"/>
              <a:gd name="connsiteX0-1" fmla="*/ 0 w 12195175"/>
              <a:gd name="connsiteY0-2" fmla="*/ 4018 h 2208882"/>
              <a:gd name="connsiteX1-3" fmla="*/ 5976651 w 12195175"/>
              <a:gd name="connsiteY1-4" fmla="*/ 0 h 2208882"/>
              <a:gd name="connsiteX2-5" fmla="*/ 12195175 w 12195175"/>
              <a:gd name="connsiteY2-6" fmla="*/ 4018 h 2208882"/>
              <a:gd name="connsiteX3-7" fmla="*/ 12195175 w 12195175"/>
              <a:gd name="connsiteY3-8" fmla="*/ 2208882 h 2208882"/>
              <a:gd name="connsiteX4-9" fmla="*/ 0 w 12195175"/>
              <a:gd name="connsiteY4-10" fmla="*/ 2208882 h 2208882"/>
              <a:gd name="connsiteX5" fmla="*/ 0 w 12195175"/>
              <a:gd name="connsiteY5" fmla="*/ 4018 h 2208882"/>
              <a:gd name="connsiteX0-11" fmla="*/ 0 w 12195175"/>
              <a:gd name="connsiteY0-12" fmla="*/ 6772 h 2211636"/>
              <a:gd name="connsiteX1-13" fmla="*/ 5976651 w 12195175"/>
              <a:gd name="connsiteY1-14" fmla="*/ 2754 h 2211636"/>
              <a:gd name="connsiteX2-15" fmla="*/ 6221776 w 12195175"/>
              <a:gd name="connsiteY2-16" fmla="*/ 0 h 2211636"/>
              <a:gd name="connsiteX3-17" fmla="*/ 12195175 w 12195175"/>
              <a:gd name="connsiteY3-18" fmla="*/ 6772 h 2211636"/>
              <a:gd name="connsiteX4-19" fmla="*/ 12195175 w 12195175"/>
              <a:gd name="connsiteY4-20" fmla="*/ 2211636 h 2211636"/>
              <a:gd name="connsiteX5-21" fmla="*/ 0 w 12195175"/>
              <a:gd name="connsiteY5-22" fmla="*/ 2211636 h 2211636"/>
              <a:gd name="connsiteX6" fmla="*/ 0 w 12195175"/>
              <a:gd name="connsiteY6" fmla="*/ 6772 h 2211636"/>
              <a:gd name="connsiteX0-23" fmla="*/ 0 w 12195175"/>
              <a:gd name="connsiteY0-24" fmla="*/ 6772 h 2211636"/>
              <a:gd name="connsiteX1-25" fmla="*/ 5976651 w 12195175"/>
              <a:gd name="connsiteY1-26" fmla="*/ 2754 h 2211636"/>
              <a:gd name="connsiteX2-27" fmla="*/ 6089573 w 12195175"/>
              <a:gd name="connsiteY2-28" fmla="*/ 0 h 2211636"/>
              <a:gd name="connsiteX3-29" fmla="*/ 6221776 w 12195175"/>
              <a:gd name="connsiteY3-30" fmla="*/ 0 h 2211636"/>
              <a:gd name="connsiteX4-31" fmla="*/ 12195175 w 12195175"/>
              <a:gd name="connsiteY4-32" fmla="*/ 6772 h 2211636"/>
              <a:gd name="connsiteX5-33" fmla="*/ 12195175 w 12195175"/>
              <a:gd name="connsiteY5-34" fmla="*/ 2211636 h 2211636"/>
              <a:gd name="connsiteX6-35" fmla="*/ 0 w 12195175"/>
              <a:gd name="connsiteY6-36" fmla="*/ 2211636 h 2211636"/>
              <a:gd name="connsiteX7" fmla="*/ 0 w 12195175"/>
              <a:gd name="connsiteY7" fmla="*/ 6772 h 2211636"/>
              <a:gd name="connsiteX0-37" fmla="*/ 0 w 12195175"/>
              <a:gd name="connsiteY0-38" fmla="*/ 6772 h 2211636"/>
              <a:gd name="connsiteX1-39" fmla="*/ 5976651 w 12195175"/>
              <a:gd name="connsiteY1-40" fmla="*/ 2754 h 2211636"/>
              <a:gd name="connsiteX2-41" fmla="*/ 6108853 w 12195175"/>
              <a:gd name="connsiteY2-42" fmla="*/ 231354 h 2211636"/>
              <a:gd name="connsiteX3-43" fmla="*/ 6221776 w 12195175"/>
              <a:gd name="connsiteY3-44" fmla="*/ 0 h 2211636"/>
              <a:gd name="connsiteX4-45" fmla="*/ 12195175 w 12195175"/>
              <a:gd name="connsiteY4-46" fmla="*/ 6772 h 2211636"/>
              <a:gd name="connsiteX5-47" fmla="*/ 12195175 w 12195175"/>
              <a:gd name="connsiteY5-48" fmla="*/ 2211636 h 2211636"/>
              <a:gd name="connsiteX6-49" fmla="*/ 0 w 12195175"/>
              <a:gd name="connsiteY6-50" fmla="*/ 2211636 h 2211636"/>
              <a:gd name="connsiteX7-51" fmla="*/ 0 w 12195175"/>
              <a:gd name="connsiteY7-52" fmla="*/ 6772 h 2211636"/>
              <a:gd name="connsiteX0-53" fmla="*/ 0 w 12195175"/>
              <a:gd name="connsiteY0-54" fmla="*/ 6772 h 2211636"/>
              <a:gd name="connsiteX1-55" fmla="*/ 5976651 w 12195175"/>
              <a:gd name="connsiteY1-56" fmla="*/ 2754 h 2211636"/>
              <a:gd name="connsiteX2-57" fmla="*/ 6095082 w 12195175"/>
              <a:gd name="connsiteY2-58" fmla="*/ 236862 h 2211636"/>
              <a:gd name="connsiteX3-59" fmla="*/ 6221776 w 12195175"/>
              <a:gd name="connsiteY3-60" fmla="*/ 0 h 2211636"/>
              <a:gd name="connsiteX4-61" fmla="*/ 12195175 w 12195175"/>
              <a:gd name="connsiteY4-62" fmla="*/ 6772 h 2211636"/>
              <a:gd name="connsiteX5-63" fmla="*/ 12195175 w 12195175"/>
              <a:gd name="connsiteY5-64" fmla="*/ 2211636 h 2211636"/>
              <a:gd name="connsiteX6-65" fmla="*/ 0 w 12195175"/>
              <a:gd name="connsiteY6-66" fmla="*/ 2211636 h 2211636"/>
              <a:gd name="connsiteX7-67" fmla="*/ 0 w 12195175"/>
              <a:gd name="connsiteY7-68" fmla="*/ 6772 h 22116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195175" h="2211636">
                <a:moveTo>
                  <a:pt x="0" y="6772"/>
                </a:moveTo>
                <a:lnTo>
                  <a:pt x="5976651" y="2754"/>
                </a:lnTo>
                <a:lnTo>
                  <a:pt x="6095082" y="236862"/>
                </a:lnTo>
                <a:lnTo>
                  <a:pt x="6221776" y="0"/>
                </a:lnTo>
                <a:lnTo>
                  <a:pt x="12195175" y="6772"/>
                </a:lnTo>
                <a:lnTo>
                  <a:pt x="12195175" y="2211636"/>
                </a:lnTo>
                <a:lnTo>
                  <a:pt x="0" y="2211636"/>
                </a:lnTo>
                <a:lnTo>
                  <a:pt x="0" y="6772"/>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rPr>
              <a:t>西安交大附中航天学校                                                       </a:t>
            </a:r>
            <a:r>
              <a:rPr lang="zh-CN" altLang="en-US" sz="2400" b="1" dirty="0" smtClean="0">
                <a:solidFill>
                  <a:schemeClr val="bg1"/>
                </a:solidFill>
              </a:rPr>
              <a:t>                                终身</a:t>
            </a:r>
            <a:r>
              <a:rPr lang="zh-CN" altLang="en-US" sz="2400" b="1" dirty="0">
                <a:solidFill>
                  <a:schemeClr val="bg1"/>
                </a:solidFill>
              </a:rPr>
              <a:t>学习，引领未来。</a:t>
            </a:r>
          </a:p>
        </p:txBody>
      </p:sp>
      <p:pic>
        <p:nvPicPr>
          <p:cNvPr id="14" name="图片 13"/>
          <p:cNvPicPr>
            <a:picLocks noChangeAspect="1"/>
          </p:cNvPicPr>
          <p:nvPr/>
        </p:nvPicPr>
        <p:blipFill>
          <a:blip r:embed="rId4"/>
          <a:stretch>
            <a:fillRect/>
          </a:stretch>
        </p:blipFill>
        <p:spPr>
          <a:xfrm>
            <a:off x="5737547" y="6327951"/>
            <a:ext cx="721610" cy="538802"/>
          </a:xfrm>
          <a:prstGeom prst="rect">
            <a:avLst/>
          </a:prstGeom>
        </p:spPr>
      </p:pic>
      <p:sp>
        <p:nvSpPr>
          <p:cNvPr id="3" name="矩形 2"/>
          <p:cNvSpPr/>
          <p:nvPr/>
        </p:nvSpPr>
        <p:spPr>
          <a:xfrm>
            <a:off x="914400" y="1831340"/>
            <a:ext cx="10736580" cy="2646045"/>
          </a:xfrm>
          <a:prstGeom prst="rect">
            <a:avLst/>
          </a:prstGeom>
          <a:noFill/>
          <a:ln>
            <a:noFill/>
          </a:ln>
        </p:spPr>
        <p:txBody>
          <a:bodyPr wrap="none" rtlCol="0" anchor="t">
            <a:spAutoFit/>
            <a:scene3d>
              <a:camera prst="orthographicFront"/>
              <a:lightRig rig="threePt" dir="t"/>
            </a:scene3d>
          </a:bodyPr>
          <a:lstStyle/>
          <a:p>
            <a:pPr algn="ctr"/>
            <a:r>
              <a:rPr lang="zh-CN" altLang="en-US" sz="16600" b="1">
                <a:ln w="22225">
                  <a:solidFill>
                    <a:schemeClr val="accent2"/>
                  </a:solidFill>
                  <a:prstDash val="solid"/>
                </a:ln>
                <a:solidFill>
                  <a:schemeClr val="accent2">
                    <a:lumMod val="40000"/>
                    <a:lumOff val="60000"/>
                  </a:schemeClr>
                </a:solidFill>
                <a:effectLst/>
                <a:latin typeface="华文行楷" panose="02010800040101010101" charset="-122"/>
                <a:ea typeface="华文行楷" panose="02010800040101010101" charset="-122"/>
              </a:rPr>
              <a:t>谢谢聆听！</a:t>
            </a:r>
          </a:p>
        </p:txBody>
      </p:sp>
      <p:sp>
        <p:nvSpPr>
          <p:cNvPr id="7" name="文本框 6"/>
          <p:cNvSpPr txBox="1"/>
          <p:nvPr/>
        </p:nvSpPr>
        <p:spPr>
          <a:xfrm>
            <a:off x="8265160" y="5111115"/>
            <a:ext cx="2820035" cy="368300"/>
          </a:xfrm>
          <a:prstGeom prst="rect">
            <a:avLst/>
          </a:prstGeom>
          <a:noFill/>
        </p:spPr>
        <p:txBody>
          <a:bodyPr wrap="square" rtlCol="0">
            <a:spAutoFit/>
          </a:bodyPr>
          <a:lstStyle/>
          <a:p>
            <a:r>
              <a:rPr lang="en-US" altLang="zh-CN"/>
              <a:t>303061457@qq.com</a:t>
            </a:r>
          </a:p>
        </p:txBody>
      </p:sp>
    </p:spTree>
  </p:cSld>
  <p:clrMapOvr>
    <a:masterClrMapping/>
  </p:clrMapOvr>
  <p:transition advTm="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41"/>
          <p:cNvSpPr/>
          <p:nvPr/>
        </p:nvSpPr>
        <p:spPr>
          <a:xfrm>
            <a:off x="68516" y="6280701"/>
            <a:ext cx="12126659" cy="585804"/>
          </a:xfrm>
          <a:custGeom>
            <a:avLst/>
            <a:gdLst>
              <a:gd name="connsiteX0" fmla="*/ 0 w 12195175"/>
              <a:gd name="connsiteY0" fmla="*/ 0 h 2204864"/>
              <a:gd name="connsiteX1" fmla="*/ 12195175 w 12195175"/>
              <a:gd name="connsiteY1" fmla="*/ 0 h 2204864"/>
              <a:gd name="connsiteX2" fmla="*/ 12195175 w 12195175"/>
              <a:gd name="connsiteY2" fmla="*/ 2204864 h 2204864"/>
              <a:gd name="connsiteX3" fmla="*/ 0 w 12195175"/>
              <a:gd name="connsiteY3" fmla="*/ 2204864 h 2204864"/>
              <a:gd name="connsiteX4" fmla="*/ 0 w 12195175"/>
              <a:gd name="connsiteY4" fmla="*/ 0 h 2204864"/>
              <a:gd name="connsiteX0-1" fmla="*/ 0 w 12195175"/>
              <a:gd name="connsiteY0-2" fmla="*/ 4018 h 2208882"/>
              <a:gd name="connsiteX1-3" fmla="*/ 5976651 w 12195175"/>
              <a:gd name="connsiteY1-4" fmla="*/ 0 h 2208882"/>
              <a:gd name="connsiteX2-5" fmla="*/ 12195175 w 12195175"/>
              <a:gd name="connsiteY2-6" fmla="*/ 4018 h 2208882"/>
              <a:gd name="connsiteX3-7" fmla="*/ 12195175 w 12195175"/>
              <a:gd name="connsiteY3-8" fmla="*/ 2208882 h 2208882"/>
              <a:gd name="connsiteX4-9" fmla="*/ 0 w 12195175"/>
              <a:gd name="connsiteY4-10" fmla="*/ 2208882 h 2208882"/>
              <a:gd name="connsiteX5" fmla="*/ 0 w 12195175"/>
              <a:gd name="connsiteY5" fmla="*/ 4018 h 2208882"/>
              <a:gd name="connsiteX0-11" fmla="*/ 0 w 12195175"/>
              <a:gd name="connsiteY0-12" fmla="*/ 6772 h 2211636"/>
              <a:gd name="connsiteX1-13" fmla="*/ 5976651 w 12195175"/>
              <a:gd name="connsiteY1-14" fmla="*/ 2754 h 2211636"/>
              <a:gd name="connsiteX2-15" fmla="*/ 6221776 w 12195175"/>
              <a:gd name="connsiteY2-16" fmla="*/ 0 h 2211636"/>
              <a:gd name="connsiteX3-17" fmla="*/ 12195175 w 12195175"/>
              <a:gd name="connsiteY3-18" fmla="*/ 6772 h 2211636"/>
              <a:gd name="connsiteX4-19" fmla="*/ 12195175 w 12195175"/>
              <a:gd name="connsiteY4-20" fmla="*/ 2211636 h 2211636"/>
              <a:gd name="connsiteX5-21" fmla="*/ 0 w 12195175"/>
              <a:gd name="connsiteY5-22" fmla="*/ 2211636 h 2211636"/>
              <a:gd name="connsiteX6" fmla="*/ 0 w 12195175"/>
              <a:gd name="connsiteY6" fmla="*/ 6772 h 2211636"/>
              <a:gd name="connsiteX0-23" fmla="*/ 0 w 12195175"/>
              <a:gd name="connsiteY0-24" fmla="*/ 6772 h 2211636"/>
              <a:gd name="connsiteX1-25" fmla="*/ 5976651 w 12195175"/>
              <a:gd name="connsiteY1-26" fmla="*/ 2754 h 2211636"/>
              <a:gd name="connsiteX2-27" fmla="*/ 6089573 w 12195175"/>
              <a:gd name="connsiteY2-28" fmla="*/ 0 h 2211636"/>
              <a:gd name="connsiteX3-29" fmla="*/ 6221776 w 12195175"/>
              <a:gd name="connsiteY3-30" fmla="*/ 0 h 2211636"/>
              <a:gd name="connsiteX4-31" fmla="*/ 12195175 w 12195175"/>
              <a:gd name="connsiteY4-32" fmla="*/ 6772 h 2211636"/>
              <a:gd name="connsiteX5-33" fmla="*/ 12195175 w 12195175"/>
              <a:gd name="connsiteY5-34" fmla="*/ 2211636 h 2211636"/>
              <a:gd name="connsiteX6-35" fmla="*/ 0 w 12195175"/>
              <a:gd name="connsiteY6-36" fmla="*/ 2211636 h 2211636"/>
              <a:gd name="connsiteX7" fmla="*/ 0 w 12195175"/>
              <a:gd name="connsiteY7" fmla="*/ 6772 h 2211636"/>
              <a:gd name="connsiteX0-37" fmla="*/ 0 w 12195175"/>
              <a:gd name="connsiteY0-38" fmla="*/ 6772 h 2211636"/>
              <a:gd name="connsiteX1-39" fmla="*/ 5976651 w 12195175"/>
              <a:gd name="connsiteY1-40" fmla="*/ 2754 h 2211636"/>
              <a:gd name="connsiteX2-41" fmla="*/ 6108853 w 12195175"/>
              <a:gd name="connsiteY2-42" fmla="*/ 231354 h 2211636"/>
              <a:gd name="connsiteX3-43" fmla="*/ 6221776 w 12195175"/>
              <a:gd name="connsiteY3-44" fmla="*/ 0 h 2211636"/>
              <a:gd name="connsiteX4-45" fmla="*/ 12195175 w 12195175"/>
              <a:gd name="connsiteY4-46" fmla="*/ 6772 h 2211636"/>
              <a:gd name="connsiteX5-47" fmla="*/ 12195175 w 12195175"/>
              <a:gd name="connsiteY5-48" fmla="*/ 2211636 h 2211636"/>
              <a:gd name="connsiteX6-49" fmla="*/ 0 w 12195175"/>
              <a:gd name="connsiteY6-50" fmla="*/ 2211636 h 2211636"/>
              <a:gd name="connsiteX7-51" fmla="*/ 0 w 12195175"/>
              <a:gd name="connsiteY7-52" fmla="*/ 6772 h 2211636"/>
              <a:gd name="connsiteX0-53" fmla="*/ 0 w 12195175"/>
              <a:gd name="connsiteY0-54" fmla="*/ 6772 h 2211636"/>
              <a:gd name="connsiteX1-55" fmla="*/ 5976651 w 12195175"/>
              <a:gd name="connsiteY1-56" fmla="*/ 2754 h 2211636"/>
              <a:gd name="connsiteX2-57" fmla="*/ 6095082 w 12195175"/>
              <a:gd name="connsiteY2-58" fmla="*/ 236862 h 2211636"/>
              <a:gd name="connsiteX3-59" fmla="*/ 6221776 w 12195175"/>
              <a:gd name="connsiteY3-60" fmla="*/ 0 h 2211636"/>
              <a:gd name="connsiteX4-61" fmla="*/ 12195175 w 12195175"/>
              <a:gd name="connsiteY4-62" fmla="*/ 6772 h 2211636"/>
              <a:gd name="connsiteX5-63" fmla="*/ 12195175 w 12195175"/>
              <a:gd name="connsiteY5-64" fmla="*/ 2211636 h 2211636"/>
              <a:gd name="connsiteX6-65" fmla="*/ 0 w 12195175"/>
              <a:gd name="connsiteY6-66" fmla="*/ 2211636 h 2211636"/>
              <a:gd name="connsiteX7-67" fmla="*/ 0 w 12195175"/>
              <a:gd name="connsiteY7-68" fmla="*/ 6772 h 22116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195175" h="2211636">
                <a:moveTo>
                  <a:pt x="0" y="6772"/>
                </a:moveTo>
                <a:lnTo>
                  <a:pt x="5976651" y="2754"/>
                </a:lnTo>
                <a:lnTo>
                  <a:pt x="6095082" y="236862"/>
                </a:lnTo>
                <a:lnTo>
                  <a:pt x="6221776" y="0"/>
                </a:lnTo>
                <a:lnTo>
                  <a:pt x="12195175" y="6772"/>
                </a:lnTo>
                <a:lnTo>
                  <a:pt x="12195175" y="2211636"/>
                </a:lnTo>
                <a:lnTo>
                  <a:pt x="0" y="2211636"/>
                </a:lnTo>
                <a:lnTo>
                  <a:pt x="0" y="6772"/>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a:stretch>
            <a:fillRect/>
          </a:stretch>
        </p:blipFill>
        <p:spPr>
          <a:xfrm>
            <a:off x="145496" y="47890"/>
            <a:ext cx="1349389" cy="1007544"/>
          </a:xfrm>
          <a:prstGeom prst="rect">
            <a:avLst/>
          </a:prstGeom>
        </p:spPr>
      </p:pic>
      <p:sp>
        <p:nvSpPr>
          <p:cNvPr id="19" name="TextBox 2"/>
          <p:cNvSpPr txBox="1"/>
          <p:nvPr/>
        </p:nvSpPr>
        <p:spPr>
          <a:xfrm>
            <a:off x="354906" y="6343285"/>
            <a:ext cx="11593288" cy="523220"/>
          </a:xfrm>
          <a:prstGeom prst="rect">
            <a:avLst/>
          </a:prstGeom>
          <a:noFill/>
        </p:spPr>
        <p:txBody>
          <a:bodyPr wrap="square" rtlCol="0">
            <a:spAutoFit/>
          </a:bodyPr>
          <a:lstStyle/>
          <a:p>
            <a:r>
              <a:rPr lang="zh-CN" altLang="en-US" sz="2800" b="1" dirty="0" smtClean="0">
                <a:solidFill>
                  <a:schemeClr val="bg1"/>
                </a:solidFill>
              </a:rPr>
              <a:t>西安交大附中航天学校                                                       终身学习，引领未来。</a:t>
            </a:r>
            <a:endParaRPr lang="zh-CN" altLang="en-US" sz="2800" b="1" dirty="0">
              <a:solidFill>
                <a:schemeClr val="bg1"/>
              </a:solidFill>
            </a:endParaRPr>
          </a:p>
        </p:txBody>
      </p:sp>
      <p:pic>
        <p:nvPicPr>
          <p:cNvPr id="17" name="图片 16"/>
          <p:cNvPicPr>
            <a:picLocks noChangeAspect="1"/>
          </p:cNvPicPr>
          <p:nvPr/>
        </p:nvPicPr>
        <p:blipFill>
          <a:blip r:embed="rId2"/>
          <a:stretch>
            <a:fillRect/>
          </a:stretch>
        </p:blipFill>
        <p:spPr>
          <a:xfrm>
            <a:off x="5737547" y="6302971"/>
            <a:ext cx="754733" cy="563534"/>
          </a:xfrm>
          <a:prstGeom prst="rect">
            <a:avLst/>
          </a:prstGeom>
        </p:spPr>
      </p:pic>
      <p:sp>
        <p:nvSpPr>
          <p:cNvPr id="20" name="矩形 19"/>
          <p:cNvSpPr/>
          <p:nvPr/>
        </p:nvSpPr>
        <p:spPr>
          <a:xfrm>
            <a:off x="1611859" y="217487"/>
            <a:ext cx="3314749" cy="831564"/>
          </a:xfrm>
          <a:prstGeom prst="rect">
            <a:avLst/>
          </a:prstGeom>
          <a:solidFill>
            <a:srgbClr val="295AA7"/>
          </a:solidFill>
          <a:ln w="12700" cap="flat" cmpd="sng" algn="ctr">
            <a:solidFill>
              <a:srgbClr val="4F81BD">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cs typeface="+mn-ea"/>
              <a:sym typeface="+mn-lt"/>
            </a:endParaRPr>
          </a:p>
        </p:txBody>
      </p:sp>
      <p:sp>
        <p:nvSpPr>
          <p:cNvPr id="18" name="文本框 2"/>
          <p:cNvSpPr txBox="1"/>
          <p:nvPr/>
        </p:nvSpPr>
        <p:spPr>
          <a:xfrm>
            <a:off x="1705099" y="290052"/>
            <a:ext cx="3456384" cy="707886"/>
          </a:xfrm>
          <a:prstGeom prst="rect">
            <a:avLst/>
          </a:prstGeom>
          <a:noFill/>
        </p:spPr>
        <p:txBody>
          <a:bodyPr wrap="square" rtlCol="0">
            <a:spAutoFit/>
          </a:bodyPr>
          <a:lstStyle>
            <a:defPPr>
              <a:defRPr lang="en-US"/>
            </a:defPPr>
            <a:lvl1pPr>
              <a:defRPr sz="2400" b="1">
                <a:solidFill>
                  <a:schemeClr val="tx1">
                    <a:lumMod val="75000"/>
                    <a:lumOff val="25000"/>
                  </a:schemeClr>
                </a:solidFill>
                <a:latin typeface="小考拉体" panose="02000503000000000000" pitchFamily="2" charset="-122"/>
                <a:ea typeface="小考拉体" panose="02000503000000000000" pitchFamily="2" charset="-122"/>
              </a:defRPr>
            </a:lvl1pPr>
          </a:lstStyle>
          <a:p>
            <a:pPr defTabSz="457200"/>
            <a:r>
              <a:rPr lang="en-US" altLang="zh-CN" sz="4000" dirty="0" smtClean="0">
                <a:solidFill>
                  <a:prstClr val="white"/>
                </a:solidFill>
                <a:latin typeface="微软雅黑" panose="020B0503020204020204" pitchFamily="34" charset="-122"/>
                <a:ea typeface="微软雅黑" panose="020B0503020204020204" pitchFamily="34" charset="-122"/>
                <a:cs typeface="+mn-ea"/>
                <a:sym typeface="+mn-lt"/>
              </a:rPr>
              <a:t>01</a:t>
            </a:r>
            <a:r>
              <a:rPr lang="zh-CN" altLang="en-US" sz="4000" dirty="0">
                <a:solidFill>
                  <a:prstClr val="white"/>
                </a:solidFill>
                <a:latin typeface="微软雅黑" panose="020B0503020204020204" pitchFamily="34" charset="-122"/>
                <a:ea typeface="微软雅黑" panose="020B0503020204020204" pitchFamily="34" charset="-122"/>
                <a:cs typeface="+mn-ea"/>
                <a:sym typeface="+mn-lt"/>
              </a:rPr>
              <a:t> </a:t>
            </a:r>
            <a:r>
              <a:rPr lang="zh-CN" altLang="en-US" sz="4000" dirty="0" smtClean="0">
                <a:solidFill>
                  <a:prstClr val="white"/>
                </a:solidFill>
                <a:latin typeface="微软雅黑" panose="020B0503020204020204" pitchFamily="34" charset="-122"/>
                <a:ea typeface="微软雅黑" panose="020B0503020204020204" pitchFamily="34" charset="-122"/>
                <a:cs typeface="+mn-ea"/>
                <a:sym typeface="+mn-lt"/>
              </a:rPr>
              <a:t> 原题呈现</a:t>
            </a:r>
            <a:endParaRPr lang="zh-CN" altLang="en-US" sz="400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 name="矩形 4"/>
          <p:cNvSpPr/>
          <p:nvPr/>
        </p:nvSpPr>
        <p:spPr>
          <a:xfrm>
            <a:off x="151169" y="1284829"/>
            <a:ext cx="11797025" cy="4708981"/>
          </a:xfrm>
          <a:prstGeom prst="rect">
            <a:avLst/>
          </a:prstGeom>
          <a:ln w="57150">
            <a:solidFill>
              <a:srgbClr val="FF0000"/>
            </a:solidFill>
            <a:prstDash val="sysDash"/>
          </a:ln>
        </p:spPr>
        <p:txBody>
          <a:bodyPr wrap="square">
            <a:spAutoFit/>
          </a:bodyPr>
          <a:lstStyle/>
          <a:p>
            <a:pPr fontAlgn="ctr"/>
            <a:r>
              <a:rPr lang="en-US" altLang="zh-CN" sz="2000" kern="100" dirty="0">
                <a:solidFill>
                  <a:srgbClr val="000000"/>
                </a:solidFill>
                <a:latin typeface="Time New Romans"/>
                <a:cs typeface="宋体" panose="02010600030101010101" pitchFamily="2" charset="-122"/>
              </a:rPr>
              <a:t>21.</a:t>
            </a:r>
            <a:r>
              <a:rPr lang="zh-CN" altLang="zh-CN" sz="2000" kern="100" dirty="0">
                <a:solidFill>
                  <a:srgbClr val="000000"/>
                </a:solidFill>
                <a:latin typeface="Time New Romans"/>
                <a:cs typeface="宋体" panose="02010600030101010101" pitchFamily="2" charset="-122"/>
              </a:rPr>
              <a:t>一细绳跨过悬挂的定滑轮，两端分别系有小球</a:t>
            </a:r>
            <a:r>
              <a:rPr lang="en-US" altLang="zh-CN" sz="2000" i="1" kern="100" dirty="0">
                <a:solidFill>
                  <a:srgbClr val="000000"/>
                </a:solidFill>
                <a:latin typeface="Times New Roman" panose="02020603050405020304" pitchFamily="18" charset="0"/>
                <a:ea typeface="Times New Roman" panose="02020603050405020304" pitchFamily="18" charset="0"/>
                <a:cs typeface="宋体" panose="02010600030101010101" pitchFamily="2" charset="-122"/>
              </a:rPr>
              <a:t>A</a:t>
            </a:r>
            <a:r>
              <a:rPr lang="zh-CN" altLang="zh-CN" sz="2000" kern="100" dirty="0">
                <a:solidFill>
                  <a:srgbClr val="000000"/>
                </a:solidFill>
                <a:latin typeface="Time New Romans"/>
                <a:cs typeface="宋体" panose="02010600030101010101" pitchFamily="2" charset="-122"/>
              </a:rPr>
              <a:t>和</a:t>
            </a:r>
            <a:r>
              <a:rPr lang="en-US" altLang="zh-CN" sz="2000" i="1" kern="100" dirty="0">
                <a:solidFill>
                  <a:srgbClr val="000000"/>
                </a:solidFill>
                <a:latin typeface="Times New Roman" panose="02020603050405020304" pitchFamily="18" charset="0"/>
                <a:ea typeface="Times New Roman" panose="02020603050405020304" pitchFamily="18" charset="0"/>
                <a:cs typeface="宋体" panose="02010600030101010101" pitchFamily="2" charset="-122"/>
              </a:rPr>
              <a:t>B</a:t>
            </a:r>
            <a:r>
              <a:rPr lang="zh-CN" altLang="zh-CN" sz="2000" kern="100" dirty="0">
                <a:solidFill>
                  <a:srgbClr val="000000"/>
                </a:solidFill>
                <a:latin typeface="Time New Romans"/>
                <a:cs typeface="宋体" panose="02010600030101010101" pitchFamily="2" charset="-122"/>
              </a:rPr>
              <a:t>，如图所示。一实验小组用此装置</a:t>
            </a:r>
            <a:r>
              <a:rPr lang="zh-CN" altLang="zh-CN" sz="2000" b="1" u="sng" kern="100" dirty="0">
                <a:solidFill>
                  <a:srgbClr val="FF0000"/>
                </a:solidFill>
                <a:latin typeface="Time New Romans"/>
                <a:cs typeface="宋体" panose="02010600030101010101" pitchFamily="2" charset="-122"/>
              </a:rPr>
              <a:t>测量小球</a:t>
            </a:r>
            <a:r>
              <a:rPr lang="en-US" altLang="zh-CN" sz="2000" b="1" i="1" u="sng" kern="100" dirty="0">
                <a:solidFill>
                  <a:srgbClr val="FF0000"/>
                </a:solidFill>
                <a:latin typeface="Times New Roman" panose="02020603050405020304" pitchFamily="18" charset="0"/>
                <a:ea typeface="Times New Roman" panose="02020603050405020304" pitchFamily="18" charset="0"/>
                <a:cs typeface="宋体" panose="02010600030101010101" pitchFamily="2" charset="-122"/>
              </a:rPr>
              <a:t>B</a:t>
            </a:r>
            <a:r>
              <a:rPr lang="zh-CN" altLang="zh-CN" sz="2000" b="1" u="sng" kern="100" dirty="0">
                <a:solidFill>
                  <a:srgbClr val="FF0000"/>
                </a:solidFill>
                <a:latin typeface="Time New Romans"/>
                <a:cs typeface="宋体" panose="02010600030101010101" pitchFamily="2" charset="-122"/>
              </a:rPr>
              <a:t>运动的加速度</a:t>
            </a:r>
            <a:r>
              <a:rPr lang="zh-CN" altLang="zh-CN" sz="2000" b="1" u="sng" kern="100" dirty="0" smtClean="0">
                <a:solidFill>
                  <a:srgbClr val="FF0000"/>
                </a:solidFill>
                <a:latin typeface="Time New Romans"/>
                <a:cs typeface="宋体" panose="02010600030101010101" pitchFamily="2" charset="-122"/>
              </a:rPr>
              <a:t>。</a:t>
            </a:r>
            <a:endParaRPr lang="en-US" altLang="zh-CN" sz="2000" b="1" u="sng" kern="100" dirty="0" smtClean="0">
              <a:solidFill>
                <a:srgbClr val="FF0000"/>
              </a:solidFill>
              <a:latin typeface="Time New Romans"/>
              <a:cs typeface="宋体" panose="02010600030101010101" pitchFamily="2" charset="-122"/>
            </a:endParaRPr>
          </a:p>
          <a:p>
            <a:pPr fontAlgn="ctr"/>
            <a:endParaRPr lang="en-US" altLang="zh-CN" sz="2000" kern="100" dirty="0">
              <a:solidFill>
                <a:srgbClr val="000000"/>
              </a:solidFill>
              <a:latin typeface="Time New Romans"/>
            </a:endParaRPr>
          </a:p>
          <a:p>
            <a:pPr fontAlgn="ctr"/>
            <a:endParaRPr lang="en-US" altLang="zh-CN" sz="2000" kern="100" dirty="0" smtClean="0">
              <a:solidFill>
                <a:srgbClr val="000000"/>
              </a:solidFill>
              <a:latin typeface="Time New Romans"/>
            </a:endParaRPr>
          </a:p>
          <a:p>
            <a:pPr fontAlgn="ctr"/>
            <a:endParaRPr lang="en-US" altLang="zh-CN" sz="2000" kern="100" dirty="0">
              <a:solidFill>
                <a:srgbClr val="000000"/>
              </a:solidFill>
              <a:latin typeface="Time New Romans"/>
            </a:endParaRPr>
          </a:p>
          <a:p>
            <a:pPr fontAlgn="ctr"/>
            <a:endParaRPr lang="en-US" altLang="zh-CN" sz="2000" kern="100" dirty="0" smtClean="0">
              <a:solidFill>
                <a:srgbClr val="000000"/>
              </a:solidFill>
              <a:latin typeface="Time New Romans"/>
            </a:endParaRPr>
          </a:p>
          <a:p>
            <a:pPr fontAlgn="ctr"/>
            <a:endParaRPr lang="en-US" altLang="zh-CN" sz="2000" kern="100" dirty="0">
              <a:solidFill>
                <a:srgbClr val="000000"/>
              </a:solidFill>
              <a:latin typeface="Time New Romans"/>
            </a:endParaRPr>
          </a:p>
          <a:p>
            <a:pPr fontAlgn="ctr"/>
            <a:endParaRPr lang="en-US" altLang="zh-CN" sz="2000" kern="100" dirty="0" smtClean="0">
              <a:solidFill>
                <a:srgbClr val="000000"/>
              </a:solidFill>
              <a:latin typeface="Time New Romans"/>
            </a:endParaRPr>
          </a:p>
          <a:p>
            <a:pPr fontAlgn="ctr"/>
            <a:endParaRPr lang="en-US" altLang="zh-CN" sz="2000" kern="100" dirty="0">
              <a:solidFill>
                <a:srgbClr val="000000"/>
              </a:solidFill>
              <a:latin typeface="Time New Romans"/>
            </a:endParaRPr>
          </a:p>
          <a:p>
            <a:pPr fontAlgn="ctr"/>
            <a:r>
              <a:rPr lang="zh-CN" altLang="zh-CN" sz="2000" dirty="0" smtClean="0"/>
              <a:t>令</a:t>
            </a:r>
            <a:r>
              <a:rPr lang="zh-CN" altLang="zh-CN" sz="2000" dirty="0"/>
              <a:t>两小球静止，细绳拉紧，然后释放小球，测得小球</a:t>
            </a:r>
            <a:r>
              <a:rPr lang="en-US" altLang="zh-CN" sz="2000" i="1" dirty="0"/>
              <a:t>B</a:t>
            </a:r>
            <a:r>
              <a:rPr lang="zh-CN" altLang="zh-CN" sz="2000" dirty="0"/>
              <a:t>释放时的高度</a:t>
            </a:r>
            <a:r>
              <a:rPr lang="en-US" altLang="zh-CN" sz="2000" i="1" dirty="0"/>
              <a:t>h</a:t>
            </a:r>
            <a:r>
              <a:rPr lang="en-US" altLang="zh-CN" sz="2000" baseline="-25000" dirty="0"/>
              <a:t>0</a:t>
            </a:r>
            <a:r>
              <a:rPr lang="en-US" altLang="zh-CN" sz="2000" dirty="0"/>
              <a:t>=0.590 m</a:t>
            </a:r>
            <a:r>
              <a:rPr lang="zh-CN" altLang="zh-CN" sz="2000" dirty="0"/>
              <a:t>，下降一段距离后的高度</a:t>
            </a:r>
            <a:r>
              <a:rPr lang="en-US" altLang="zh-CN" sz="2000" i="1" dirty="0"/>
              <a:t>h</a:t>
            </a:r>
            <a:r>
              <a:rPr lang="en-US" altLang="zh-CN" sz="2000" dirty="0"/>
              <a:t>=0.100 m</a:t>
            </a:r>
            <a:r>
              <a:rPr lang="zh-CN" altLang="zh-CN" sz="2000" dirty="0"/>
              <a:t>；由</a:t>
            </a:r>
            <a:r>
              <a:rPr lang="en-US" altLang="zh-CN" sz="2000" i="1" dirty="0"/>
              <a:t>h</a:t>
            </a:r>
            <a:r>
              <a:rPr lang="en-US" altLang="zh-CN" sz="2000" baseline="-25000" dirty="0"/>
              <a:t>0</a:t>
            </a:r>
            <a:r>
              <a:rPr lang="zh-CN" altLang="zh-CN" sz="2000" dirty="0"/>
              <a:t>下降至</a:t>
            </a:r>
            <a:r>
              <a:rPr lang="en-US" altLang="zh-CN" sz="2000" i="1" dirty="0"/>
              <a:t>h</a:t>
            </a:r>
            <a:r>
              <a:rPr lang="zh-CN" altLang="zh-CN" sz="2000" dirty="0"/>
              <a:t>所用的时间</a:t>
            </a:r>
            <a:r>
              <a:rPr lang="en-US" altLang="zh-CN" sz="2000" i="1" dirty="0"/>
              <a:t>T</a:t>
            </a:r>
            <a:r>
              <a:rPr lang="en-US" altLang="zh-CN" sz="2000" dirty="0"/>
              <a:t>=0.730 s</a:t>
            </a:r>
            <a:r>
              <a:rPr lang="zh-CN" altLang="zh-CN" sz="2000" dirty="0"/>
              <a:t>。由此求得小球</a:t>
            </a:r>
            <a:r>
              <a:rPr lang="en-US" altLang="zh-CN" sz="2000" i="1" dirty="0"/>
              <a:t>B</a:t>
            </a:r>
            <a:r>
              <a:rPr lang="zh-CN" altLang="zh-CN" sz="2000" dirty="0"/>
              <a:t>加速度的大小为</a:t>
            </a:r>
            <a:r>
              <a:rPr lang="en-US" altLang="zh-CN" sz="2000" i="1" dirty="0"/>
              <a:t>a</a:t>
            </a:r>
            <a:r>
              <a:rPr lang="en-US" altLang="zh-CN" sz="2000" dirty="0"/>
              <a:t>=_______m/s</a:t>
            </a:r>
            <a:r>
              <a:rPr lang="en-US" altLang="zh-CN" sz="2000" baseline="30000" dirty="0"/>
              <a:t>2</a:t>
            </a:r>
            <a:r>
              <a:rPr lang="zh-CN" altLang="zh-CN" sz="2000" dirty="0"/>
              <a:t>（保留</a:t>
            </a:r>
            <a:r>
              <a:rPr lang="en-US" altLang="zh-CN" sz="2000" dirty="0"/>
              <a:t>3</a:t>
            </a:r>
            <a:r>
              <a:rPr lang="zh-CN" altLang="zh-CN" sz="2000" dirty="0"/>
              <a:t>位有效数字）。</a:t>
            </a:r>
          </a:p>
          <a:p>
            <a:pPr fontAlgn="ctr"/>
            <a:r>
              <a:rPr lang="zh-CN" altLang="zh-CN" sz="2000" dirty="0"/>
              <a:t>从实验室提供的数据得知，小球</a:t>
            </a:r>
            <a:r>
              <a:rPr lang="en-US" altLang="zh-CN" sz="2000" i="1" dirty="0"/>
              <a:t>A</a:t>
            </a:r>
            <a:r>
              <a:rPr lang="zh-CN" altLang="zh-CN" sz="2000" dirty="0"/>
              <a:t>、</a:t>
            </a:r>
            <a:r>
              <a:rPr lang="en-US" altLang="zh-CN" sz="2000" i="1" dirty="0"/>
              <a:t>B</a:t>
            </a:r>
            <a:r>
              <a:rPr lang="zh-CN" altLang="zh-CN" sz="2000" dirty="0"/>
              <a:t>的质量分别为</a:t>
            </a:r>
            <a:r>
              <a:rPr lang="en-US" altLang="zh-CN" sz="2000" dirty="0"/>
              <a:t>100.0 g</a:t>
            </a:r>
            <a:r>
              <a:rPr lang="zh-CN" altLang="zh-CN" sz="2000" dirty="0"/>
              <a:t>和</a:t>
            </a:r>
            <a:r>
              <a:rPr lang="en-US" altLang="zh-CN" sz="2000" dirty="0"/>
              <a:t>150.0 g</a:t>
            </a:r>
            <a:r>
              <a:rPr lang="zh-CN" altLang="zh-CN" sz="2000" dirty="0"/>
              <a:t>，当地重力加速度大小为</a:t>
            </a:r>
            <a:r>
              <a:rPr lang="en-US" altLang="zh-CN" sz="2000" i="1" dirty="0"/>
              <a:t>g</a:t>
            </a:r>
            <a:r>
              <a:rPr lang="en-US" altLang="zh-CN" sz="2000" dirty="0"/>
              <a:t>=9.80 m/s</a:t>
            </a:r>
            <a:r>
              <a:rPr lang="en-US" altLang="zh-CN" sz="2000" baseline="30000" dirty="0"/>
              <a:t>2</a:t>
            </a:r>
            <a:r>
              <a:rPr lang="zh-CN" altLang="zh-CN" sz="2000" dirty="0"/>
              <a:t>。根据牛顿第二定律计算可得小球</a:t>
            </a:r>
            <a:r>
              <a:rPr lang="en-US" altLang="zh-CN" sz="2000" i="1" dirty="0"/>
              <a:t>B</a:t>
            </a:r>
            <a:r>
              <a:rPr lang="zh-CN" altLang="zh-CN" sz="2000" dirty="0"/>
              <a:t>加速度的大小为</a:t>
            </a:r>
            <a:r>
              <a:rPr lang="en-US" altLang="zh-CN" sz="2000" i="1" dirty="0"/>
              <a:t>a</a:t>
            </a:r>
            <a:r>
              <a:rPr lang="en-US" altLang="zh-CN" sz="2000" dirty="0"/>
              <a:t>′=_______m/s</a:t>
            </a:r>
            <a:r>
              <a:rPr lang="en-US" altLang="zh-CN" sz="2000" baseline="30000" dirty="0"/>
              <a:t>2</a:t>
            </a:r>
            <a:r>
              <a:rPr lang="zh-CN" altLang="zh-CN" sz="2000" dirty="0"/>
              <a:t>（保留</a:t>
            </a:r>
            <a:r>
              <a:rPr lang="en-US" altLang="zh-CN" sz="2000" dirty="0"/>
              <a:t>3</a:t>
            </a:r>
            <a:r>
              <a:rPr lang="zh-CN" altLang="zh-CN" sz="2000" dirty="0"/>
              <a:t>位有效数字）。</a:t>
            </a:r>
          </a:p>
          <a:p>
            <a:pPr fontAlgn="ctr"/>
            <a:r>
              <a:rPr lang="zh-CN" altLang="zh-CN" sz="2000" dirty="0"/>
              <a:t>可以看出，</a:t>
            </a:r>
            <a:r>
              <a:rPr lang="en-US" altLang="zh-CN" sz="2000" i="1" dirty="0"/>
              <a:t>a</a:t>
            </a:r>
            <a:r>
              <a:rPr lang="en-US" altLang="zh-CN" sz="2000" dirty="0"/>
              <a:t>′</a:t>
            </a:r>
            <a:r>
              <a:rPr lang="zh-CN" altLang="zh-CN" sz="2000" dirty="0"/>
              <a:t>与</a:t>
            </a:r>
            <a:r>
              <a:rPr lang="en-US" altLang="zh-CN" sz="2000" i="1" dirty="0"/>
              <a:t>a</a:t>
            </a:r>
            <a:r>
              <a:rPr lang="zh-CN" altLang="zh-CN" sz="2000" dirty="0"/>
              <a:t>有明显差异，除实验中的偶然误差外，写出一条可能产生这一结果的原因：</a:t>
            </a:r>
            <a:r>
              <a:rPr lang="en-US" altLang="zh-CN" sz="2000" dirty="0"/>
              <a:t>__________</a:t>
            </a:r>
            <a:r>
              <a:rPr lang="zh-CN" altLang="zh-CN" sz="2000" dirty="0" smtClean="0"/>
              <a:t>。</a:t>
            </a:r>
            <a:endParaRPr lang="zh-CN" altLang="zh-CN" sz="2000" dirty="0"/>
          </a:p>
        </p:txBody>
      </p:sp>
      <p:pic>
        <p:nvPicPr>
          <p:cNvPr id="1026" name="Picture 2" descr="学科网(www.zxxk.com)--教育资源门户，提供试卷、教案、课件、论文、素材以及各类教学资源下载，还有大量而丰富的教学相关资讯！"/>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49515" y="1772816"/>
            <a:ext cx="1203101" cy="2047691"/>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文本框 22"/>
          <p:cNvSpPr txBox="1"/>
          <p:nvPr/>
        </p:nvSpPr>
        <p:spPr>
          <a:xfrm>
            <a:off x="5254723" y="371659"/>
            <a:ext cx="8958082" cy="523220"/>
          </a:xfrm>
          <a:prstGeom prst="rect">
            <a:avLst/>
          </a:prstGeom>
          <a:noFill/>
        </p:spPr>
        <p:txBody>
          <a:bodyPr wrap="square" rtlCol="0">
            <a:spAutoFit/>
          </a:bodyPr>
          <a:lstStyle/>
          <a:p>
            <a:pPr defTabSz="457200"/>
            <a:r>
              <a:rPr lang="en-US" altLang="zh-CN" sz="2800" b="1" dirty="0" smtClean="0">
                <a:solidFill>
                  <a:srgbClr val="FF00FF"/>
                </a:solidFill>
                <a:latin typeface="+mn-lt"/>
                <a:ea typeface="+mn-ea"/>
                <a:cs typeface="+mn-ea"/>
                <a:sym typeface="+mn-lt"/>
              </a:rPr>
              <a:t>2020</a:t>
            </a:r>
            <a:r>
              <a:rPr lang="zh-CN" altLang="en-US" sz="2800" b="1" dirty="0" smtClean="0">
                <a:solidFill>
                  <a:srgbClr val="FF00FF"/>
                </a:solidFill>
                <a:latin typeface="+mn-lt"/>
                <a:ea typeface="+mn-ea"/>
                <a:cs typeface="+mn-ea"/>
                <a:sym typeface="+mn-lt"/>
              </a:rPr>
              <a:t>年全国</a:t>
            </a:r>
            <a:r>
              <a:rPr lang="en-US" altLang="zh-CN" sz="2800" b="1" dirty="0" smtClean="0">
                <a:solidFill>
                  <a:srgbClr val="FF00FF"/>
                </a:solidFill>
                <a:latin typeface="+mn-lt"/>
                <a:ea typeface="+mn-ea"/>
                <a:cs typeface="+mn-ea"/>
                <a:sym typeface="+mn-lt"/>
              </a:rPr>
              <a:t>Ⅱ</a:t>
            </a:r>
            <a:r>
              <a:rPr lang="zh-CN" altLang="en-US" sz="2800" b="1" dirty="0" smtClean="0">
                <a:solidFill>
                  <a:srgbClr val="FF00FF"/>
                </a:solidFill>
                <a:latin typeface="+mn-lt"/>
                <a:ea typeface="+mn-ea"/>
                <a:cs typeface="+mn-ea"/>
                <a:sym typeface="+mn-lt"/>
              </a:rPr>
              <a:t>理综</a:t>
            </a:r>
            <a:r>
              <a:rPr lang="en-US" altLang="zh-CN" sz="2800" b="1" dirty="0" smtClean="0">
                <a:solidFill>
                  <a:srgbClr val="FF00FF"/>
                </a:solidFill>
                <a:latin typeface="+mn-lt"/>
                <a:ea typeface="+mn-ea"/>
                <a:cs typeface="+mn-ea"/>
                <a:sym typeface="+mn-lt"/>
              </a:rPr>
              <a:t>22</a:t>
            </a:r>
            <a:r>
              <a:rPr lang="zh-CN" altLang="en-US" sz="2800" b="1" dirty="0" smtClean="0">
                <a:solidFill>
                  <a:srgbClr val="FF00FF"/>
                </a:solidFill>
                <a:latin typeface="+mn-lt"/>
                <a:ea typeface="+mn-ea"/>
                <a:cs typeface="+mn-ea"/>
                <a:sym typeface="+mn-lt"/>
              </a:rPr>
              <a:t>题（力学实验）</a:t>
            </a:r>
            <a:endParaRPr lang="zh-CN" altLang="en-US" sz="2800" b="1" dirty="0">
              <a:solidFill>
                <a:srgbClr val="FF00FF"/>
              </a:solidFill>
              <a:latin typeface="+mn-lt"/>
              <a:ea typeface="+mn-ea"/>
              <a:cs typeface="+mn-ea"/>
              <a:sym typeface="+mn-lt"/>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2"/>
          <p:cNvSpPr txBox="1"/>
          <p:nvPr/>
        </p:nvSpPr>
        <p:spPr>
          <a:xfrm>
            <a:off x="0" y="6334780"/>
            <a:ext cx="12195175" cy="523220"/>
          </a:xfrm>
          <a:prstGeom prst="rect">
            <a:avLst/>
          </a:prstGeom>
          <a:noFill/>
        </p:spPr>
        <p:txBody>
          <a:bodyPr wrap="square" rtlCol="0">
            <a:spAutoFit/>
          </a:bodyPr>
          <a:lstStyle/>
          <a:p>
            <a:r>
              <a:rPr lang="zh-CN" altLang="en-US" sz="2800" b="1" dirty="0" smtClean="0">
                <a:solidFill>
                  <a:schemeClr val="bg1"/>
                </a:solidFill>
              </a:rPr>
              <a:t>西安交大附中航天学校                                                       终身学习，引领未来。</a:t>
            </a:r>
            <a:endParaRPr lang="zh-CN" altLang="en-US" sz="2800" b="1" dirty="0">
              <a:solidFill>
                <a:schemeClr val="bg1"/>
              </a:solidFill>
            </a:endParaRPr>
          </a:p>
        </p:txBody>
      </p:sp>
      <p:sp>
        <p:nvSpPr>
          <p:cNvPr id="19" name="矩形 41"/>
          <p:cNvSpPr/>
          <p:nvPr/>
        </p:nvSpPr>
        <p:spPr>
          <a:xfrm>
            <a:off x="0" y="6309320"/>
            <a:ext cx="12195175" cy="576064"/>
          </a:xfrm>
          <a:custGeom>
            <a:avLst/>
            <a:gdLst>
              <a:gd name="connsiteX0" fmla="*/ 0 w 12195175"/>
              <a:gd name="connsiteY0" fmla="*/ 0 h 2204864"/>
              <a:gd name="connsiteX1" fmla="*/ 12195175 w 12195175"/>
              <a:gd name="connsiteY1" fmla="*/ 0 h 2204864"/>
              <a:gd name="connsiteX2" fmla="*/ 12195175 w 12195175"/>
              <a:gd name="connsiteY2" fmla="*/ 2204864 h 2204864"/>
              <a:gd name="connsiteX3" fmla="*/ 0 w 12195175"/>
              <a:gd name="connsiteY3" fmla="*/ 2204864 h 2204864"/>
              <a:gd name="connsiteX4" fmla="*/ 0 w 12195175"/>
              <a:gd name="connsiteY4" fmla="*/ 0 h 2204864"/>
              <a:gd name="connsiteX0-1" fmla="*/ 0 w 12195175"/>
              <a:gd name="connsiteY0-2" fmla="*/ 4018 h 2208882"/>
              <a:gd name="connsiteX1-3" fmla="*/ 5976651 w 12195175"/>
              <a:gd name="connsiteY1-4" fmla="*/ 0 h 2208882"/>
              <a:gd name="connsiteX2-5" fmla="*/ 12195175 w 12195175"/>
              <a:gd name="connsiteY2-6" fmla="*/ 4018 h 2208882"/>
              <a:gd name="connsiteX3-7" fmla="*/ 12195175 w 12195175"/>
              <a:gd name="connsiteY3-8" fmla="*/ 2208882 h 2208882"/>
              <a:gd name="connsiteX4-9" fmla="*/ 0 w 12195175"/>
              <a:gd name="connsiteY4-10" fmla="*/ 2208882 h 2208882"/>
              <a:gd name="connsiteX5" fmla="*/ 0 w 12195175"/>
              <a:gd name="connsiteY5" fmla="*/ 4018 h 2208882"/>
              <a:gd name="connsiteX0-11" fmla="*/ 0 w 12195175"/>
              <a:gd name="connsiteY0-12" fmla="*/ 6772 h 2211636"/>
              <a:gd name="connsiteX1-13" fmla="*/ 5976651 w 12195175"/>
              <a:gd name="connsiteY1-14" fmla="*/ 2754 h 2211636"/>
              <a:gd name="connsiteX2-15" fmla="*/ 6221776 w 12195175"/>
              <a:gd name="connsiteY2-16" fmla="*/ 0 h 2211636"/>
              <a:gd name="connsiteX3-17" fmla="*/ 12195175 w 12195175"/>
              <a:gd name="connsiteY3-18" fmla="*/ 6772 h 2211636"/>
              <a:gd name="connsiteX4-19" fmla="*/ 12195175 w 12195175"/>
              <a:gd name="connsiteY4-20" fmla="*/ 2211636 h 2211636"/>
              <a:gd name="connsiteX5-21" fmla="*/ 0 w 12195175"/>
              <a:gd name="connsiteY5-22" fmla="*/ 2211636 h 2211636"/>
              <a:gd name="connsiteX6" fmla="*/ 0 w 12195175"/>
              <a:gd name="connsiteY6" fmla="*/ 6772 h 2211636"/>
              <a:gd name="connsiteX0-23" fmla="*/ 0 w 12195175"/>
              <a:gd name="connsiteY0-24" fmla="*/ 6772 h 2211636"/>
              <a:gd name="connsiteX1-25" fmla="*/ 5976651 w 12195175"/>
              <a:gd name="connsiteY1-26" fmla="*/ 2754 h 2211636"/>
              <a:gd name="connsiteX2-27" fmla="*/ 6089573 w 12195175"/>
              <a:gd name="connsiteY2-28" fmla="*/ 0 h 2211636"/>
              <a:gd name="connsiteX3-29" fmla="*/ 6221776 w 12195175"/>
              <a:gd name="connsiteY3-30" fmla="*/ 0 h 2211636"/>
              <a:gd name="connsiteX4-31" fmla="*/ 12195175 w 12195175"/>
              <a:gd name="connsiteY4-32" fmla="*/ 6772 h 2211636"/>
              <a:gd name="connsiteX5-33" fmla="*/ 12195175 w 12195175"/>
              <a:gd name="connsiteY5-34" fmla="*/ 2211636 h 2211636"/>
              <a:gd name="connsiteX6-35" fmla="*/ 0 w 12195175"/>
              <a:gd name="connsiteY6-36" fmla="*/ 2211636 h 2211636"/>
              <a:gd name="connsiteX7" fmla="*/ 0 w 12195175"/>
              <a:gd name="connsiteY7" fmla="*/ 6772 h 2211636"/>
              <a:gd name="connsiteX0-37" fmla="*/ 0 w 12195175"/>
              <a:gd name="connsiteY0-38" fmla="*/ 6772 h 2211636"/>
              <a:gd name="connsiteX1-39" fmla="*/ 5976651 w 12195175"/>
              <a:gd name="connsiteY1-40" fmla="*/ 2754 h 2211636"/>
              <a:gd name="connsiteX2-41" fmla="*/ 6108853 w 12195175"/>
              <a:gd name="connsiteY2-42" fmla="*/ 231354 h 2211636"/>
              <a:gd name="connsiteX3-43" fmla="*/ 6221776 w 12195175"/>
              <a:gd name="connsiteY3-44" fmla="*/ 0 h 2211636"/>
              <a:gd name="connsiteX4-45" fmla="*/ 12195175 w 12195175"/>
              <a:gd name="connsiteY4-46" fmla="*/ 6772 h 2211636"/>
              <a:gd name="connsiteX5-47" fmla="*/ 12195175 w 12195175"/>
              <a:gd name="connsiteY5-48" fmla="*/ 2211636 h 2211636"/>
              <a:gd name="connsiteX6-49" fmla="*/ 0 w 12195175"/>
              <a:gd name="connsiteY6-50" fmla="*/ 2211636 h 2211636"/>
              <a:gd name="connsiteX7-51" fmla="*/ 0 w 12195175"/>
              <a:gd name="connsiteY7-52" fmla="*/ 6772 h 2211636"/>
              <a:gd name="connsiteX0-53" fmla="*/ 0 w 12195175"/>
              <a:gd name="connsiteY0-54" fmla="*/ 6772 h 2211636"/>
              <a:gd name="connsiteX1-55" fmla="*/ 5976651 w 12195175"/>
              <a:gd name="connsiteY1-56" fmla="*/ 2754 h 2211636"/>
              <a:gd name="connsiteX2-57" fmla="*/ 6095082 w 12195175"/>
              <a:gd name="connsiteY2-58" fmla="*/ 236862 h 2211636"/>
              <a:gd name="connsiteX3-59" fmla="*/ 6221776 w 12195175"/>
              <a:gd name="connsiteY3-60" fmla="*/ 0 h 2211636"/>
              <a:gd name="connsiteX4-61" fmla="*/ 12195175 w 12195175"/>
              <a:gd name="connsiteY4-62" fmla="*/ 6772 h 2211636"/>
              <a:gd name="connsiteX5-63" fmla="*/ 12195175 w 12195175"/>
              <a:gd name="connsiteY5-64" fmla="*/ 2211636 h 2211636"/>
              <a:gd name="connsiteX6-65" fmla="*/ 0 w 12195175"/>
              <a:gd name="connsiteY6-66" fmla="*/ 2211636 h 2211636"/>
              <a:gd name="connsiteX7-67" fmla="*/ 0 w 12195175"/>
              <a:gd name="connsiteY7-68" fmla="*/ 6772 h 22116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195175" h="2211636">
                <a:moveTo>
                  <a:pt x="0" y="6772"/>
                </a:moveTo>
                <a:lnTo>
                  <a:pt x="5976651" y="2754"/>
                </a:lnTo>
                <a:lnTo>
                  <a:pt x="6095082" y="236862"/>
                </a:lnTo>
                <a:lnTo>
                  <a:pt x="6221776" y="0"/>
                </a:lnTo>
                <a:lnTo>
                  <a:pt x="12195175" y="6772"/>
                </a:lnTo>
                <a:lnTo>
                  <a:pt x="12195175" y="2211636"/>
                </a:lnTo>
                <a:lnTo>
                  <a:pt x="0" y="2211636"/>
                </a:lnTo>
                <a:lnTo>
                  <a:pt x="0" y="6772"/>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bg1"/>
                </a:solidFill>
              </a:rPr>
              <a:t>西安交大附中航天学校                                                     </a:t>
            </a:r>
            <a:r>
              <a:rPr lang="zh-CN" altLang="en-US" b="1" dirty="0" smtClean="0">
                <a:solidFill>
                  <a:schemeClr val="bg1"/>
                </a:solidFill>
              </a:rPr>
              <a:t>                                                                   </a:t>
            </a:r>
            <a:r>
              <a:rPr lang="zh-CN" altLang="en-US" b="1" dirty="0">
                <a:solidFill>
                  <a:schemeClr val="bg1"/>
                </a:solidFill>
              </a:rPr>
              <a:t>终身学习，引领未来。</a:t>
            </a:r>
          </a:p>
        </p:txBody>
      </p:sp>
      <p:pic>
        <p:nvPicPr>
          <p:cNvPr id="16" name="图片 15"/>
          <p:cNvPicPr>
            <a:picLocks noChangeAspect="1"/>
          </p:cNvPicPr>
          <p:nvPr/>
        </p:nvPicPr>
        <p:blipFill>
          <a:blip r:embed="rId2"/>
          <a:stretch>
            <a:fillRect/>
          </a:stretch>
        </p:blipFill>
        <p:spPr>
          <a:xfrm>
            <a:off x="5737547" y="6327951"/>
            <a:ext cx="721610" cy="538802"/>
          </a:xfrm>
          <a:prstGeom prst="rect">
            <a:avLst/>
          </a:prstGeom>
        </p:spPr>
      </p:pic>
      <p:pic>
        <p:nvPicPr>
          <p:cNvPr id="3" name="图片 2"/>
          <p:cNvPicPr>
            <a:picLocks noChangeAspect="1"/>
          </p:cNvPicPr>
          <p:nvPr/>
        </p:nvPicPr>
        <p:blipFill>
          <a:blip r:embed="rId3"/>
          <a:stretch>
            <a:fillRect/>
          </a:stretch>
        </p:blipFill>
        <p:spPr>
          <a:xfrm>
            <a:off x="120923" y="116632"/>
            <a:ext cx="3240360" cy="688107"/>
          </a:xfrm>
          <a:prstGeom prst="rect">
            <a:avLst/>
          </a:prstGeom>
        </p:spPr>
      </p:pic>
      <p:pic>
        <p:nvPicPr>
          <p:cNvPr id="5" name="图片 4"/>
          <p:cNvPicPr>
            <a:picLocks noChangeAspect="1"/>
          </p:cNvPicPr>
          <p:nvPr/>
        </p:nvPicPr>
        <p:blipFill>
          <a:blip r:embed="rId4"/>
          <a:stretch>
            <a:fillRect/>
          </a:stretch>
        </p:blipFill>
        <p:spPr>
          <a:xfrm>
            <a:off x="595193" y="838338"/>
            <a:ext cx="2186279" cy="685381"/>
          </a:xfrm>
          <a:prstGeom prst="rect">
            <a:avLst/>
          </a:prstGeom>
        </p:spPr>
      </p:pic>
      <p:sp>
        <p:nvSpPr>
          <p:cNvPr id="6" name="文本框 5"/>
          <p:cNvSpPr txBox="1"/>
          <p:nvPr/>
        </p:nvSpPr>
        <p:spPr>
          <a:xfrm>
            <a:off x="1345059" y="1621485"/>
            <a:ext cx="7632848" cy="646331"/>
          </a:xfrm>
          <a:prstGeom prst="rect">
            <a:avLst/>
          </a:prstGeom>
          <a:noFill/>
          <a:ln w="38100">
            <a:solidFill>
              <a:srgbClr val="7030A0"/>
            </a:solidFill>
            <a:prstDash val="sysDash"/>
          </a:ln>
          <a:effectLst/>
        </p:spPr>
        <p:txBody>
          <a:bodyPr wrap="square" rtlCol="0">
            <a:spAutoFit/>
          </a:bodyPr>
          <a:lstStyle/>
          <a:p>
            <a:r>
              <a:rPr lang="en-US" altLang="zh-CN" dirty="0" smtClean="0"/>
              <a:t>1.</a:t>
            </a:r>
            <a:r>
              <a:rPr lang="zh-CN" altLang="en-US" dirty="0" smtClean="0"/>
              <a:t>匀变速直线运动及其公式、图像</a:t>
            </a:r>
            <a:r>
              <a:rPr lang="en-US" altLang="zh-CN" dirty="0" smtClean="0"/>
              <a:t>【Ⅱ</a:t>
            </a:r>
            <a:r>
              <a:rPr lang="zh-CN" altLang="en-US" dirty="0" smtClean="0"/>
              <a:t>级</a:t>
            </a:r>
            <a:r>
              <a:rPr lang="en-US" altLang="zh-CN" dirty="0" smtClean="0"/>
              <a:t>】</a:t>
            </a:r>
          </a:p>
          <a:p>
            <a:r>
              <a:rPr lang="en-US" altLang="zh-CN" dirty="0" smtClean="0"/>
              <a:t>2.</a:t>
            </a:r>
            <a:r>
              <a:rPr lang="zh-CN" altLang="en-US" dirty="0" smtClean="0"/>
              <a:t>牛顿运动定律及其应用</a:t>
            </a:r>
            <a:r>
              <a:rPr lang="en-US" altLang="zh-CN" dirty="0" smtClean="0"/>
              <a:t>【</a:t>
            </a:r>
            <a:r>
              <a:rPr lang="zh-CN" altLang="en-US" dirty="0" smtClean="0"/>
              <a:t> </a:t>
            </a:r>
            <a:r>
              <a:rPr lang="en-US" altLang="zh-CN" dirty="0" smtClean="0"/>
              <a:t>Ⅱ</a:t>
            </a:r>
            <a:r>
              <a:rPr lang="zh-CN" altLang="en-US" dirty="0" smtClean="0"/>
              <a:t>级</a:t>
            </a:r>
            <a:r>
              <a:rPr lang="en-US" altLang="zh-CN" dirty="0" smtClean="0"/>
              <a:t>】</a:t>
            </a:r>
            <a:endParaRPr lang="zh-CN" altLang="en-US" dirty="0"/>
          </a:p>
        </p:txBody>
      </p:sp>
      <p:pic>
        <p:nvPicPr>
          <p:cNvPr id="7" name="图片 6"/>
          <p:cNvPicPr>
            <a:picLocks noChangeAspect="1"/>
          </p:cNvPicPr>
          <p:nvPr/>
        </p:nvPicPr>
        <p:blipFill>
          <a:blip r:embed="rId5"/>
          <a:stretch>
            <a:fillRect/>
          </a:stretch>
        </p:blipFill>
        <p:spPr>
          <a:xfrm>
            <a:off x="600030" y="2365582"/>
            <a:ext cx="2378849" cy="718980"/>
          </a:xfrm>
          <a:prstGeom prst="rect">
            <a:avLst/>
          </a:prstGeom>
        </p:spPr>
      </p:pic>
      <p:sp>
        <p:nvSpPr>
          <p:cNvPr id="8" name="圆角矩形 7"/>
          <p:cNvSpPr/>
          <p:nvPr/>
        </p:nvSpPr>
        <p:spPr>
          <a:xfrm>
            <a:off x="264939" y="3182328"/>
            <a:ext cx="11665296" cy="2982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95193" y="3264138"/>
            <a:ext cx="11233247" cy="2862322"/>
          </a:xfrm>
          <a:prstGeom prst="rect">
            <a:avLst/>
          </a:prstGeom>
          <a:noFill/>
        </p:spPr>
        <p:txBody>
          <a:bodyPr wrap="square" rtlCol="0">
            <a:spAutoFit/>
          </a:bodyPr>
          <a:lstStyle/>
          <a:p>
            <a:r>
              <a:rPr lang="en-US" altLang="zh-CN" sz="2400" b="1" dirty="0" smtClean="0">
                <a:solidFill>
                  <a:srgbClr val="0070C0"/>
                </a:solidFill>
              </a:rPr>
              <a:t>1.</a:t>
            </a:r>
            <a:r>
              <a:rPr lang="zh-CN" altLang="en-US" sz="2400" b="1" dirty="0" smtClean="0">
                <a:solidFill>
                  <a:srgbClr val="0070C0"/>
                </a:solidFill>
              </a:rPr>
              <a:t>理解能力</a:t>
            </a:r>
            <a:r>
              <a:rPr lang="zh-CN" altLang="en-US" sz="2000" b="1" dirty="0" smtClean="0">
                <a:solidFill>
                  <a:srgbClr val="0070C0"/>
                </a:solidFill>
              </a:rPr>
              <a:t>：</a:t>
            </a:r>
            <a:r>
              <a:rPr lang="zh-CN" altLang="en-US" sz="2000" b="1" dirty="0" smtClean="0"/>
              <a:t>审题抓题眼，明确实验目的，实验原理是关键</a:t>
            </a:r>
            <a:endParaRPr lang="en-US" altLang="zh-CN" sz="2000" b="1" dirty="0" smtClean="0"/>
          </a:p>
          <a:p>
            <a:r>
              <a:rPr lang="en-US" altLang="zh-CN" sz="2400" b="1" dirty="0" smtClean="0">
                <a:solidFill>
                  <a:srgbClr val="7030A0"/>
                </a:solidFill>
              </a:rPr>
              <a:t>2.</a:t>
            </a:r>
            <a:r>
              <a:rPr lang="zh-CN" altLang="en-US" sz="2400" b="1" dirty="0" smtClean="0">
                <a:solidFill>
                  <a:srgbClr val="7030A0"/>
                </a:solidFill>
              </a:rPr>
              <a:t>推理能力：</a:t>
            </a:r>
            <a:r>
              <a:rPr lang="zh-CN" altLang="en-US" sz="2000" b="1" dirty="0" smtClean="0"/>
              <a:t>能根据题目条件找出对应物理模型或公式。</a:t>
            </a:r>
            <a:endParaRPr lang="en-US" altLang="zh-CN" sz="2000" b="1" dirty="0" smtClean="0"/>
          </a:p>
          <a:p>
            <a:r>
              <a:rPr lang="en-US" altLang="zh-CN" sz="2400" b="1" dirty="0" smtClean="0">
                <a:solidFill>
                  <a:schemeClr val="accent2"/>
                </a:solidFill>
              </a:rPr>
              <a:t>3.</a:t>
            </a:r>
            <a:r>
              <a:rPr lang="zh-CN" altLang="en-US" sz="2400" b="1" dirty="0" smtClean="0">
                <a:solidFill>
                  <a:schemeClr val="accent2"/>
                </a:solidFill>
              </a:rPr>
              <a:t>分析综合能力</a:t>
            </a:r>
            <a:r>
              <a:rPr lang="zh-CN" altLang="en-US" sz="2000" b="1" dirty="0" smtClean="0">
                <a:solidFill>
                  <a:schemeClr val="accent2"/>
                </a:solidFill>
              </a:rPr>
              <a:t>：</a:t>
            </a:r>
            <a:r>
              <a:rPr lang="zh-CN" altLang="en-US" sz="2000" b="1" dirty="0" smtClean="0"/>
              <a:t>能找出物体重力与绳子拉力及加速度的关系，结合牛顿第二定定律求出系统（</a:t>
            </a:r>
            <a:r>
              <a:rPr lang="en-US" altLang="zh-CN" sz="2000" b="1" dirty="0" smtClean="0"/>
              <a:t>A</a:t>
            </a:r>
            <a:r>
              <a:rPr lang="zh-CN" altLang="en-US" sz="2000" b="1" dirty="0" smtClean="0"/>
              <a:t>或</a:t>
            </a:r>
            <a:r>
              <a:rPr lang="en-US" altLang="zh-CN" sz="2000" b="1" dirty="0" smtClean="0"/>
              <a:t>B</a:t>
            </a:r>
            <a:r>
              <a:rPr lang="zh-CN" altLang="en-US" sz="2000" b="1" dirty="0" smtClean="0"/>
              <a:t>）的加速度</a:t>
            </a:r>
            <a:endParaRPr lang="en-US" altLang="zh-CN" sz="2000" b="1" dirty="0" smtClean="0"/>
          </a:p>
          <a:p>
            <a:r>
              <a:rPr lang="en-US" altLang="zh-CN" sz="2400" b="1" dirty="0" smtClean="0">
                <a:solidFill>
                  <a:srgbClr val="00B050"/>
                </a:solidFill>
              </a:rPr>
              <a:t>4.</a:t>
            </a:r>
            <a:r>
              <a:rPr lang="zh-CN" altLang="en-US" sz="2400" b="1" dirty="0" smtClean="0">
                <a:solidFill>
                  <a:srgbClr val="00B050"/>
                </a:solidFill>
              </a:rPr>
              <a:t>应用数学处理物理问题的能力</a:t>
            </a:r>
            <a:r>
              <a:rPr lang="zh-CN" altLang="en-US" sz="2000" b="1" dirty="0" smtClean="0"/>
              <a:t>：本题考查学生基本的、简单的数学运算能力（快、准是关键）</a:t>
            </a:r>
            <a:endParaRPr lang="en-US" altLang="zh-CN" sz="2000" b="1" dirty="0" smtClean="0"/>
          </a:p>
          <a:p>
            <a:r>
              <a:rPr lang="en-US" altLang="zh-CN" sz="2400" b="1" dirty="0" smtClean="0">
                <a:solidFill>
                  <a:schemeClr val="accent6"/>
                </a:solidFill>
              </a:rPr>
              <a:t>5.</a:t>
            </a:r>
            <a:r>
              <a:rPr lang="zh-CN" altLang="en-US" sz="2400" b="1" dirty="0" smtClean="0">
                <a:solidFill>
                  <a:schemeClr val="accent6"/>
                </a:solidFill>
              </a:rPr>
              <a:t>实验能力</a:t>
            </a:r>
            <a:r>
              <a:rPr lang="zh-CN" altLang="en-US" sz="2000" b="1" dirty="0" smtClean="0"/>
              <a:t>：能明确实验目的，能理解实验原理和方法，能控制实验条件并对实验结论进行分析和评价（对实验误差分析）</a:t>
            </a:r>
            <a:r>
              <a:rPr lang="zh-CN" altLang="en-US" dirty="0" smtClean="0"/>
              <a:t>。</a:t>
            </a:r>
            <a:endParaRPr lang="zh-CN" altLang="en-US" dirty="0"/>
          </a:p>
        </p:txBody>
      </p:sp>
    </p:spTree>
  </p:cSld>
  <p:clrMapOvr>
    <a:masterClrMapping/>
  </p:clrMapOvr>
  <p:transition advTm="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1"/>
          <p:cNvSpPr/>
          <p:nvPr/>
        </p:nvSpPr>
        <p:spPr>
          <a:xfrm>
            <a:off x="0" y="6309320"/>
            <a:ext cx="12195175" cy="576064"/>
          </a:xfrm>
          <a:custGeom>
            <a:avLst/>
            <a:gdLst>
              <a:gd name="connsiteX0" fmla="*/ 0 w 12195175"/>
              <a:gd name="connsiteY0" fmla="*/ 0 h 2204864"/>
              <a:gd name="connsiteX1" fmla="*/ 12195175 w 12195175"/>
              <a:gd name="connsiteY1" fmla="*/ 0 h 2204864"/>
              <a:gd name="connsiteX2" fmla="*/ 12195175 w 12195175"/>
              <a:gd name="connsiteY2" fmla="*/ 2204864 h 2204864"/>
              <a:gd name="connsiteX3" fmla="*/ 0 w 12195175"/>
              <a:gd name="connsiteY3" fmla="*/ 2204864 h 2204864"/>
              <a:gd name="connsiteX4" fmla="*/ 0 w 12195175"/>
              <a:gd name="connsiteY4" fmla="*/ 0 h 2204864"/>
              <a:gd name="connsiteX0-1" fmla="*/ 0 w 12195175"/>
              <a:gd name="connsiteY0-2" fmla="*/ 4018 h 2208882"/>
              <a:gd name="connsiteX1-3" fmla="*/ 5976651 w 12195175"/>
              <a:gd name="connsiteY1-4" fmla="*/ 0 h 2208882"/>
              <a:gd name="connsiteX2-5" fmla="*/ 12195175 w 12195175"/>
              <a:gd name="connsiteY2-6" fmla="*/ 4018 h 2208882"/>
              <a:gd name="connsiteX3-7" fmla="*/ 12195175 w 12195175"/>
              <a:gd name="connsiteY3-8" fmla="*/ 2208882 h 2208882"/>
              <a:gd name="connsiteX4-9" fmla="*/ 0 w 12195175"/>
              <a:gd name="connsiteY4-10" fmla="*/ 2208882 h 2208882"/>
              <a:gd name="connsiteX5" fmla="*/ 0 w 12195175"/>
              <a:gd name="connsiteY5" fmla="*/ 4018 h 2208882"/>
              <a:gd name="connsiteX0-11" fmla="*/ 0 w 12195175"/>
              <a:gd name="connsiteY0-12" fmla="*/ 6772 h 2211636"/>
              <a:gd name="connsiteX1-13" fmla="*/ 5976651 w 12195175"/>
              <a:gd name="connsiteY1-14" fmla="*/ 2754 h 2211636"/>
              <a:gd name="connsiteX2-15" fmla="*/ 6221776 w 12195175"/>
              <a:gd name="connsiteY2-16" fmla="*/ 0 h 2211636"/>
              <a:gd name="connsiteX3-17" fmla="*/ 12195175 w 12195175"/>
              <a:gd name="connsiteY3-18" fmla="*/ 6772 h 2211636"/>
              <a:gd name="connsiteX4-19" fmla="*/ 12195175 w 12195175"/>
              <a:gd name="connsiteY4-20" fmla="*/ 2211636 h 2211636"/>
              <a:gd name="connsiteX5-21" fmla="*/ 0 w 12195175"/>
              <a:gd name="connsiteY5-22" fmla="*/ 2211636 h 2211636"/>
              <a:gd name="connsiteX6" fmla="*/ 0 w 12195175"/>
              <a:gd name="connsiteY6" fmla="*/ 6772 h 2211636"/>
              <a:gd name="connsiteX0-23" fmla="*/ 0 w 12195175"/>
              <a:gd name="connsiteY0-24" fmla="*/ 6772 h 2211636"/>
              <a:gd name="connsiteX1-25" fmla="*/ 5976651 w 12195175"/>
              <a:gd name="connsiteY1-26" fmla="*/ 2754 h 2211636"/>
              <a:gd name="connsiteX2-27" fmla="*/ 6089573 w 12195175"/>
              <a:gd name="connsiteY2-28" fmla="*/ 0 h 2211636"/>
              <a:gd name="connsiteX3-29" fmla="*/ 6221776 w 12195175"/>
              <a:gd name="connsiteY3-30" fmla="*/ 0 h 2211636"/>
              <a:gd name="connsiteX4-31" fmla="*/ 12195175 w 12195175"/>
              <a:gd name="connsiteY4-32" fmla="*/ 6772 h 2211636"/>
              <a:gd name="connsiteX5-33" fmla="*/ 12195175 w 12195175"/>
              <a:gd name="connsiteY5-34" fmla="*/ 2211636 h 2211636"/>
              <a:gd name="connsiteX6-35" fmla="*/ 0 w 12195175"/>
              <a:gd name="connsiteY6-36" fmla="*/ 2211636 h 2211636"/>
              <a:gd name="connsiteX7" fmla="*/ 0 w 12195175"/>
              <a:gd name="connsiteY7" fmla="*/ 6772 h 2211636"/>
              <a:gd name="connsiteX0-37" fmla="*/ 0 w 12195175"/>
              <a:gd name="connsiteY0-38" fmla="*/ 6772 h 2211636"/>
              <a:gd name="connsiteX1-39" fmla="*/ 5976651 w 12195175"/>
              <a:gd name="connsiteY1-40" fmla="*/ 2754 h 2211636"/>
              <a:gd name="connsiteX2-41" fmla="*/ 6108853 w 12195175"/>
              <a:gd name="connsiteY2-42" fmla="*/ 231354 h 2211636"/>
              <a:gd name="connsiteX3-43" fmla="*/ 6221776 w 12195175"/>
              <a:gd name="connsiteY3-44" fmla="*/ 0 h 2211636"/>
              <a:gd name="connsiteX4-45" fmla="*/ 12195175 w 12195175"/>
              <a:gd name="connsiteY4-46" fmla="*/ 6772 h 2211636"/>
              <a:gd name="connsiteX5-47" fmla="*/ 12195175 w 12195175"/>
              <a:gd name="connsiteY5-48" fmla="*/ 2211636 h 2211636"/>
              <a:gd name="connsiteX6-49" fmla="*/ 0 w 12195175"/>
              <a:gd name="connsiteY6-50" fmla="*/ 2211636 h 2211636"/>
              <a:gd name="connsiteX7-51" fmla="*/ 0 w 12195175"/>
              <a:gd name="connsiteY7-52" fmla="*/ 6772 h 2211636"/>
              <a:gd name="connsiteX0-53" fmla="*/ 0 w 12195175"/>
              <a:gd name="connsiteY0-54" fmla="*/ 6772 h 2211636"/>
              <a:gd name="connsiteX1-55" fmla="*/ 5976651 w 12195175"/>
              <a:gd name="connsiteY1-56" fmla="*/ 2754 h 2211636"/>
              <a:gd name="connsiteX2-57" fmla="*/ 6095082 w 12195175"/>
              <a:gd name="connsiteY2-58" fmla="*/ 236862 h 2211636"/>
              <a:gd name="connsiteX3-59" fmla="*/ 6221776 w 12195175"/>
              <a:gd name="connsiteY3-60" fmla="*/ 0 h 2211636"/>
              <a:gd name="connsiteX4-61" fmla="*/ 12195175 w 12195175"/>
              <a:gd name="connsiteY4-62" fmla="*/ 6772 h 2211636"/>
              <a:gd name="connsiteX5-63" fmla="*/ 12195175 w 12195175"/>
              <a:gd name="connsiteY5-64" fmla="*/ 2211636 h 2211636"/>
              <a:gd name="connsiteX6-65" fmla="*/ 0 w 12195175"/>
              <a:gd name="connsiteY6-66" fmla="*/ 2211636 h 2211636"/>
              <a:gd name="connsiteX7-67" fmla="*/ 0 w 12195175"/>
              <a:gd name="connsiteY7-68" fmla="*/ 6772 h 22116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195175" h="2211636">
                <a:moveTo>
                  <a:pt x="0" y="6772"/>
                </a:moveTo>
                <a:lnTo>
                  <a:pt x="5976651" y="2754"/>
                </a:lnTo>
                <a:lnTo>
                  <a:pt x="6095082" y="236862"/>
                </a:lnTo>
                <a:lnTo>
                  <a:pt x="6221776" y="0"/>
                </a:lnTo>
                <a:lnTo>
                  <a:pt x="12195175" y="6772"/>
                </a:lnTo>
                <a:lnTo>
                  <a:pt x="12195175" y="2211636"/>
                </a:lnTo>
                <a:lnTo>
                  <a:pt x="0" y="2211636"/>
                </a:lnTo>
                <a:lnTo>
                  <a:pt x="0" y="6772"/>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rPr>
              <a:t>西安交大附中航天学校                                                       </a:t>
            </a:r>
            <a:r>
              <a:rPr lang="zh-CN" altLang="en-US" sz="2400" b="1" dirty="0" smtClean="0">
                <a:solidFill>
                  <a:schemeClr val="bg1"/>
                </a:solidFill>
              </a:rPr>
              <a:t>                                终身</a:t>
            </a:r>
            <a:r>
              <a:rPr lang="zh-CN" altLang="en-US" sz="2400" b="1" dirty="0">
                <a:solidFill>
                  <a:schemeClr val="bg1"/>
                </a:solidFill>
              </a:rPr>
              <a:t>学习，引领未来。</a:t>
            </a:r>
          </a:p>
        </p:txBody>
      </p:sp>
      <p:pic>
        <p:nvPicPr>
          <p:cNvPr id="46" name="图片 45"/>
          <p:cNvPicPr>
            <a:picLocks noChangeAspect="1"/>
          </p:cNvPicPr>
          <p:nvPr/>
        </p:nvPicPr>
        <p:blipFill>
          <a:blip r:embed="rId3"/>
          <a:stretch>
            <a:fillRect/>
          </a:stretch>
        </p:blipFill>
        <p:spPr>
          <a:xfrm>
            <a:off x="5737547" y="6327951"/>
            <a:ext cx="721610" cy="538802"/>
          </a:xfrm>
          <a:prstGeom prst="rect">
            <a:avLst/>
          </a:prstGeom>
        </p:spPr>
      </p:pic>
      <p:pic>
        <p:nvPicPr>
          <p:cNvPr id="3" name="图片 2"/>
          <p:cNvPicPr>
            <a:picLocks noChangeAspect="1"/>
          </p:cNvPicPr>
          <p:nvPr/>
        </p:nvPicPr>
        <p:blipFill>
          <a:blip r:embed="rId4"/>
          <a:stretch>
            <a:fillRect/>
          </a:stretch>
        </p:blipFill>
        <p:spPr>
          <a:xfrm>
            <a:off x="19819" y="116632"/>
            <a:ext cx="3960440" cy="792088"/>
          </a:xfrm>
          <a:prstGeom prst="rect">
            <a:avLst/>
          </a:prstGeom>
        </p:spPr>
      </p:pic>
      <p:pic>
        <p:nvPicPr>
          <p:cNvPr id="4" name="图片 3"/>
          <p:cNvPicPr>
            <a:picLocks noChangeAspect="1"/>
          </p:cNvPicPr>
          <p:nvPr/>
        </p:nvPicPr>
        <p:blipFill>
          <a:blip r:embed="rId5"/>
          <a:stretch>
            <a:fillRect/>
          </a:stretch>
        </p:blipFill>
        <p:spPr>
          <a:xfrm>
            <a:off x="1273051" y="4446465"/>
            <a:ext cx="3420688" cy="830264"/>
          </a:xfrm>
          <a:prstGeom prst="rect">
            <a:avLst/>
          </a:prstGeom>
        </p:spPr>
      </p:pic>
      <p:pic>
        <p:nvPicPr>
          <p:cNvPr id="5" name="图片 4"/>
          <p:cNvPicPr>
            <a:picLocks noChangeAspect="1"/>
          </p:cNvPicPr>
          <p:nvPr/>
        </p:nvPicPr>
        <p:blipFill>
          <a:blip r:embed="rId6"/>
          <a:stretch>
            <a:fillRect/>
          </a:stretch>
        </p:blipFill>
        <p:spPr>
          <a:xfrm>
            <a:off x="7681763" y="4446465"/>
            <a:ext cx="2905500" cy="884282"/>
          </a:xfrm>
          <a:prstGeom prst="rect">
            <a:avLst/>
          </a:prstGeom>
        </p:spPr>
      </p:pic>
      <p:sp>
        <p:nvSpPr>
          <p:cNvPr id="6" name="圆角矩形 5"/>
          <p:cNvSpPr/>
          <p:nvPr/>
        </p:nvSpPr>
        <p:spPr>
          <a:xfrm>
            <a:off x="552971" y="1412776"/>
            <a:ext cx="5400600" cy="2808312"/>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09413" y="1633916"/>
            <a:ext cx="5028134" cy="2246769"/>
          </a:xfrm>
          <a:prstGeom prst="rect">
            <a:avLst/>
          </a:prstGeom>
          <a:noFill/>
        </p:spPr>
        <p:txBody>
          <a:bodyPr wrap="square" rtlCol="0">
            <a:spAutoFit/>
          </a:bodyPr>
          <a:lstStyle/>
          <a:p>
            <a:r>
              <a:rPr lang="zh-CN" altLang="en-US" sz="2800" b="1" dirty="0" smtClean="0"/>
              <a:t>该题是理综实验题（一力一电）的第</a:t>
            </a:r>
            <a:r>
              <a:rPr lang="en-US" altLang="zh-CN" sz="2800" b="1" dirty="0" smtClean="0"/>
              <a:t>1</a:t>
            </a:r>
            <a:r>
              <a:rPr lang="zh-CN" altLang="en-US" sz="2800" b="1" dirty="0" smtClean="0"/>
              <a:t>题，属于力学实验题，共</a:t>
            </a:r>
            <a:r>
              <a:rPr lang="en-US" altLang="zh-CN" sz="2800" b="1" dirty="0" smtClean="0"/>
              <a:t>3</a:t>
            </a:r>
            <a:r>
              <a:rPr lang="zh-CN" altLang="en-US" sz="2800" b="1" dirty="0" smtClean="0"/>
              <a:t>空，前两空是定量计算，最后一这空是定性结论。属于计算类的小实验。难度较小。</a:t>
            </a:r>
            <a:endParaRPr lang="zh-CN" altLang="en-US" sz="2800" b="1" dirty="0"/>
          </a:p>
        </p:txBody>
      </p:sp>
      <p:sp>
        <p:nvSpPr>
          <p:cNvPr id="9" name="圆角矩形 8"/>
          <p:cNvSpPr/>
          <p:nvPr/>
        </p:nvSpPr>
        <p:spPr>
          <a:xfrm>
            <a:off x="6529635" y="1412776"/>
            <a:ext cx="4824536" cy="2880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709655" y="1478104"/>
            <a:ext cx="4644516" cy="2677656"/>
          </a:xfrm>
          <a:prstGeom prst="rect">
            <a:avLst/>
          </a:prstGeom>
          <a:noFill/>
        </p:spPr>
        <p:txBody>
          <a:bodyPr wrap="square" rtlCol="0">
            <a:spAutoFit/>
          </a:bodyPr>
          <a:lstStyle/>
          <a:p>
            <a:r>
              <a:rPr lang="zh-CN" altLang="en-US" sz="2400" b="1" dirty="0" smtClean="0"/>
              <a:t>属于多元结构水平和关联结构平行设置，从知识的角度和递进逻辑上设置问题的定量计算。第一空实验、第二空的理论及第三空分析实验与理论的差别原因，是考查学生的分析问题能力和在学习中是否动手做实验的考查。</a:t>
            </a:r>
            <a:endParaRPr lang="zh-CN" altLang="en-US" sz="2400" b="1" dirty="0"/>
          </a:p>
        </p:txBody>
      </p:sp>
    </p:spTree>
  </p:cSld>
  <p:clrMapOvr>
    <a:masterClrMapping/>
  </p:clrMapOvr>
  <p:transition advTm="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3051" y="732624"/>
            <a:ext cx="10729192" cy="4031873"/>
          </a:xfrm>
          <a:prstGeom prst="rect">
            <a:avLst/>
          </a:prstGeom>
          <a:noFill/>
          <a:ln w="38100">
            <a:solidFill>
              <a:srgbClr val="FF0000"/>
            </a:solidFill>
          </a:ln>
        </p:spPr>
        <p:txBody>
          <a:bodyPr wrap="square" rtlCol="0">
            <a:spAutoFit/>
          </a:bodyPr>
          <a:lstStyle/>
          <a:p>
            <a:r>
              <a:rPr lang="zh-CN" altLang="en-US" sz="3200" b="1" dirty="0" smtClean="0"/>
              <a:t>特点：</a:t>
            </a:r>
            <a:endParaRPr lang="en-US" altLang="zh-CN" sz="3200" b="1" dirty="0" smtClean="0"/>
          </a:p>
          <a:p>
            <a:r>
              <a:rPr lang="en-US" altLang="zh-CN" sz="2800" b="1" dirty="0" smtClean="0"/>
              <a:t>1</a:t>
            </a:r>
            <a:r>
              <a:rPr lang="zh-CN" altLang="en-US" sz="2800" b="1" dirty="0" smtClean="0"/>
              <a:t>、结构上：</a:t>
            </a:r>
            <a:endParaRPr lang="en-US" altLang="zh-CN" sz="2800" b="1" dirty="0" smtClean="0"/>
          </a:p>
          <a:p>
            <a:r>
              <a:rPr lang="en-US" altLang="zh-CN" sz="2800" b="1" dirty="0"/>
              <a:t> </a:t>
            </a:r>
            <a:r>
              <a:rPr lang="en-US" altLang="zh-CN" sz="2800" b="1" dirty="0" smtClean="0"/>
              <a:t>   </a:t>
            </a:r>
            <a:r>
              <a:rPr lang="zh-CN" altLang="en-US" sz="2800" b="1" dirty="0" smtClean="0"/>
              <a:t>一小一大，一易一难，一熟一生，一力一电</a:t>
            </a:r>
            <a:endParaRPr lang="en-US" altLang="zh-CN" sz="2800" dirty="0" smtClean="0"/>
          </a:p>
          <a:p>
            <a:r>
              <a:rPr lang="en-US" altLang="zh-CN" sz="2800" b="1" dirty="0" smtClean="0"/>
              <a:t>2</a:t>
            </a:r>
            <a:r>
              <a:rPr lang="zh-CN" altLang="en-US" sz="2800" b="1" dirty="0" smtClean="0"/>
              <a:t>、内容上：</a:t>
            </a:r>
            <a:endParaRPr lang="en-US" altLang="zh-CN" sz="2800" b="1" dirty="0" smtClean="0"/>
          </a:p>
          <a:p>
            <a:r>
              <a:rPr lang="en-US" altLang="zh-CN" sz="2800" b="1" dirty="0" smtClean="0"/>
              <a:t>     22</a:t>
            </a:r>
            <a:r>
              <a:rPr lang="zh-CN" altLang="en-US" sz="2800" b="1" dirty="0" smtClean="0"/>
              <a:t>基本上都是规定的学生实验内容，思维难度不大。</a:t>
            </a:r>
            <a:endParaRPr lang="en-US" altLang="zh-CN" sz="2800" b="1" dirty="0" smtClean="0"/>
          </a:p>
          <a:p>
            <a:r>
              <a:rPr lang="en-US" altLang="zh-CN" sz="2800" b="1" dirty="0" smtClean="0"/>
              <a:t>     23</a:t>
            </a:r>
            <a:r>
              <a:rPr lang="zh-CN" altLang="en-US" sz="2800" b="1" dirty="0" smtClean="0"/>
              <a:t>基本都不是规定学生实验的原始内容，注重对已学的实验原理和方法的迁移和灵活应用，但实验的设计难度与思维难度基本上是</a:t>
            </a:r>
            <a:r>
              <a:rPr lang="zh-CN" altLang="en-US" sz="2800" b="1" dirty="0" smtClean="0">
                <a:solidFill>
                  <a:srgbClr val="FF0000"/>
                </a:solidFill>
              </a:rPr>
              <a:t>稳中有降</a:t>
            </a:r>
            <a:endParaRPr lang="en-US" altLang="zh-CN" sz="2800" b="1" dirty="0" smtClean="0">
              <a:solidFill>
                <a:srgbClr val="FF0000"/>
              </a:solidFill>
            </a:endParaRPr>
          </a:p>
          <a:p>
            <a:endParaRPr lang="en-US" altLang="zh-CN" sz="2800" b="1" dirty="0" smtClean="0">
              <a:solidFill>
                <a:srgbClr val="FF0000"/>
              </a:solidFill>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07710" y="6308725"/>
            <a:ext cx="577850" cy="588010"/>
          </a:xfrm>
          <a:prstGeom prst="rect">
            <a:avLst/>
          </a:prstGeom>
        </p:spPr>
      </p:pic>
      <p:sp>
        <p:nvSpPr>
          <p:cNvPr id="51" name="矩形 41"/>
          <p:cNvSpPr/>
          <p:nvPr/>
        </p:nvSpPr>
        <p:spPr>
          <a:xfrm>
            <a:off x="0" y="6336488"/>
            <a:ext cx="12195175" cy="576064"/>
          </a:xfrm>
          <a:custGeom>
            <a:avLst/>
            <a:gdLst>
              <a:gd name="connsiteX0" fmla="*/ 0 w 12195175"/>
              <a:gd name="connsiteY0" fmla="*/ 0 h 2204864"/>
              <a:gd name="connsiteX1" fmla="*/ 12195175 w 12195175"/>
              <a:gd name="connsiteY1" fmla="*/ 0 h 2204864"/>
              <a:gd name="connsiteX2" fmla="*/ 12195175 w 12195175"/>
              <a:gd name="connsiteY2" fmla="*/ 2204864 h 2204864"/>
              <a:gd name="connsiteX3" fmla="*/ 0 w 12195175"/>
              <a:gd name="connsiteY3" fmla="*/ 2204864 h 2204864"/>
              <a:gd name="connsiteX4" fmla="*/ 0 w 12195175"/>
              <a:gd name="connsiteY4" fmla="*/ 0 h 2204864"/>
              <a:gd name="connsiteX0-1" fmla="*/ 0 w 12195175"/>
              <a:gd name="connsiteY0-2" fmla="*/ 4018 h 2208882"/>
              <a:gd name="connsiteX1-3" fmla="*/ 5976651 w 12195175"/>
              <a:gd name="connsiteY1-4" fmla="*/ 0 h 2208882"/>
              <a:gd name="connsiteX2-5" fmla="*/ 12195175 w 12195175"/>
              <a:gd name="connsiteY2-6" fmla="*/ 4018 h 2208882"/>
              <a:gd name="connsiteX3-7" fmla="*/ 12195175 w 12195175"/>
              <a:gd name="connsiteY3-8" fmla="*/ 2208882 h 2208882"/>
              <a:gd name="connsiteX4-9" fmla="*/ 0 w 12195175"/>
              <a:gd name="connsiteY4-10" fmla="*/ 2208882 h 2208882"/>
              <a:gd name="connsiteX5" fmla="*/ 0 w 12195175"/>
              <a:gd name="connsiteY5" fmla="*/ 4018 h 2208882"/>
              <a:gd name="connsiteX0-11" fmla="*/ 0 w 12195175"/>
              <a:gd name="connsiteY0-12" fmla="*/ 6772 h 2211636"/>
              <a:gd name="connsiteX1-13" fmla="*/ 5976651 w 12195175"/>
              <a:gd name="connsiteY1-14" fmla="*/ 2754 h 2211636"/>
              <a:gd name="connsiteX2-15" fmla="*/ 6221776 w 12195175"/>
              <a:gd name="connsiteY2-16" fmla="*/ 0 h 2211636"/>
              <a:gd name="connsiteX3-17" fmla="*/ 12195175 w 12195175"/>
              <a:gd name="connsiteY3-18" fmla="*/ 6772 h 2211636"/>
              <a:gd name="connsiteX4-19" fmla="*/ 12195175 w 12195175"/>
              <a:gd name="connsiteY4-20" fmla="*/ 2211636 h 2211636"/>
              <a:gd name="connsiteX5-21" fmla="*/ 0 w 12195175"/>
              <a:gd name="connsiteY5-22" fmla="*/ 2211636 h 2211636"/>
              <a:gd name="connsiteX6" fmla="*/ 0 w 12195175"/>
              <a:gd name="connsiteY6" fmla="*/ 6772 h 2211636"/>
              <a:gd name="connsiteX0-23" fmla="*/ 0 w 12195175"/>
              <a:gd name="connsiteY0-24" fmla="*/ 6772 h 2211636"/>
              <a:gd name="connsiteX1-25" fmla="*/ 5976651 w 12195175"/>
              <a:gd name="connsiteY1-26" fmla="*/ 2754 h 2211636"/>
              <a:gd name="connsiteX2-27" fmla="*/ 6089573 w 12195175"/>
              <a:gd name="connsiteY2-28" fmla="*/ 0 h 2211636"/>
              <a:gd name="connsiteX3-29" fmla="*/ 6221776 w 12195175"/>
              <a:gd name="connsiteY3-30" fmla="*/ 0 h 2211636"/>
              <a:gd name="connsiteX4-31" fmla="*/ 12195175 w 12195175"/>
              <a:gd name="connsiteY4-32" fmla="*/ 6772 h 2211636"/>
              <a:gd name="connsiteX5-33" fmla="*/ 12195175 w 12195175"/>
              <a:gd name="connsiteY5-34" fmla="*/ 2211636 h 2211636"/>
              <a:gd name="connsiteX6-35" fmla="*/ 0 w 12195175"/>
              <a:gd name="connsiteY6-36" fmla="*/ 2211636 h 2211636"/>
              <a:gd name="connsiteX7" fmla="*/ 0 w 12195175"/>
              <a:gd name="connsiteY7" fmla="*/ 6772 h 2211636"/>
              <a:gd name="connsiteX0-37" fmla="*/ 0 w 12195175"/>
              <a:gd name="connsiteY0-38" fmla="*/ 6772 h 2211636"/>
              <a:gd name="connsiteX1-39" fmla="*/ 5976651 w 12195175"/>
              <a:gd name="connsiteY1-40" fmla="*/ 2754 h 2211636"/>
              <a:gd name="connsiteX2-41" fmla="*/ 6108853 w 12195175"/>
              <a:gd name="connsiteY2-42" fmla="*/ 231354 h 2211636"/>
              <a:gd name="connsiteX3-43" fmla="*/ 6221776 w 12195175"/>
              <a:gd name="connsiteY3-44" fmla="*/ 0 h 2211636"/>
              <a:gd name="connsiteX4-45" fmla="*/ 12195175 w 12195175"/>
              <a:gd name="connsiteY4-46" fmla="*/ 6772 h 2211636"/>
              <a:gd name="connsiteX5-47" fmla="*/ 12195175 w 12195175"/>
              <a:gd name="connsiteY5-48" fmla="*/ 2211636 h 2211636"/>
              <a:gd name="connsiteX6-49" fmla="*/ 0 w 12195175"/>
              <a:gd name="connsiteY6-50" fmla="*/ 2211636 h 2211636"/>
              <a:gd name="connsiteX7-51" fmla="*/ 0 w 12195175"/>
              <a:gd name="connsiteY7-52" fmla="*/ 6772 h 2211636"/>
              <a:gd name="connsiteX0-53" fmla="*/ 0 w 12195175"/>
              <a:gd name="connsiteY0-54" fmla="*/ 6772 h 2211636"/>
              <a:gd name="connsiteX1-55" fmla="*/ 5976651 w 12195175"/>
              <a:gd name="connsiteY1-56" fmla="*/ 2754 h 2211636"/>
              <a:gd name="connsiteX2-57" fmla="*/ 6095082 w 12195175"/>
              <a:gd name="connsiteY2-58" fmla="*/ 236862 h 2211636"/>
              <a:gd name="connsiteX3-59" fmla="*/ 6221776 w 12195175"/>
              <a:gd name="connsiteY3-60" fmla="*/ 0 h 2211636"/>
              <a:gd name="connsiteX4-61" fmla="*/ 12195175 w 12195175"/>
              <a:gd name="connsiteY4-62" fmla="*/ 6772 h 2211636"/>
              <a:gd name="connsiteX5-63" fmla="*/ 12195175 w 12195175"/>
              <a:gd name="connsiteY5-64" fmla="*/ 2211636 h 2211636"/>
              <a:gd name="connsiteX6-65" fmla="*/ 0 w 12195175"/>
              <a:gd name="connsiteY6-66" fmla="*/ 2211636 h 2211636"/>
              <a:gd name="connsiteX7-67" fmla="*/ 0 w 12195175"/>
              <a:gd name="connsiteY7-68" fmla="*/ 6772 h 22116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195175" h="2211636">
                <a:moveTo>
                  <a:pt x="0" y="6772"/>
                </a:moveTo>
                <a:lnTo>
                  <a:pt x="5976651" y="2754"/>
                </a:lnTo>
                <a:lnTo>
                  <a:pt x="6095082" y="236862"/>
                </a:lnTo>
                <a:lnTo>
                  <a:pt x="6221776" y="0"/>
                </a:lnTo>
                <a:lnTo>
                  <a:pt x="12195175" y="6772"/>
                </a:lnTo>
                <a:lnTo>
                  <a:pt x="12195175" y="2211636"/>
                </a:lnTo>
                <a:lnTo>
                  <a:pt x="0" y="2211636"/>
                </a:lnTo>
                <a:lnTo>
                  <a:pt x="0" y="6772"/>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rPr>
              <a:t>西安交大附中航天学校                                                       </a:t>
            </a:r>
            <a:r>
              <a:rPr lang="zh-CN" altLang="en-US" sz="2400" b="1" dirty="0" smtClean="0">
                <a:solidFill>
                  <a:schemeClr val="bg1"/>
                </a:solidFill>
              </a:rPr>
              <a:t>                                终身</a:t>
            </a:r>
            <a:r>
              <a:rPr lang="zh-CN" altLang="en-US" sz="2400" b="1" dirty="0">
                <a:solidFill>
                  <a:schemeClr val="bg1"/>
                </a:solidFill>
              </a:rPr>
              <a:t>学习，引领未来。</a:t>
            </a:r>
          </a:p>
        </p:txBody>
      </p:sp>
    </p:spTree>
  </p:cSld>
  <p:clrMapOvr>
    <a:masterClrMapping/>
  </p:clrMapOvr>
  <p:transition advTm="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07588" y="61769"/>
            <a:ext cx="3744416" cy="862350"/>
          </a:xfrm>
          <a:prstGeom prst="rect">
            <a:avLst/>
          </a:prstGeom>
        </p:spPr>
      </p:pic>
      <p:pic>
        <p:nvPicPr>
          <p:cNvPr id="3074" name="Picture 2" descr="学科网(www.zxxk.com)--教育资源门户，提供试卷、教案、课件、论文、素材以及各类教学资源下载，还有大量而丰富的教学相关资讯！"/>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19924" y="4932313"/>
            <a:ext cx="1009311" cy="171785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文本框 3"/>
          <p:cNvSpPr txBox="1"/>
          <p:nvPr/>
        </p:nvSpPr>
        <p:spPr>
          <a:xfrm>
            <a:off x="15979" y="973579"/>
            <a:ext cx="5544616" cy="3970318"/>
          </a:xfrm>
          <a:prstGeom prst="rect">
            <a:avLst/>
          </a:prstGeom>
          <a:noFill/>
        </p:spPr>
        <p:txBody>
          <a:bodyPr wrap="square" rtlCol="0">
            <a:spAutoFit/>
          </a:bodyPr>
          <a:lstStyle/>
          <a:p>
            <a:pPr fontAlgn="ctr"/>
            <a:r>
              <a:rPr lang="en-US" altLang="zh-CN" dirty="0"/>
              <a:t>22.</a:t>
            </a:r>
            <a:r>
              <a:rPr lang="zh-CN" altLang="zh-CN" dirty="0"/>
              <a:t>一细绳跨过悬挂的定滑轮，两端分别系有小球</a:t>
            </a:r>
            <a:r>
              <a:rPr lang="en-US" altLang="zh-CN" i="1" dirty="0"/>
              <a:t>A</a:t>
            </a:r>
            <a:r>
              <a:rPr lang="zh-CN" altLang="zh-CN" dirty="0"/>
              <a:t>和</a:t>
            </a:r>
            <a:r>
              <a:rPr lang="en-US" altLang="zh-CN" i="1" dirty="0"/>
              <a:t>B</a:t>
            </a:r>
            <a:r>
              <a:rPr lang="zh-CN" altLang="zh-CN" dirty="0"/>
              <a:t>，如图所示。一实验小组用此装置测量小球</a:t>
            </a:r>
            <a:r>
              <a:rPr lang="en-US" altLang="zh-CN" i="1" dirty="0"/>
              <a:t>B</a:t>
            </a:r>
            <a:r>
              <a:rPr lang="zh-CN" altLang="zh-CN" dirty="0"/>
              <a:t>运动的加速度。</a:t>
            </a:r>
          </a:p>
          <a:p>
            <a:pPr fontAlgn="ctr"/>
            <a:r>
              <a:rPr lang="zh-CN" altLang="zh-CN" dirty="0"/>
              <a:t>令两小球静止，细绳拉紧，然后释放小球，测得小球</a:t>
            </a:r>
            <a:r>
              <a:rPr lang="en-US" altLang="zh-CN" i="1" dirty="0"/>
              <a:t>B</a:t>
            </a:r>
            <a:r>
              <a:rPr lang="zh-CN" altLang="zh-CN" dirty="0"/>
              <a:t>释放时的高度</a:t>
            </a:r>
            <a:r>
              <a:rPr lang="en-US" altLang="zh-CN" i="1" dirty="0"/>
              <a:t>h</a:t>
            </a:r>
            <a:r>
              <a:rPr lang="en-US" altLang="zh-CN" baseline="-25000" dirty="0"/>
              <a:t>0</a:t>
            </a:r>
            <a:r>
              <a:rPr lang="en-US" altLang="zh-CN" dirty="0"/>
              <a:t>=0.590 m</a:t>
            </a:r>
            <a:r>
              <a:rPr lang="zh-CN" altLang="zh-CN" dirty="0"/>
              <a:t>，下降一段距离后的高度</a:t>
            </a:r>
            <a:r>
              <a:rPr lang="en-US" altLang="zh-CN" i="1" dirty="0"/>
              <a:t>h</a:t>
            </a:r>
            <a:r>
              <a:rPr lang="en-US" altLang="zh-CN" dirty="0"/>
              <a:t>=0.100 m</a:t>
            </a:r>
            <a:r>
              <a:rPr lang="zh-CN" altLang="zh-CN" dirty="0"/>
              <a:t>；由</a:t>
            </a:r>
            <a:r>
              <a:rPr lang="en-US" altLang="zh-CN" i="1" dirty="0"/>
              <a:t>h</a:t>
            </a:r>
            <a:r>
              <a:rPr lang="en-US" altLang="zh-CN" baseline="-25000" dirty="0"/>
              <a:t>0</a:t>
            </a:r>
            <a:r>
              <a:rPr lang="zh-CN" altLang="zh-CN" dirty="0"/>
              <a:t>下降至</a:t>
            </a:r>
            <a:r>
              <a:rPr lang="en-US" altLang="zh-CN" i="1" dirty="0"/>
              <a:t>h</a:t>
            </a:r>
            <a:r>
              <a:rPr lang="zh-CN" altLang="zh-CN" dirty="0"/>
              <a:t>所用的时间</a:t>
            </a:r>
            <a:r>
              <a:rPr lang="en-US" altLang="zh-CN" i="1" dirty="0"/>
              <a:t>T</a:t>
            </a:r>
            <a:r>
              <a:rPr lang="en-US" altLang="zh-CN" dirty="0"/>
              <a:t>=0.730 s</a:t>
            </a:r>
            <a:r>
              <a:rPr lang="zh-CN" altLang="zh-CN" dirty="0"/>
              <a:t>。由此求得小球</a:t>
            </a:r>
            <a:r>
              <a:rPr lang="en-US" altLang="zh-CN" i="1" dirty="0"/>
              <a:t>B</a:t>
            </a:r>
            <a:r>
              <a:rPr lang="zh-CN" altLang="zh-CN" dirty="0"/>
              <a:t>加速度的大小为</a:t>
            </a:r>
            <a:r>
              <a:rPr lang="en-US" altLang="zh-CN" i="1" dirty="0" smtClean="0"/>
              <a:t>a</a:t>
            </a:r>
            <a:r>
              <a:rPr lang="en-US" altLang="zh-CN" dirty="0" smtClean="0"/>
              <a:t>=  </a:t>
            </a:r>
            <a:r>
              <a:rPr lang="zh-CN" altLang="zh-CN" u="sng" dirty="0" smtClean="0">
                <a:solidFill>
                  <a:srgbClr val="FF0000"/>
                </a:solidFill>
              </a:rPr>
              <a:t>1</a:t>
            </a:r>
            <a:r>
              <a:rPr lang="zh-CN" altLang="zh-CN" u="sng" dirty="0">
                <a:solidFill>
                  <a:srgbClr val="FF0000"/>
                </a:solidFill>
              </a:rPr>
              <a:t>.</a:t>
            </a:r>
            <a:r>
              <a:rPr lang="zh-CN" altLang="zh-CN" u="sng" dirty="0" smtClean="0">
                <a:solidFill>
                  <a:srgbClr val="FF0000"/>
                </a:solidFill>
              </a:rPr>
              <a:t>84</a:t>
            </a:r>
            <a:r>
              <a:rPr lang="en-US" altLang="zh-CN" u="sng" dirty="0" smtClean="0">
                <a:solidFill>
                  <a:srgbClr val="FF0000"/>
                </a:solidFill>
              </a:rPr>
              <a:t>    </a:t>
            </a:r>
            <a:r>
              <a:rPr lang="en-US" altLang="zh-CN" dirty="0" smtClean="0"/>
              <a:t>m/s</a:t>
            </a:r>
            <a:r>
              <a:rPr lang="en-US" altLang="zh-CN" baseline="30000" dirty="0" smtClean="0"/>
              <a:t>2</a:t>
            </a:r>
            <a:r>
              <a:rPr lang="zh-CN" altLang="zh-CN" dirty="0"/>
              <a:t>（保留</a:t>
            </a:r>
            <a:r>
              <a:rPr lang="en-US" altLang="zh-CN" dirty="0"/>
              <a:t>3</a:t>
            </a:r>
            <a:r>
              <a:rPr lang="zh-CN" altLang="zh-CN" dirty="0"/>
              <a:t>位有效数字）。</a:t>
            </a:r>
          </a:p>
          <a:p>
            <a:pPr fontAlgn="ctr"/>
            <a:r>
              <a:rPr lang="zh-CN" altLang="zh-CN" dirty="0"/>
              <a:t>从实验室提供的数据得知，小球</a:t>
            </a:r>
            <a:r>
              <a:rPr lang="en-US" altLang="zh-CN" i="1" dirty="0"/>
              <a:t>A</a:t>
            </a:r>
            <a:r>
              <a:rPr lang="zh-CN" altLang="zh-CN" dirty="0"/>
              <a:t>、</a:t>
            </a:r>
            <a:r>
              <a:rPr lang="en-US" altLang="zh-CN" i="1" dirty="0"/>
              <a:t>B</a:t>
            </a:r>
            <a:r>
              <a:rPr lang="zh-CN" altLang="zh-CN" dirty="0"/>
              <a:t>的质量分别为</a:t>
            </a:r>
            <a:r>
              <a:rPr lang="en-US" altLang="zh-CN" dirty="0"/>
              <a:t>100.0 g</a:t>
            </a:r>
            <a:r>
              <a:rPr lang="zh-CN" altLang="zh-CN" dirty="0"/>
              <a:t>和</a:t>
            </a:r>
            <a:r>
              <a:rPr lang="en-US" altLang="zh-CN" dirty="0"/>
              <a:t>150.0 g</a:t>
            </a:r>
            <a:r>
              <a:rPr lang="zh-CN" altLang="zh-CN" dirty="0"/>
              <a:t>，当地重力加速度大小为</a:t>
            </a:r>
            <a:r>
              <a:rPr lang="en-US" altLang="zh-CN" i="1" dirty="0"/>
              <a:t>g</a:t>
            </a:r>
            <a:r>
              <a:rPr lang="en-US" altLang="zh-CN" dirty="0"/>
              <a:t>=9.80 m/s</a:t>
            </a:r>
            <a:r>
              <a:rPr lang="en-US" altLang="zh-CN" baseline="30000" dirty="0"/>
              <a:t>2</a:t>
            </a:r>
            <a:r>
              <a:rPr lang="zh-CN" altLang="zh-CN" dirty="0"/>
              <a:t>。根据牛顿第二定律计算可得小球</a:t>
            </a:r>
            <a:r>
              <a:rPr lang="en-US" altLang="zh-CN" i="1" dirty="0"/>
              <a:t>B</a:t>
            </a:r>
            <a:r>
              <a:rPr lang="zh-CN" altLang="zh-CN" dirty="0"/>
              <a:t>加速度的大小为</a:t>
            </a:r>
            <a:r>
              <a:rPr lang="en-US" altLang="zh-CN" i="1" dirty="0"/>
              <a:t>a</a:t>
            </a:r>
            <a:r>
              <a:rPr lang="en-US" altLang="zh-CN" dirty="0" smtClean="0"/>
              <a:t>′=</a:t>
            </a:r>
            <a:r>
              <a:rPr lang="zh-CN" altLang="zh-CN" u="heavy" dirty="0" smtClean="0">
                <a:solidFill>
                  <a:srgbClr val="FF0000"/>
                </a:solidFill>
              </a:rPr>
              <a:t>1</a:t>
            </a:r>
            <a:r>
              <a:rPr lang="zh-CN" altLang="zh-CN" u="heavy" dirty="0">
                <a:solidFill>
                  <a:srgbClr val="FF0000"/>
                </a:solidFill>
              </a:rPr>
              <a:t>.</a:t>
            </a:r>
            <a:r>
              <a:rPr lang="zh-CN" altLang="zh-CN" u="heavy" dirty="0" smtClean="0">
                <a:solidFill>
                  <a:srgbClr val="FF0000"/>
                </a:solidFill>
              </a:rPr>
              <a:t>96</a:t>
            </a:r>
            <a:r>
              <a:rPr lang="en-US" altLang="zh-CN" u="heavy" dirty="0" smtClean="0">
                <a:solidFill>
                  <a:srgbClr val="FF0000"/>
                </a:solidFill>
              </a:rPr>
              <a:t>    </a:t>
            </a:r>
            <a:r>
              <a:rPr lang="en-US" altLang="zh-CN" dirty="0" smtClean="0"/>
              <a:t>m/s</a:t>
            </a:r>
            <a:r>
              <a:rPr lang="en-US" altLang="zh-CN" baseline="30000" dirty="0" smtClean="0"/>
              <a:t>2</a:t>
            </a:r>
            <a:r>
              <a:rPr lang="zh-CN" altLang="zh-CN" dirty="0"/>
              <a:t>（保留</a:t>
            </a:r>
            <a:r>
              <a:rPr lang="en-US" altLang="zh-CN" dirty="0"/>
              <a:t>3</a:t>
            </a:r>
            <a:r>
              <a:rPr lang="zh-CN" altLang="zh-CN" dirty="0"/>
              <a:t>位有效数字）。</a:t>
            </a:r>
          </a:p>
          <a:p>
            <a:pPr fontAlgn="ctr"/>
            <a:r>
              <a:rPr lang="zh-CN" altLang="zh-CN" dirty="0"/>
              <a:t>可以看出，</a:t>
            </a:r>
            <a:r>
              <a:rPr lang="en-US" altLang="zh-CN" i="1" dirty="0"/>
              <a:t>a</a:t>
            </a:r>
            <a:r>
              <a:rPr lang="en-US" altLang="zh-CN" dirty="0"/>
              <a:t>′</a:t>
            </a:r>
            <a:r>
              <a:rPr lang="zh-CN" altLang="zh-CN" dirty="0"/>
              <a:t>与</a:t>
            </a:r>
            <a:r>
              <a:rPr lang="en-US" altLang="zh-CN" i="1" dirty="0"/>
              <a:t>a</a:t>
            </a:r>
            <a:r>
              <a:rPr lang="zh-CN" altLang="zh-CN" dirty="0"/>
              <a:t>有明显差异，除实验中的偶然误差外，写出一条可能产生这一结果的原因：</a:t>
            </a:r>
            <a:r>
              <a:rPr lang="en-US" altLang="zh-CN" dirty="0"/>
              <a:t>__________</a:t>
            </a:r>
            <a:r>
              <a:rPr lang="zh-CN" altLang="zh-CN" dirty="0"/>
              <a:t>。</a:t>
            </a:r>
          </a:p>
        </p:txBody>
      </p:sp>
      <p:sp>
        <p:nvSpPr>
          <p:cNvPr id="6" name="矩形 41"/>
          <p:cNvSpPr/>
          <p:nvPr/>
        </p:nvSpPr>
        <p:spPr>
          <a:xfrm>
            <a:off x="15979" y="6619466"/>
            <a:ext cx="12195175" cy="557433"/>
          </a:xfrm>
          <a:custGeom>
            <a:avLst/>
            <a:gdLst>
              <a:gd name="connsiteX0" fmla="*/ 0 w 12195175"/>
              <a:gd name="connsiteY0" fmla="*/ 0 h 2204864"/>
              <a:gd name="connsiteX1" fmla="*/ 12195175 w 12195175"/>
              <a:gd name="connsiteY1" fmla="*/ 0 h 2204864"/>
              <a:gd name="connsiteX2" fmla="*/ 12195175 w 12195175"/>
              <a:gd name="connsiteY2" fmla="*/ 2204864 h 2204864"/>
              <a:gd name="connsiteX3" fmla="*/ 0 w 12195175"/>
              <a:gd name="connsiteY3" fmla="*/ 2204864 h 2204864"/>
              <a:gd name="connsiteX4" fmla="*/ 0 w 12195175"/>
              <a:gd name="connsiteY4" fmla="*/ 0 h 2204864"/>
              <a:gd name="connsiteX0-1" fmla="*/ 0 w 12195175"/>
              <a:gd name="connsiteY0-2" fmla="*/ 4018 h 2208882"/>
              <a:gd name="connsiteX1-3" fmla="*/ 5976651 w 12195175"/>
              <a:gd name="connsiteY1-4" fmla="*/ 0 h 2208882"/>
              <a:gd name="connsiteX2-5" fmla="*/ 12195175 w 12195175"/>
              <a:gd name="connsiteY2-6" fmla="*/ 4018 h 2208882"/>
              <a:gd name="connsiteX3-7" fmla="*/ 12195175 w 12195175"/>
              <a:gd name="connsiteY3-8" fmla="*/ 2208882 h 2208882"/>
              <a:gd name="connsiteX4-9" fmla="*/ 0 w 12195175"/>
              <a:gd name="connsiteY4-10" fmla="*/ 2208882 h 2208882"/>
              <a:gd name="connsiteX5" fmla="*/ 0 w 12195175"/>
              <a:gd name="connsiteY5" fmla="*/ 4018 h 2208882"/>
              <a:gd name="connsiteX0-11" fmla="*/ 0 w 12195175"/>
              <a:gd name="connsiteY0-12" fmla="*/ 6772 h 2211636"/>
              <a:gd name="connsiteX1-13" fmla="*/ 5976651 w 12195175"/>
              <a:gd name="connsiteY1-14" fmla="*/ 2754 h 2211636"/>
              <a:gd name="connsiteX2-15" fmla="*/ 6221776 w 12195175"/>
              <a:gd name="connsiteY2-16" fmla="*/ 0 h 2211636"/>
              <a:gd name="connsiteX3-17" fmla="*/ 12195175 w 12195175"/>
              <a:gd name="connsiteY3-18" fmla="*/ 6772 h 2211636"/>
              <a:gd name="connsiteX4-19" fmla="*/ 12195175 w 12195175"/>
              <a:gd name="connsiteY4-20" fmla="*/ 2211636 h 2211636"/>
              <a:gd name="connsiteX5-21" fmla="*/ 0 w 12195175"/>
              <a:gd name="connsiteY5-22" fmla="*/ 2211636 h 2211636"/>
              <a:gd name="connsiteX6" fmla="*/ 0 w 12195175"/>
              <a:gd name="connsiteY6" fmla="*/ 6772 h 2211636"/>
              <a:gd name="connsiteX0-23" fmla="*/ 0 w 12195175"/>
              <a:gd name="connsiteY0-24" fmla="*/ 6772 h 2211636"/>
              <a:gd name="connsiteX1-25" fmla="*/ 5976651 w 12195175"/>
              <a:gd name="connsiteY1-26" fmla="*/ 2754 h 2211636"/>
              <a:gd name="connsiteX2-27" fmla="*/ 6089573 w 12195175"/>
              <a:gd name="connsiteY2-28" fmla="*/ 0 h 2211636"/>
              <a:gd name="connsiteX3-29" fmla="*/ 6221776 w 12195175"/>
              <a:gd name="connsiteY3-30" fmla="*/ 0 h 2211636"/>
              <a:gd name="connsiteX4-31" fmla="*/ 12195175 w 12195175"/>
              <a:gd name="connsiteY4-32" fmla="*/ 6772 h 2211636"/>
              <a:gd name="connsiteX5-33" fmla="*/ 12195175 w 12195175"/>
              <a:gd name="connsiteY5-34" fmla="*/ 2211636 h 2211636"/>
              <a:gd name="connsiteX6-35" fmla="*/ 0 w 12195175"/>
              <a:gd name="connsiteY6-36" fmla="*/ 2211636 h 2211636"/>
              <a:gd name="connsiteX7" fmla="*/ 0 w 12195175"/>
              <a:gd name="connsiteY7" fmla="*/ 6772 h 2211636"/>
              <a:gd name="connsiteX0-37" fmla="*/ 0 w 12195175"/>
              <a:gd name="connsiteY0-38" fmla="*/ 6772 h 2211636"/>
              <a:gd name="connsiteX1-39" fmla="*/ 5976651 w 12195175"/>
              <a:gd name="connsiteY1-40" fmla="*/ 2754 h 2211636"/>
              <a:gd name="connsiteX2-41" fmla="*/ 6108853 w 12195175"/>
              <a:gd name="connsiteY2-42" fmla="*/ 231354 h 2211636"/>
              <a:gd name="connsiteX3-43" fmla="*/ 6221776 w 12195175"/>
              <a:gd name="connsiteY3-44" fmla="*/ 0 h 2211636"/>
              <a:gd name="connsiteX4-45" fmla="*/ 12195175 w 12195175"/>
              <a:gd name="connsiteY4-46" fmla="*/ 6772 h 2211636"/>
              <a:gd name="connsiteX5-47" fmla="*/ 12195175 w 12195175"/>
              <a:gd name="connsiteY5-48" fmla="*/ 2211636 h 2211636"/>
              <a:gd name="connsiteX6-49" fmla="*/ 0 w 12195175"/>
              <a:gd name="connsiteY6-50" fmla="*/ 2211636 h 2211636"/>
              <a:gd name="connsiteX7-51" fmla="*/ 0 w 12195175"/>
              <a:gd name="connsiteY7-52" fmla="*/ 6772 h 2211636"/>
              <a:gd name="connsiteX0-53" fmla="*/ 0 w 12195175"/>
              <a:gd name="connsiteY0-54" fmla="*/ 6772 h 2211636"/>
              <a:gd name="connsiteX1-55" fmla="*/ 5976651 w 12195175"/>
              <a:gd name="connsiteY1-56" fmla="*/ 2754 h 2211636"/>
              <a:gd name="connsiteX2-57" fmla="*/ 6095082 w 12195175"/>
              <a:gd name="connsiteY2-58" fmla="*/ 236862 h 2211636"/>
              <a:gd name="connsiteX3-59" fmla="*/ 6221776 w 12195175"/>
              <a:gd name="connsiteY3-60" fmla="*/ 0 h 2211636"/>
              <a:gd name="connsiteX4-61" fmla="*/ 12195175 w 12195175"/>
              <a:gd name="connsiteY4-62" fmla="*/ 6772 h 2211636"/>
              <a:gd name="connsiteX5-63" fmla="*/ 12195175 w 12195175"/>
              <a:gd name="connsiteY5-64" fmla="*/ 2211636 h 2211636"/>
              <a:gd name="connsiteX6-65" fmla="*/ 0 w 12195175"/>
              <a:gd name="connsiteY6-66" fmla="*/ 2211636 h 2211636"/>
              <a:gd name="connsiteX7-67" fmla="*/ 0 w 12195175"/>
              <a:gd name="connsiteY7-68" fmla="*/ 6772 h 22116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195175" h="2211636">
                <a:moveTo>
                  <a:pt x="0" y="6772"/>
                </a:moveTo>
                <a:lnTo>
                  <a:pt x="5976651" y="2754"/>
                </a:lnTo>
                <a:lnTo>
                  <a:pt x="6095082" y="236862"/>
                </a:lnTo>
                <a:lnTo>
                  <a:pt x="6221776" y="0"/>
                </a:lnTo>
                <a:lnTo>
                  <a:pt x="12195175" y="6772"/>
                </a:lnTo>
                <a:lnTo>
                  <a:pt x="12195175" y="2211636"/>
                </a:lnTo>
                <a:lnTo>
                  <a:pt x="0" y="2211636"/>
                </a:lnTo>
                <a:lnTo>
                  <a:pt x="0" y="6772"/>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rPr>
              <a:t>西安交大附中航天学校                                                       </a:t>
            </a:r>
            <a:r>
              <a:rPr lang="zh-CN" altLang="en-US" sz="2400" b="1" dirty="0" smtClean="0">
                <a:solidFill>
                  <a:schemeClr val="bg1"/>
                </a:solidFill>
              </a:rPr>
              <a:t>                                终身</a:t>
            </a:r>
            <a:r>
              <a:rPr lang="zh-CN" altLang="en-US" sz="2400" b="1" dirty="0">
                <a:solidFill>
                  <a:schemeClr val="bg1"/>
                </a:solidFill>
              </a:rPr>
              <a:t>学习，引领未来。</a:t>
            </a:r>
          </a:p>
        </p:txBody>
      </p:sp>
      <p:pic>
        <p:nvPicPr>
          <p:cNvPr id="7" name="图片 6"/>
          <p:cNvPicPr>
            <a:picLocks noChangeAspect="1"/>
          </p:cNvPicPr>
          <p:nvPr/>
        </p:nvPicPr>
        <p:blipFill>
          <a:blip r:embed="rId4"/>
          <a:stretch>
            <a:fillRect/>
          </a:stretch>
        </p:blipFill>
        <p:spPr>
          <a:xfrm>
            <a:off x="5736782" y="6753130"/>
            <a:ext cx="721610" cy="538802"/>
          </a:xfrm>
          <a:prstGeom prst="rect">
            <a:avLst/>
          </a:prstGeom>
        </p:spPr>
      </p:pic>
      <p:pic>
        <p:nvPicPr>
          <p:cNvPr id="5" name="图片 4"/>
          <p:cNvPicPr>
            <a:picLocks noChangeAspect="1"/>
          </p:cNvPicPr>
          <p:nvPr/>
        </p:nvPicPr>
        <p:blipFill>
          <a:blip r:embed="rId5"/>
          <a:stretch>
            <a:fillRect/>
          </a:stretch>
        </p:blipFill>
        <p:spPr>
          <a:xfrm>
            <a:off x="5881563" y="61640"/>
            <a:ext cx="6200687" cy="3960440"/>
          </a:xfrm>
          <a:prstGeom prst="rect">
            <a:avLst/>
          </a:prstGeom>
        </p:spPr>
      </p:pic>
      <mc:AlternateContent xmlns:mc="http://schemas.openxmlformats.org/markup-compatibility/2006">
        <mc:Choice xmlns:a14="http://schemas.microsoft.com/office/drawing/2010/main" xmlns="" Requires="a14">
          <p:sp>
            <p:nvSpPr>
              <p:cNvPr id="10" name="文本框 9"/>
              <p:cNvSpPr txBox="1"/>
              <p:nvPr/>
            </p:nvSpPr>
            <p:spPr>
              <a:xfrm>
                <a:off x="5866179" y="4031208"/>
                <a:ext cx="5616624" cy="2533194"/>
              </a:xfrm>
              <a:prstGeom prst="rect">
                <a:avLst/>
              </a:prstGeom>
              <a:noFill/>
            </p:spPr>
            <p:txBody>
              <a:bodyPr wrap="square" rtlCol="0">
                <a:spAutoFit/>
              </a:bodyPr>
              <a:lstStyle/>
              <a:p>
                <a:r>
                  <a:rPr lang="zh-CN" altLang="en-US" sz="2400" dirty="0" smtClean="0">
                    <a:solidFill>
                      <a:srgbClr val="FF0000"/>
                    </a:solidFill>
                  </a:rPr>
                  <a:t>方法二：</a:t>
                </a:r>
                <a:r>
                  <a:rPr lang="en-US" altLang="zh-CN" sz="2400" dirty="0" smtClean="0">
                    <a:solidFill>
                      <a:srgbClr val="FF0000"/>
                    </a:solidFill>
                  </a:rPr>
                  <a:t>【</a:t>
                </a:r>
                <a:r>
                  <a:rPr lang="zh-CN" altLang="en-US" sz="2400" dirty="0" smtClean="0">
                    <a:solidFill>
                      <a:srgbClr val="FF0000"/>
                    </a:solidFill>
                  </a:rPr>
                  <a:t>整体法</a:t>
                </a:r>
                <a:r>
                  <a:rPr lang="en-US" altLang="zh-CN" sz="2400" dirty="0" smtClean="0">
                    <a:solidFill>
                      <a:srgbClr val="FF0000"/>
                    </a:solidFill>
                  </a:rPr>
                  <a:t>】</a:t>
                </a:r>
              </a:p>
              <a:p>
                <a:r>
                  <a:rPr lang="zh-CN" altLang="en-US" sz="2400" dirty="0" smtClean="0"/>
                  <a:t>由牛顿第二定律得：</a:t>
                </a:r>
                <a:endParaRPr lang="en-US" altLang="zh-CN" sz="2400" dirty="0" smtClean="0"/>
              </a:p>
              <a:p>
                <a:r>
                  <a:rPr lang="zh-CN" altLang="en-US" sz="2400" dirty="0" smtClean="0"/>
                  <a:t>（</a:t>
                </a:r>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𝐵</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𝐴</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𝑔</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𝐴</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𝐵</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𝑎</m:t>
                    </m:r>
                    <m:r>
                      <a:rPr lang="en-US" altLang="zh-CN" sz="2400" b="0" i="1" smtClean="0">
                        <a:latin typeface="Cambria Math" panose="02040503050406030204" pitchFamily="18" charset="0"/>
                      </a:rPr>
                      <m:t> </m:t>
                    </m:r>
                  </m:oMath>
                </a14:m>
                <a:endParaRPr lang="en-US" altLang="zh-CN" sz="2400" b="0" dirty="0" smtClean="0"/>
              </a:p>
              <a:p>
                <a:r>
                  <a:rPr lang="zh-CN" altLang="en-US" sz="2400" dirty="0" smtClean="0"/>
                  <a:t>解得：</a:t>
                </a:r>
                <a:endParaRPr lang="en-US" altLang="zh-CN" sz="2400" dirty="0" smtClean="0"/>
              </a:p>
              <a:p>
                <a:r>
                  <a:rPr lang="en-US" altLang="zh-CN" sz="2400" dirty="0"/>
                  <a:t/>
                </a:r>
                <a:r>
                  <a:rPr lang="en-US" altLang="zh-CN" sz="2400" dirty="0" smtClean="0"/>
                  <a:t/>
                </a:r>
                <a14:m>
                  <m:oMath xmlns:m="http://schemas.openxmlformats.org/officeDocument/2006/math">
                    <m:r>
                      <a:rPr lang="en-US" altLang="zh-CN" sz="2400" b="0" i="1" smtClean="0">
                        <a:latin typeface="Cambria Math" panose="02040503050406030204" pitchFamily="18" charset="0"/>
                      </a:rPr>
                      <m:t>𝑎</m:t>
                    </m:r>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𝐵</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𝐴</m:t>
                                </m:r>
                              </m:sub>
                            </m:sSub>
                          </m:e>
                        </m:d>
                        <m:r>
                          <a:rPr lang="en-US" altLang="zh-CN" sz="2400" b="0" i="1" smtClean="0">
                            <a:latin typeface="Cambria Math" panose="02040503050406030204" pitchFamily="18" charset="0"/>
                          </a:rPr>
                          <m:t>𝑔</m:t>
                        </m:r>
                      </m:num>
                      <m:den>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𝐴</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𝐵</m:t>
                            </m:r>
                          </m:sub>
                        </m:sSub>
                      </m:den>
                    </m:f>
                  </m:oMath>
                </a14:m>
                <a:endParaRPr lang="en-US" altLang="zh-CN" sz="2400" b="0" dirty="0" smtClean="0"/>
              </a:p>
              <a:p>
                <a:r>
                  <a:rPr lang="zh-CN" altLang="en-US" sz="2400" dirty="0" smtClean="0"/>
                  <a:t>代入数据得：</a:t>
                </a:r>
                <a14:m>
                  <m:oMath xmlns:m="http://schemas.openxmlformats.org/officeDocument/2006/math">
                    <m:r>
                      <a:rPr lang="en-US" altLang="zh-CN" sz="2400" b="0" i="1" smtClean="0">
                        <a:latin typeface="Cambria Math" panose="02040503050406030204" pitchFamily="18" charset="0"/>
                      </a:rPr>
                      <m:t>𝑎</m:t>
                    </m:r>
                    <m:r>
                      <a:rPr lang="en-US" altLang="zh-CN" sz="2400" b="0" i="1" smtClean="0">
                        <a:latin typeface="Cambria Math" panose="02040503050406030204" pitchFamily="18" charset="0"/>
                      </a:rPr>
                      <m:t>=1.96</m:t>
                    </m:r>
                    <m:r>
                      <a:rPr lang="en-US" altLang="zh-CN" sz="2400" b="0" i="1" smtClean="0">
                        <a:latin typeface="Cambria Math" panose="02040503050406030204" pitchFamily="18" charset="0"/>
                      </a:rPr>
                      <m:t>𝑚</m:t>
                    </m:r>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𝑠</m:t>
                        </m:r>
                      </m:e>
                      <m:sup>
                        <m:r>
                          <a:rPr lang="en-US" altLang="zh-CN" sz="2400" b="0" i="1" smtClean="0">
                            <a:latin typeface="Cambria Math" panose="02040503050406030204" pitchFamily="18" charset="0"/>
                          </a:rPr>
                          <m:t>2</m:t>
                        </m:r>
                      </m:sup>
                    </m:sSup>
                  </m:oMath>
                </a14:m>
                <a:endParaRPr lang="en-US" altLang="zh-CN" sz="2400" dirty="0" smtClean="0"/>
              </a:p>
            </p:txBody>
          </p:sp>
        </mc:Choice>
        <mc:Fallback>
          <p:sp>
            <p:nvSpPr>
              <p:cNvPr id="10" name="文本框 9"/>
              <p:cNvSpPr txBox="1">
                <a:spLocks noRot="1" noChangeAspect="1" noMove="1" noResize="1" noEditPoints="1" noAdjustHandles="1" noChangeArrowheads="1" noChangeShapeType="1" noTextEdit="1"/>
              </p:cNvSpPr>
              <p:nvPr/>
            </p:nvSpPr>
            <p:spPr>
              <a:xfrm>
                <a:off x="5866179" y="4031208"/>
                <a:ext cx="5616624" cy="2533194"/>
              </a:xfrm>
              <a:prstGeom prst="rect">
                <a:avLst/>
              </a:prstGeom>
              <a:blipFill>
                <a:blip r:embed="rId6"/>
                <a:stretch>
                  <a:fillRect l="-1627" t="-2885" b="-3365"/>
                </a:stretch>
              </a:blipFill>
            </p:spPr>
            <p:txBody>
              <a:bodyPr/>
              <a:lstStyle/>
              <a:p>
                <a:r>
                  <a:rPr lang="zh-CN" altLang="en-US">
                    <a:noFill/>
                  </a:rPr>
                  <a:t> </a:t>
                </a:r>
              </a:p>
            </p:txBody>
          </p:sp>
        </mc:Fallback>
      </mc:AlternateContent>
      <p:sp>
        <p:nvSpPr>
          <p:cNvPr id="3" name="矩形 2"/>
          <p:cNvSpPr/>
          <p:nvPr/>
        </p:nvSpPr>
        <p:spPr>
          <a:xfrm>
            <a:off x="3003852" y="4923908"/>
            <a:ext cx="2877711" cy="415498"/>
          </a:xfrm>
          <a:prstGeom prst="rect">
            <a:avLst/>
          </a:prstGeom>
        </p:spPr>
        <p:txBody>
          <a:bodyPr wrap="none">
            <a:spAutoFit/>
          </a:bodyPr>
          <a:lstStyle/>
          <a:p>
            <a:pPr algn="just" fontAlgn="ctr" latinLnBrk="1">
              <a:lnSpc>
                <a:spcPct val="150000"/>
              </a:lnSpc>
              <a:spcAft>
                <a:spcPts val="0"/>
              </a:spcAft>
              <a:tabLst>
                <a:tab pos="1529715" algn="l"/>
                <a:tab pos="2879725" algn="l"/>
                <a:tab pos="4229735" algn="l"/>
              </a:tabLst>
            </a:pPr>
            <a:r>
              <a:rPr lang="zh-CN" altLang="zh-CN" sz="1400" kern="0" dirty="0">
                <a:solidFill>
                  <a:srgbClr val="FF0000"/>
                </a:solidFill>
                <a:latin typeface="Times New Roman" panose="02020603050405020304" pitchFamily="18" charset="0"/>
              </a:rPr>
              <a:t>滑轮的轴不光滑（或滑轮有质量）</a:t>
            </a:r>
            <a:endParaRPr lang="zh-CN" altLang="zh-CN" sz="1400" kern="100" dirty="0">
              <a:solidFill>
                <a:srgbClr val="FF0000"/>
              </a:solidFill>
              <a:latin typeface="Times New Roman" panose="02020603050405020304" pitchFamily="18" charset="0"/>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334780"/>
            <a:ext cx="12195175" cy="523220"/>
          </a:xfrm>
          <a:prstGeom prst="rect">
            <a:avLst/>
          </a:prstGeom>
          <a:noFill/>
        </p:spPr>
        <p:txBody>
          <a:bodyPr wrap="square" rtlCol="0">
            <a:spAutoFit/>
          </a:bodyPr>
          <a:lstStyle/>
          <a:p>
            <a:r>
              <a:rPr lang="zh-CN" altLang="en-US" sz="2800" b="1" dirty="0">
                <a:solidFill>
                  <a:schemeClr val="bg1"/>
                </a:solidFill>
              </a:rPr>
              <a:t>河</a:t>
            </a:r>
            <a:r>
              <a:rPr lang="zh-CN" altLang="en-US" sz="2800" b="1" dirty="0" smtClean="0">
                <a:solidFill>
                  <a:schemeClr val="bg1"/>
                </a:solidFill>
              </a:rPr>
              <a:t>北衡水中学                                                                                                        追求卓越</a:t>
            </a:r>
            <a:endParaRPr lang="zh-CN" altLang="en-US" sz="2800" b="1" dirty="0">
              <a:solidFill>
                <a:schemeClr val="bg1"/>
              </a:solidFill>
            </a:endParaRPr>
          </a:p>
        </p:txBody>
      </p:sp>
      <p:pic>
        <p:nvPicPr>
          <p:cNvPr id="9" name="图片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69617" y="24201"/>
            <a:ext cx="8059737" cy="1872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矩形 6"/>
          <p:cNvSpPr>
            <a:spLocks noChangeArrowheads="1"/>
          </p:cNvSpPr>
          <p:nvPr/>
        </p:nvSpPr>
        <p:spPr bwMode="auto">
          <a:xfrm>
            <a:off x="1307802" y="448604"/>
            <a:ext cx="14157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smtClean="0">
                <a:latin typeface="微软雅黑" panose="020B0503020204020204" pitchFamily="34" charset="-122"/>
                <a:ea typeface="微软雅黑" panose="020B0503020204020204" pitchFamily="34" charset="-122"/>
              </a:rPr>
              <a:t>文章二：</a:t>
            </a:r>
            <a:endParaRPr lang="en-US" altLang="zh-CN" sz="2400" b="1" dirty="0">
              <a:latin typeface="微软雅黑" panose="020B0503020204020204" pitchFamily="34" charset="-122"/>
              <a:ea typeface="微软雅黑" panose="020B0503020204020204" pitchFamily="34" charset="-122"/>
            </a:endParaRPr>
          </a:p>
        </p:txBody>
      </p:sp>
      <p:sp>
        <p:nvSpPr>
          <p:cNvPr id="12" name="文本框 23"/>
          <p:cNvSpPr txBox="1">
            <a:spLocks noChangeArrowheads="1"/>
          </p:cNvSpPr>
          <p:nvPr/>
        </p:nvSpPr>
        <p:spPr bwMode="auto">
          <a:xfrm>
            <a:off x="1356458" y="2053190"/>
            <a:ext cx="8713788"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latin typeface="微软雅黑" panose="020B0503020204020204" pitchFamily="34" charset="-122"/>
                <a:ea typeface="微软雅黑" panose="020B0503020204020204" pitchFamily="34" charset="-122"/>
              </a:rPr>
              <a:t> </a:t>
            </a:r>
            <a:r>
              <a:rPr lang="en-US" altLang="zh-CN" sz="2800" b="1" dirty="0"/>
              <a:t>2016</a:t>
            </a:r>
            <a:r>
              <a:rPr lang="zh-CN" altLang="en-US" sz="2800" b="1" dirty="0"/>
              <a:t>年提出“一核四层四翼”高考评价体系</a:t>
            </a:r>
            <a:endParaRPr lang="en-US" altLang="zh-CN" sz="2800" b="1" dirty="0"/>
          </a:p>
        </p:txBody>
      </p:sp>
      <p:pic>
        <p:nvPicPr>
          <p:cNvPr id="13" name="图片 9"/>
          <p:cNvPicPr>
            <a:picLocks noChangeAspect="1" noChangeArrowheads="1"/>
          </p:cNvPicPr>
          <p:nvPr/>
        </p:nvPicPr>
        <p:blipFill>
          <a:blip r:embed="rId4">
            <a:grayscl/>
            <a:extLst>
              <a:ext uri="{28A0092B-C50C-407E-A947-70E740481C1C}">
                <a14:useLocalDpi xmlns:a14="http://schemas.microsoft.com/office/drawing/2010/main" xmlns="" val="0"/>
              </a:ext>
            </a:extLst>
          </a:blip>
          <a:srcRect l="-1508" t="-1187" r="-1508" b="-1508"/>
          <a:stretch>
            <a:fillRect/>
          </a:stretch>
        </p:blipFill>
        <p:spPr bwMode="auto">
          <a:xfrm>
            <a:off x="3528919" y="2480088"/>
            <a:ext cx="4368867" cy="3792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AutoShape 11"/>
          <p:cNvSpPr>
            <a:spLocks noChangeArrowheads="1"/>
          </p:cNvSpPr>
          <p:nvPr/>
        </p:nvSpPr>
        <p:spPr bwMode="auto">
          <a:xfrm>
            <a:off x="5186797" y="538947"/>
            <a:ext cx="1595384" cy="624539"/>
          </a:xfrm>
          <a:prstGeom prst="wedgeRoundRectCallout">
            <a:avLst>
              <a:gd name="adj1" fmla="val -13336"/>
              <a:gd name="adj2" fmla="val 554739"/>
              <a:gd name="adj3" fmla="val 16667"/>
            </a:avLst>
          </a:prstGeom>
          <a:solidFill>
            <a:schemeClr val="accent2"/>
          </a:solidFill>
          <a:ln w="38100">
            <a:solidFill>
              <a:schemeClr val="bg1"/>
            </a:solidFill>
            <a:miter lim="800000"/>
          </a:ln>
          <a:effectLst>
            <a:outerShdw blurRad="40000" dist="20000" dir="5400000" rotWithShape="0">
              <a:srgbClr val="000000">
                <a:alpha val="37999"/>
              </a:srgb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400" b="1" dirty="0" smtClean="0">
                <a:solidFill>
                  <a:prstClr val="white"/>
                </a:solidFill>
                <a:ea typeface="黑体" panose="02010609060101010101" charset="-122"/>
              </a:rPr>
              <a:t>为什么考</a:t>
            </a:r>
          </a:p>
        </p:txBody>
      </p:sp>
      <p:sp>
        <p:nvSpPr>
          <p:cNvPr id="15" name="AutoShape 11"/>
          <p:cNvSpPr>
            <a:spLocks noChangeArrowheads="1"/>
          </p:cNvSpPr>
          <p:nvPr/>
        </p:nvSpPr>
        <p:spPr bwMode="auto">
          <a:xfrm>
            <a:off x="2985068" y="653713"/>
            <a:ext cx="1340816" cy="613185"/>
          </a:xfrm>
          <a:prstGeom prst="wedgeRoundRectCallout">
            <a:avLst>
              <a:gd name="adj1" fmla="val 86793"/>
              <a:gd name="adj2" fmla="val 354203"/>
              <a:gd name="adj3" fmla="val 16667"/>
            </a:avLst>
          </a:prstGeom>
          <a:solidFill>
            <a:schemeClr val="accent2"/>
          </a:solidFill>
          <a:ln w="38100">
            <a:solidFill>
              <a:schemeClr val="bg1"/>
            </a:solidFill>
            <a:miter lim="800000"/>
          </a:ln>
          <a:effectLst>
            <a:outerShdw blurRad="40000" dist="20000" dir="5400000" rotWithShape="0">
              <a:srgbClr val="000000">
                <a:alpha val="37999"/>
              </a:srgb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800" b="1" dirty="0" smtClean="0">
                <a:solidFill>
                  <a:prstClr val="white"/>
                </a:solidFill>
                <a:ea typeface="黑体" panose="02010609060101010101" charset="-122"/>
              </a:rPr>
              <a:t>考什么</a:t>
            </a:r>
          </a:p>
        </p:txBody>
      </p:sp>
      <p:sp>
        <p:nvSpPr>
          <p:cNvPr id="16" name="AutoShape 11"/>
          <p:cNvSpPr>
            <a:spLocks noChangeArrowheads="1"/>
          </p:cNvSpPr>
          <p:nvPr/>
        </p:nvSpPr>
        <p:spPr bwMode="auto">
          <a:xfrm>
            <a:off x="7465739" y="647430"/>
            <a:ext cx="1667391" cy="576064"/>
          </a:xfrm>
          <a:prstGeom prst="wedgeRoundRectCallout">
            <a:avLst>
              <a:gd name="adj1" fmla="val -104061"/>
              <a:gd name="adj2" fmla="val 468058"/>
              <a:gd name="adj3" fmla="val 16667"/>
            </a:avLst>
          </a:prstGeom>
          <a:solidFill>
            <a:schemeClr val="accent2"/>
          </a:solidFill>
          <a:ln w="38100">
            <a:solidFill>
              <a:schemeClr val="bg1"/>
            </a:solidFill>
            <a:miter lim="800000"/>
          </a:ln>
          <a:effectLst>
            <a:outerShdw blurRad="40000" dist="20000" dir="5400000" rotWithShape="0">
              <a:srgbClr val="000000">
                <a:alpha val="37999"/>
              </a:srgb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800" b="1" dirty="0" smtClean="0">
                <a:solidFill>
                  <a:prstClr val="white"/>
                </a:solidFill>
                <a:ea typeface="黑体" panose="02010609060101010101" charset="-122"/>
              </a:rPr>
              <a:t>怎么考</a:t>
            </a:r>
          </a:p>
        </p:txBody>
      </p:sp>
      <p:sp>
        <p:nvSpPr>
          <p:cNvPr id="18" name="TextBox 17"/>
          <p:cNvSpPr txBox="1"/>
          <p:nvPr/>
        </p:nvSpPr>
        <p:spPr>
          <a:xfrm>
            <a:off x="30748" y="1079904"/>
            <a:ext cx="2892350" cy="1815882"/>
          </a:xfrm>
          <a:prstGeom prst="rect">
            <a:avLst/>
          </a:prstGeom>
          <a:solidFill>
            <a:srgbClr val="FFFF00"/>
          </a:solidFill>
        </p:spPr>
        <p:txBody>
          <a:bodyPr wrap="square" rtlCol="0">
            <a:spAutoFit/>
          </a:bodyPr>
          <a:lstStyle/>
          <a:p>
            <a:r>
              <a:rPr lang="zh-CN" altLang="en-US" sz="2800" b="1" dirty="0" smtClean="0"/>
              <a:t>基础性：不是考</a:t>
            </a:r>
            <a:r>
              <a:rPr lang="zh-CN" altLang="en-US" sz="2800" b="1" dirty="0"/>
              <a:t>教材原话，而是考查学生</a:t>
            </a:r>
            <a:r>
              <a:rPr lang="zh-CN" altLang="en-US" sz="2800" b="1" dirty="0">
                <a:solidFill>
                  <a:srgbClr val="FF0000"/>
                </a:solidFill>
              </a:rPr>
              <a:t>必备知识和关键</a:t>
            </a:r>
            <a:r>
              <a:rPr lang="zh-CN" altLang="en-US" sz="2800" b="1" dirty="0" smtClean="0">
                <a:solidFill>
                  <a:srgbClr val="FF0000"/>
                </a:solidFill>
              </a:rPr>
              <a:t>能力</a:t>
            </a:r>
            <a:r>
              <a:rPr lang="zh-CN" altLang="en-US" sz="2800" b="1" dirty="0" smtClean="0"/>
              <a:t>。</a:t>
            </a:r>
            <a:endParaRPr lang="zh-CN" altLang="en-US" sz="2800" b="1" dirty="0"/>
          </a:p>
        </p:txBody>
      </p:sp>
      <p:sp>
        <p:nvSpPr>
          <p:cNvPr id="19" name="TextBox 18"/>
          <p:cNvSpPr txBox="1"/>
          <p:nvPr/>
        </p:nvSpPr>
        <p:spPr>
          <a:xfrm>
            <a:off x="8154347" y="1834610"/>
            <a:ext cx="3888432" cy="2246769"/>
          </a:xfrm>
          <a:prstGeom prst="rect">
            <a:avLst/>
          </a:prstGeom>
          <a:solidFill>
            <a:srgbClr val="FFFF00"/>
          </a:solidFill>
        </p:spPr>
        <p:txBody>
          <a:bodyPr wrap="square" rtlCol="0">
            <a:spAutoFit/>
          </a:bodyPr>
          <a:lstStyle/>
          <a:p>
            <a:pPr>
              <a:defRPr/>
            </a:pPr>
            <a:r>
              <a:rPr lang="zh-CN" altLang="en-US" sz="2800" b="1" dirty="0" smtClean="0"/>
              <a:t>综合性：不是</a:t>
            </a:r>
            <a:r>
              <a:rPr lang="zh-CN" altLang="en-US" sz="2800" b="1" dirty="0"/>
              <a:t>考</a:t>
            </a:r>
            <a:r>
              <a:rPr lang="zh-CN" altLang="en-US" sz="2800" b="1" dirty="0">
                <a:solidFill>
                  <a:srgbClr val="000000"/>
                </a:solidFill>
              </a:rPr>
              <a:t>“大杂烩”，而是考查学生的知识体系和对知识间联系的</a:t>
            </a:r>
            <a:r>
              <a:rPr lang="zh-CN" altLang="en-US" sz="2800" b="1" dirty="0" smtClean="0">
                <a:solidFill>
                  <a:srgbClr val="000000"/>
                </a:solidFill>
              </a:rPr>
              <a:t>把握，</a:t>
            </a:r>
            <a:r>
              <a:rPr lang="zh-CN" altLang="en-US" sz="2800" b="1" dirty="0"/>
              <a:t>体现学生</a:t>
            </a:r>
            <a:r>
              <a:rPr lang="zh-CN" altLang="en-US" sz="2800" b="1" dirty="0">
                <a:solidFill>
                  <a:srgbClr val="FF0000"/>
                </a:solidFill>
              </a:rPr>
              <a:t>综合素质和学科素养</a:t>
            </a:r>
            <a:r>
              <a:rPr lang="zh-CN" altLang="en-US" sz="2800" b="1" dirty="0" smtClean="0"/>
              <a:t>。</a:t>
            </a:r>
            <a:endParaRPr lang="zh-CN" altLang="en-US" sz="2800" b="1" dirty="0"/>
          </a:p>
        </p:txBody>
      </p:sp>
      <p:sp>
        <p:nvSpPr>
          <p:cNvPr id="20" name="TextBox 19"/>
          <p:cNvSpPr txBox="1"/>
          <p:nvPr/>
        </p:nvSpPr>
        <p:spPr>
          <a:xfrm>
            <a:off x="8039223" y="4265922"/>
            <a:ext cx="3790131" cy="1815882"/>
          </a:xfrm>
          <a:prstGeom prst="rect">
            <a:avLst/>
          </a:prstGeom>
          <a:solidFill>
            <a:srgbClr val="FFFF00"/>
          </a:solidFill>
        </p:spPr>
        <p:txBody>
          <a:bodyPr wrap="square" rtlCol="0">
            <a:spAutoFit/>
          </a:bodyPr>
          <a:lstStyle/>
          <a:p>
            <a:r>
              <a:rPr lang="zh-CN" altLang="en-US" sz="2800" b="1" dirty="0" smtClean="0"/>
              <a:t>应用性：高考命题不能理论“空对空”，而要考查</a:t>
            </a:r>
            <a:r>
              <a:rPr lang="zh-CN" altLang="en-US" sz="2800" b="1" dirty="0" smtClean="0">
                <a:solidFill>
                  <a:srgbClr val="FF0000"/>
                </a:solidFill>
              </a:rPr>
              <a:t>解决</a:t>
            </a:r>
            <a:r>
              <a:rPr lang="zh-CN" altLang="en-US" sz="2800" b="1" dirty="0">
                <a:solidFill>
                  <a:srgbClr val="FF0000"/>
                </a:solidFill>
              </a:rPr>
              <a:t>实际问题的能力</a:t>
            </a:r>
            <a:endParaRPr lang="zh-CN" altLang="en-US" sz="2800" b="1" dirty="0"/>
          </a:p>
        </p:txBody>
      </p:sp>
      <p:sp>
        <p:nvSpPr>
          <p:cNvPr id="21" name="TextBox 20"/>
          <p:cNvSpPr txBox="1"/>
          <p:nvPr/>
        </p:nvSpPr>
        <p:spPr>
          <a:xfrm>
            <a:off x="98666" y="3151172"/>
            <a:ext cx="3401936" cy="2677656"/>
          </a:xfrm>
          <a:prstGeom prst="rect">
            <a:avLst/>
          </a:prstGeom>
          <a:solidFill>
            <a:srgbClr val="FFFF00"/>
          </a:solidFill>
        </p:spPr>
        <p:txBody>
          <a:bodyPr wrap="square" rtlCol="0">
            <a:spAutoFit/>
          </a:bodyPr>
          <a:lstStyle/>
          <a:p>
            <a:r>
              <a:rPr lang="zh-CN" altLang="en-US" sz="2800" b="1" dirty="0" smtClean="0"/>
              <a:t>创新性：</a:t>
            </a:r>
            <a:r>
              <a:rPr lang="zh-CN" altLang="en-US" sz="2800" b="1" dirty="0"/>
              <a:t>通过增强情境的</a:t>
            </a:r>
            <a:r>
              <a:rPr lang="zh-CN" altLang="en-US" sz="2800" b="1" dirty="0">
                <a:solidFill>
                  <a:srgbClr val="FF0000"/>
                </a:solidFill>
              </a:rPr>
              <a:t>探究性和设问的开放性</a:t>
            </a:r>
            <a:r>
              <a:rPr lang="zh-CN" altLang="en-US" sz="2800" b="1" dirty="0"/>
              <a:t>，允许学生从多角度思考，</a:t>
            </a:r>
            <a:r>
              <a:rPr lang="zh-CN" altLang="en-US" sz="2800" b="1" dirty="0">
                <a:solidFill>
                  <a:srgbClr val="FF0000"/>
                </a:solidFill>
              </a:rPr>
              <a:t>对同一问题或现象得出不同的</a:t>
            </a:r>
            <a:r>
              <a:rPr lang="zh-CN" altLang="en-US" sz="2800" b="1" dirty="0" smtClean="0">
                <a:solidFill>
                  <a:srgbClr val="FF0000"/>
                </a:solidFill>
              </a:rPr>
              <a:t>结论。</a:t>
            </a:r>
            <a:endParaRPr lang="zh-CN" altLang="en-US" sz="2800" b="1" dirty="0"/>
          </a:p>
        </p:txBody>
      </p:sp>
      <p:sp>
        <p:nvSpPr>
          <p:cNvPr id="22" name="矩形 41"/>
          <p:cNvSpPr/>
          <p:nvPr/>
        </p:nvSpPr>
        <p:spPr>
          <a:xfrm>
            <a:off x="0" y="6336488"/>
            <a:ext cx="12195175" cy="576064"/>
          </a:xfrm>
          <a:custGeom>
            <a:avLst/>
            <a:gdLst>
              <a:gd name="connsiteX0" fmla="*/ 0 w 12195175"/>
              <a:gd name="connsiteY0" fmla="*/ 0 h 2204864"/>
              <a:gd name="connsiteX1" fmla="*/ 12195175 w 12195175"/>
              <a:gd name="connsiteY1" fmla="*/ 0 h 2204864"/>
              <a:gd name="connsiteX2" fmla="*/ 12195175 w 12195175"/>
              <a:gd name="connsiteY2" fmla="*/ 2204864 h 2204864"/>
              <a:gd name="connsiteX3" fmla="*/ 0 w 12195175"/>
              <a:gd name="connsiteY3" fmla="*/ 2204864 h 2204864"/>
              <a:gd name="connsiteX4" fmla="*/ 0 w 12195175"/>
              <a:gd name="connsiteY4" fmla="*/ 0 h 2204864"/>
              <a:gd name="connsiteX0-1" fmla="*/ 0 w 12195175"/>
              <a:gd name="connsiteY0-2" fmla="*/ 4018 h 2208882"/>
              <a:gd name="connsiteX1-3" fmla="*/ 5976651 w 12195175"/>
              <a:gd name="connsiteY1-4" fmla="*/ 0 h 2208882"/>
              <a:gd name="connsiteX2-5" fmla="*/ 12195175 w 12195175"/>
              <a:gd name="connsiteY2-6" fmla="*/ 4018 h 2208882"/>
              <a:gd name="connsiteX3-7" fmla="*/ 12195175 w 12195175"/>
              <a:gd name="connsiteY3-8" fmla="*/ 2208882 h 2208882"/>
              <a:gd name="connsiteX4-9" fmla="*/ 0 w 12195175"/>
              <a:gd name="connsiteY4-10" fmla="*/ 2208882 h 2208882"/>
              <a:gd name="connsiteX5" fmla="*/ 0 w 12195175"/>
              <a:gd name="connsiteY5" fmla="*/ 4018 h 2208882"/>
              <a:gd name="connsiteX0-11" fmla="*/ 0 w 12195175"/>
              <a:gd name="connsiteY0-12" fmla="*/ 6772 h 2211636"/>
              <a:gd name="connsiteX1-13" fmla="*/ 5976651 w 12195175"/>
              <a:gd name="connsiteY1-14" fmla="*/ 2754 h 2211636"/>
              <a:gd name="connsiteX2-15" fmla="*/ 6221776 w 12195175"/>
              <a:gd name="connsiteY2-16" fmla="*/ 0 h 2211636"/>
              <a:gd name="connsiteX3-17" fmla="*/ 12195175 w 12195175"/>
              <a:gd name="connsiteY3-18" fmla="*/ 6772 h 2211636"/>
              <a:gd name="connsiteX4-19" fmla="*/ 12195175 w 12195175"/>
              <a:gd name="connsiteY4-20" fmla="*/ 2211636 h 2211636"/>
              <a:gd name="connsiteX5-21" fmla="*/ 0 w 12195175"/>
              <a:gd name="connsiteY5-22" fmla="*/ 2211636 h 2211636"/>
              <a:gd name="connsiteX6" fmla="*/ 0 w 12195175"/>
              <a:gd name="connsiteY6" fmla="*/ 6772 h 2211636"/>
              <a:gd name="connsiteX0-23" fmla="*/ 0 w 12195175"/>
              <a:gd name="connsiteY0-24" fmla="*/ 6772 h 2211636"/>
              <a:gd name="connsiteX1-25" fmla="*/ 5976651 w 12195175"/>
              <a:gd name="connsiteY1-26" fmla="*/ 2754 h 2211636"/>
              <a:gd name="connsiteX2-27" fmla="*/ 6089573 w 12195175"/>
              <a:gd name="connsiteY2-28" fmla="*/ 0 h 2211636"/>
              <a:gd name="connsiteX3-29" fmla="*/ 6221776 w 12195175"/>
              <a:gd name="connsiteY3-30" fmla="*/ 0 h 2211636"/>
              <a:gd name="connsiteX4-31" fmla="*/ 12195175 w 12195175"/>
              <a:gd name="connsiteY4-32" fmla="*/ 6772 h 2211636"/>
              <a:gd name="connsiteX5-33" fmla="*/ 12195175 w 12195175"/>
              <a:gd name="connsiteY5-34" fmla="*/ 2211636 h 2211636"/>
              <a:gd name="connsiteX6-35" fmla="*/ 0 w 12195175"/>
              <a:gd name="connsiteY6-36" fmla="*/ 2211636 h 2211636"/>
              <a:gd name="connsiteX7" fmla="*/ 0 w 12195175"/>
              <a:gd name="connsiteY7" fmla="*/ 6772 h 2211636"/>
              <a:gd name="connsiteX0-37" fmla="*/ 0 w 12195175"/>
              <a:gd name="connsiteY0-38" fmla="*/ 6772 h 2211636"/>
              <a:gd name="connsiteX1-39" fmla="*/ 5976651 w 12195175"/>
              <a:gd name="connsiteY1-40" fmla="*/ 2754 h 2211636"/>
              <a:gd name="connsiteX2-41" fmla="*/ 6108853 w 12195175"/>
              <a:gd name="connsiteY2-42" fmla="*/ 231354 h 2211636"/>
              <a:gd name="connsiteX3-43" fmla="*/ 6221776 w 12195175"/>
              <a:gd name="connsiteY3-44" fmla="*/ 0 h 2211636"/>
              <a:gd name="connsiteX4-45" fmla="*/ 12195175 w 12195175"/>
              <a:gd name="connsiteY4-46" fmla="*/ 6772 h 2211636"/>
              <a:gd name="connsiteX5-47" fmla="*/ 12195175 w 12195175"/>
              <a:gd name="connsiteY5-48" fmla="*/ 2211636 h 2211636"/>
              <a:gd name="connsiteX6-49" fmla="*/ 0 w 12195175"/>
              <a:gd name="connsiteY6-50" fmla="*/ 2211636 h 2211636"/>
              <a:gd name="connsiteX7-51" fmla="*/ 0 w 12195175"/>
              <a:gd name="connsiteY7-52" fmla="*/ 6772 h 2211636"/>
              <a:gd name="connsiteX0-53" fmla="*/ 0 w 12195175"/>
              <a:gd name="connsiteY0-54" fmla="*/ 6772 h 2211636"/>
              <a:gd name="connsiteX1-55" fmla="*/ 5976651 w 12195175"/>
              <a:gd name="connsiteY1-56" fmla="*/ 2754 h 2211636"/>
              <a:gd name="connsiteX2-57" fmla="*/ 6095082 w 12195175"/>
              <a:gd name="connsiteY2-58" fmla="*/ 236862 h 2211636"/>
              <a:gd name="connsiteX3-59" fmla="*/ 6221776 w 12195175"/>
              <a:gd name="connsiteY3-60" fmla="*/ 0 h 2211636"/>
              <a:gd name="connsiteX4-61" fmla="*/ 12195175 w 12195175"/>
              <a:gd name="connsiteY4-62" fmla="*/ 6772 h 2211636"/>
              <a:gd name="connsiteX5-63" fmla="*/ 12195175 w 12195175"/>
              <a:gd name="connsiteY5-64" fmla="*/ 2211636 h 2211636"/>
              <a:gd name="connsiteX6-65" fmla="*/ 0 w 12195175"/>
              <a:gd name="connsiteY6-66" fmla="*/ 2211636 h 2211636"/>
              <a:gd name="connsiteX7-67" fmla="*/ 0 w 12195175"/>
              <a:gd name="connsiteY7-68" fmla="*/ 6772 h 22116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195175" h="2211636">
                <a:moveTo>
                  <a:pt x="0" y="6772"/>
                </a:moveTo>
                <a:lnTo>
                  <a:pt x="5976651" y="2754"/>
                </a:lnTo>
                <a:lnTo>
                  <a:pt x="6095082" y="236862"/>
                </a:lnTo>
                <a:lnTo>
                  <a:pt x="6221776" y="0"/>
                </a:lnTo>
                <a:lnTo>
                  <a:pt x="12195175" y="6772"/>
                </a:lnTo>
                <a:lnTo>
                  <a:pt x="12195175" y="2211636"/>
                </a:lnTo>
                <a:lnTo>
                  <a:pt x="0" y="2211636"/>
                </a:lnTo>
                <a:lnTo>
                  <a:pt x="0" y="6772"/>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rPr>
              <a:t>西安交大附中航天学校                                                       </a:t>
            </a:r>
            <a:r>
              <a:rPr lang="zh-CN" altLang="en-US" sz="2400" b="1" dirty="0" smtClean="0">
                <a:solidFill>
                  <a:schemeClr val="bg1"/>
                </a:solidFill>
              </a:rPr>
              <a:t>                                终身</a:t>
            </a:r>
            <a:r>
              <a:rPr lang="zh-CN" altLang="en-US" sz="2400" b="1" dirty="0">
                <a:solidFill>
                  <a:schemeClr val="bg1"/>
                </a:solidFill>
              </a:rPr>
              <a:t>学习，引领未来。</a:t>
            </a:r>
          </a:p>
        </p:txBody>
      </p:sp>
      <p:pic>
        <p:nvPicPr>
          <p:cNvPr id="23" name="图片 22"/>
          <p:cNvPicPr>
            <a:picLocks noChangeAspect="1"/>
          </p:cNvPicPr>
          <p:nvPr/>
        </p:nvPicPr>
        <p:blipFill>
          <a:blip r:embed="rId5"/>
          <a:stretch>
            <a:fillRect/>
          </a:stretch>
        </p:blipFill>
        <p:spPr>
          <a:xfrm>
            <a:off x="5737547" y="6327951"/>
            <a:ext cx="721610" cy="538802"/>
          </a:xfrm>
          <a:prstGeom prst="rect">
            <a:avLst/>
          </a:prstGeom>
        </p:spPr>
      </p:pic>
      <p:sp>
        <p:nvSpPr>
          <p:cNvPr id="24" name="文本框 30"/>
          <p:cNvSpPr txBox="1"/>
          <p:nvPr/>
        </p:nvSpPr>
        <p:spPr>
          <a:xfrm>
            <a:off x="48915" y="116632"/>
            <a:ext cx="2936153" cy="707886"/>
          </a:xfrm>
          <a:prstGeom prst="rect">
            <a:avLst/>
          </a:prstGeom>
          <a:solidFill>
            <a:srgbClr val="FFC000"/>
          </a:solidFill>
        </p:spPr>
        <p:txBody>
          <a:bodyPr wrap="square" rtlCol="0">
            <a:spAutoFit/>
          </a:bodyPr>
          <a:lstStyle>
            <a:defPPr>
              <a:defRPr lang="en-US"/>
            </a:defPPr>
            <a:lvl1pPr>
              <a:defRPr sz="2400" b="1">
                <a:solidFill>
                  <a:schemeClr val="tx1">
                    <a:lumMod val="75000"/>
                    <a:lumOff val="25000"/>
                  </a:schemeClr>
                </a:solidFill>
                <a:latin typeface="小考拉体" panose="02000503000000000000" pitchFamily="2" charset="-122"/>
                <a:ea typeface="小考拉体" panose="02000503000000000000" pitchFamily="2" charset="-122"/>
              </a:defRPr>
            </a:lvl1pPr>
          </a:lstStyle>
          <a:p>
            <a:pPr defTabSz="457200"/>
            <a:r>
              <a:rPr lang="en-US" altLang="zh-CN" sz="4000" dirty="0" smtClean="0">
                <a:solidFill>
                  <a:srgbClr val="295AA7"/>
                </a:solidFill>
                <a:latin typeface="+mn-lt"/>
                <a:ea typeface="+mn-ea"/>
                <a:cs typeface="+mn-ea"/>
                <a:sym typeface="+mn-lt"/>
              </a:rPr>
              <a:t>05 </a:t>
            </a:r>
            <a:r>
              <a:rPr lang="zh-CN" altLang="en-US" sz="4000" dirty="0" smtClean="0">
                <a:solidFill>
                  <a:srgbClr val="00B0F0"/>
                </a:solidFill>
                <a:latin typeface="+mn-lt"/>
                <a:ea typeface="+mn-ea"/>
                <a:cs typeface="+mn-ea"/>
                <a:sym typeface="+mn-lt"/>
              </a:rPr>
              <a:t>试题评析</a:t>
            </a:r>
            <a:endParaRPr lang="zh-CN" altLang="en-US" sz="4000" dirty="0">
              <a:solidFill>
                <a:srgbClr val="00B0F0"/>
              </a:solidFill>
              <a:latin typeface="+mn-lt"/>
              <a:ea typeface="+mn-ea"/>
              <a:cs typeface="+mn-ea"/>
              <a:sym typeface="+mn-lt"/>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2" presetClass="entr" presetSubtype="2"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 calcmode="lin" valueType="num">
                                      <p:cBhvr additive="base">
                                        <p:cTn id="9" dur="500" fill="hold"/>
                                        <p:tgtEl>
                                          <p:spTgt spid="24"/>
                                        </p:tgtEl>
                                        <p:attrNameLst>
                                          <p:attrName>ppt_x</p:attrName>
                                        </p:attrNameLst>
                                      </p:cBhvr>
                                      <p:tavLst>
                                        <p:tav tm="0">
                                          <p:val>
                                            <p:strVal val="1+#ppt_w/2"/>
                                          </p:val>
                                        </p:tav>
                                        <p:tav tm="100000">
                                          <p:val>
                                            <p:strVal val="#ppt_x"/>
                                          </p:val>
                                        </p:tav>
                                      </p:tavLst>
                                    </p:anim>
                                    <p:anim calcmode="lin" valueType="num">
                                      <p:cBhvr additive="base">
                                        <p:cTn id="1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P spid="19" grpId="0" animBg="1"/>
      <p:bldP spid="20" grpId="0" animBg="1"/>
      <p:bldP spid="21"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1"/>
          <p:cNvSpPr/>
          <p:nvPr/>
        </p:nvSpPr>
        <p:spPr>
          <a:xfrm>
            <a:off x="0" y="6309320"/>
            <a:ext cx="12195175" cy="576064"/>
          </a:xfrm>
          <a:custGeom>
            <a:avLst/>
            <a:gdLst>
              <a:gd name="connsiteX0" fmla="*/ 0 w 12195175"/>
              <a:gd name="connsiteY0" fmla="*/ 0 h 2204864"/>
              <a:gd name="connsiteX1" fmla="*/ 12195175 w 12195175"/>
              <a:gd name="connsiteY1" fmla="*/ 0 h 2204864"/>
              <a:gd name="connsiteX2" fmla="*/ 12195175 w 12195175"/>
              <a:gd name="connsiteY2" fmla="*/ 2204864 h 2204864"/>
              <a:gd name="connsiteX3" fmla="*/ 0 w 12195175"/>
              <a:gd name="connsiteY3" fmla="*/ 2204864 h 2204864"/>
              <a:gd name="connsiteX4" fmla="*/ 0 w 12195175"/>
              <a:gd name="connsiteY4" fmla="*/ 0 h 2204864"/>
              <a:gd name="connsiteX0-1" fmla="*/ 0 w 12195175"/>
              <a:gd name="connsiteY0-2" fmla="*/ 4018 h 2208882"/>
              <a:gd name="connsiteX1-3" fmla="*/ 5976651 w 12195175"/>
              <a:gd name="connsiteY1-4" fmla="*/ 0 h 2208882"/>
              <a:gd name="connsiteX2-5" fmla="*/ 12195175 w 12195175"/>
              <a:gd name="connsiteY2-6" fmla="*/ 4018 h 2208882"/>
              <a:gd name="connsiteX3-7" fmla="*/ 12195175 w 12195175"/>
              <a:gd name="connsiteY3-8" fmla="*/ 2208882 h 2208882"/>
              <a:gd name="connsiteX4-9" fmla="*/ 0 w 12195175"/>
              <a:gd name="connsiteY4-10" fmla="*/ 2208882 h 2208882"/>
              <a:gd name="connsiteX5" fmla="*/ 0 w 12195175"/>
              <a:gd name="connsiteY5" fmla="*/ 4018 h 2208882"/>
              <a:gd name="connsiteX0-11" fmla="*/ 0 w 12195175"/>
              <a:gd name="connsiteY0-12" fmla="*/ 6772 h 2211636"/>
              <a:gd name="connsiteX1-13" fmla="*/ 5976651 w 12195175"/>
              <a:gd name="connsiteY1-14" fmla="*/ 2754 h 2211636"/>
              <a:gd name="connsiteX2-15" fmla="*/ 6221776 w 12195175"/>
              <a:gd name="connsiteY2-16" fmla="*/ 0 h 2211636"/>
              <a:gd name="connsiteX3-17" fmla="*/ 12195175 w 12195175"/>
              <a:gd name="connsiteY3-18" fmla="*/ 6772 h 2211636"/>
              <a:gd name="connsiteX4-19" fmla="*/ 12195175 w 12195175"/>
              <a:gd name="connsiteY4-20" fmla="*/ 2211636 h 2211636"/>
              <a:gd name="connsiteX5-21" fmla="*/ 0 w 12195175"/>
              <a:gd name="connsiteY5-22" fmla="*/ 2211636 h 2211636"/>
              <a:gd name="connsiteX6" fmla="*/ 0 w 12195175"/>
              <a:gd name="connsiteY6" fmla="*/ 6772 h 2211636"/>
              <a:gd name="connsiteX0-23" fmla="*/ 0 w 12195175"/>
              <a:gd name="connsiteY0-24" fmla="*/ 6772 h 2211636"/>
              <a:gd name="connsiteX1-25" fmla="*/ 5976651 w 12195175"/>
              <a:gd name="connsiteY1-26" fmla="*/ 2754 h 2211636"/>
              <a:gd name="connsiteX2-27" fmla="*/ 6089573 w 12195175"/>
              <a:gd name="connsiteY2-28" fmla="*/ 0 h 2211636"/>
              <a:gd name="connsiteX3-29" fmla="*/ 6221776 w 12195175"/>
              <a:gd name="connsiteY3-30" fmla="*/ 0 h 2211636"/>
              <a:gd name="connsiteX4-31" fmla="*/ 12195175 w 12195175"/>
              <a:gd name="connsiteY4-32" fmla="*/ 6772 h 2211636"/>
              <a:gd name="connsiteX5-33" fmla="*/ 12195175 w 12195175"/>
              <a:gd name="connsiteY5-34" fmla="*/ 2211636 h 2211636"/>
              <a:gd name="connsiteX6-35" fmla="*/ 0 w 12195175"/>
              <a:gd name="connsiteY6-36" fmla="*/ 2211636 h 2211636"/>
              <a:gd name="connsiteX7" fmla="*/ 0 w 12195175"/>
              <a:gd name="connsiteY7" fmla="*/ 6772 h 2211636"/>
              <a:gd name="connsiteX0-37" fmla="*/ 0 w 12195175"/>
              <a:gd name="connsiteY0-38" fmla="*/ 6772 h 2211636"/>
              <a:gd name="connsiteX1-39" fmla="*/ 5976651 w 12195175"/>
              <a:gd name="connsiteY1-40" fmla="*/ 2754 h 2211636"/>
              <a:gd name="connsiteX2-41" fmla="*/ 6108853 w 12195175"/>
              <a:gd name="connsiteY2-42" fmla="*/ 231354 h 2211636"/>
              <a:gd name="connsiteX3-43" fmla="*/ 6221776 w 12195175"/>
              <a:gd name="connsiteY3-44" fmla="*/ 0 h 2211636"/>
              <a:gd name="connsiteX4-45" fmla="*/ 12195175 w 12195175"/>
              <a:gd name="connsiteY4-46" fmla="*/ 6772 h 2211636"/>
              <a:gd name="connsiteX5-47" fmla="*/ 12195175 w 12195175"/>
              <a:gd name="connsiteY5-48" fmla="*/ 2211636 h 2211636"/>
              <a:gd name="connsiteX6-49" fmla="*/ 0 w 12195175"/>
              <a:gd name="connsiteY6-50" fmla="*/ 2211636 h 2211636"/>
              <a:gd name="connsiteX7-51" fmla="*/ 0 w 12195175"/>
              <a:gd name="connsiteY7-52" fmla="*/ 6772 h 2211636"/>
              <a:gd name="connsiteX0-53" fmla="*/ 0 w 12195175"/>
              <a:gd name="connsiteY0-54" fmla="*/ 6772 h 2211636"/>
              <a:gd name="connsiteX1-55" fmla="*/ 5976651 w 12195175"/>
              <a:gd name="connsiteY1-56" fmla="*/ 2754 h 2211636"/>
              <a:gd name="connsiteX2-57" fmla="*/ 6095082 w 12195175"/>
              <a:gd name="connsiteY2-58" fmla="*/ 236862 h 2211636"/>
              <a:gd name="connsiteX3-59" fmla="*/ 6221776 w 12195175"/>
              <a:gd name="connsiteY3-60" fmla="*/ 0 h 2211636"/>
              <a:gd name="connsiteX4-61" fmla="*/ 12195175 w 12195175"/>
              <a:gd name="connsiteY4-62" fmla="*/ 6772 h 2211636"/>
              <a:gd name="connsiteX5-63" fmla="*/ 12195175 w 12195175"/>
              <a:gd name="connsiteY5-64" fmla="*/ 2211636 h 2211636"/>
              <a:gd name="connsiteX6-65" fmla="*/ 0 w 12195175"/>
              <a:gd name="connsiteY6-66" fmla="*/ 2211636 h 2211636"/>
              <a:gd name="connsiteX7-67" fmla="*/ 0 w 12195175"/>
              <a:gd name="connsiteY7-68" fmla="*/ 6772 h 22116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195175" h="2211636">
                <a:moveTo>
                  <a:pt x="0" y="6772"/>
                </a:moveTo>
                <a:lnTo>
                  <a:pt x="5976651" y="2754"/>
                </a:lnTo>
                <a:lnTo>
                  <a:pt x="6095082" y="236862"/>
                </a:lnTo>
                <a:lnTo>
                  <a:pt x="6221776" y="0"/>
                </a:lnTo>
                <a:lnTo>
                  <a:pt x="12195175" y="6772"/>
                </a:lnTo>
                <a:lnTo>
                  <a:pt x="12195175" y="2211636"/>
                </a:lnTo>
                <a:lnTo>
                  <a:pt x="0" y="2211636"/>
                </a:lnTo>
                <a:lnTo>
                  <a:pt x="0" y="6772"/>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0" y="6334780"/>
            <a:ext cx="12195175" cy="523220"/>
          </a:xfrm>
          <a:prstGeom prst="rect">
            <a:avLst/>
          </a:prstGeom>
          <a:noFill/>
        </p:spPr>
        <p:txBody>
          <a:bodyPr wrap="square" rtlCol="0">
            <a:spAutoFit/>
          </a:bodyPr>
          <a:lstStyle/>
          <a:p>
            <a:r>
              <a:rPr lang="zh-CN" altLang="en-US" sz="2800" b="1" dirty="0" smtClean="0">
                <a:solidFill>
                  <a:schemeClr val="bg1"/>
                </a:solidFill>
              </a:rPr>
              <a:t>西安交大附中航天学校                                                      终身学习，引领未来</a:t>
            </a:r>
            <a:endParaRPr lang="zh-CN" altLang="en-US" sz="2800" b="1" dirty="0">
              <a:solidFill>
                <a:schemeClr val="bg1"/>
              </a:solidFill>
            </a:endParaRPr>
          </a:p>
        </p:txBody>
      </p:sp>
      <p:sp>
        <p:nvSpPr>
          <p:cNvPr id="10" name="TextBox 9"/>
          <p:cNvSpPr txBox="1"/>
          <p:nvPr/>
        </p:nvSpPr>
        <p:spPr>
          <a:xfrm>
            <a:off x="3865339" y="116736"/>
            <a:ext cx="6048672" cy="646331"/>
          </a:xfrm>
          <a:prstGeom prst="rect">
            <a:avLst/>
          </a:prstGeom>
          <a:solidFill>
            <a:srgbClr val="FFFF00"/>
          </a:solidFill>
        </p:spPr>
        <p:txBody>
          <a:bodyPr wrap="square" rtlCol="0">
            <a:spAutoFit/>
          </a:bodyPr>
          <a:lstStyle/>
          <a:p>
            <a:r>
              <a:rPr lang="en-US" altLang="zh-CN" sz="3600" b="1" dirty="0" smtClean="0"/>
              <a:t>2019</a:t>
            </a:r>
            <a:r>
              <a:rPr lang="zh-CN" altLang="en-US" sz="3600" b="1" dirty="0" smtClean="0"/>
              <a:t>年</a:t>
            </a:r>
            <a:r>
              <a:rPr lang="en-US" altLang="zh-CN" sz="3600" b="1" dirty="0" smtClean="0"/>
              <a:t>《</a:t>
            </a:r>
            <a:r>
              <a:rPr lang="zh-CN" altLang="en-US" sz="3600" b="1" dirty="0" smtClean="0"/>
              <a:t>考试大纲</a:t>
            </a:r>
            <a:r>
              <a:rPr lang="en-US" altLang="zh-CN" sz="3600" b="1" dirty="0" smtClean="0"/>
              <a:t>》</a:t>
            </a:r>
            <a:r>
              <a:rPr lang="zh-CN" altLang="en-US" sz="3600" b="1" dirty="0" smtClean="0"/>
              <a:t>中要求</a:t>
            </a:r>
            <a:endParaRPr lang="zh-CN" altLang="en-US" sz="3600" b="1" dirty="0"/>
          </a:p>
        </p:txBody>
      </p:sp>
      <p:pic>
        <p:nvPicPr>
          <p:cNvPr id="12" name="图片 11"/>
          <p:cNvPicPr>
            <a:picLocks noChangeAspect="1"/>
          </p:cNvPicPr>
          <p:nvPr/>
        </p:nvPicPr>
        <p:blipFill>
          <a:blip r:embed="rId3"/>
          <a:stretch>
            <a:fillRect/>
          </a:stretch>
        </p:blipFill>
        <p:spPr>
          <a:xfrm>
            <a:off x="5807968" y="6308847"/>
            <a:ext cx="807436" cy="602886"/>
          </a:xfrm>
          <a:prstGeom prst="rect">
            <a:avLst/>
          </a:prstGeom>
        </p:spPr>
      </p:pic>
      <p:sp>
        <p:nvSpPr>
          <p:cNvPr id="4" name="文本框 3"/>
          <p:cNvSpPr txBox="1"/>
          <p:nvPr/>
        </p:nvSpPr>
        <p:spPr>
          <a:xfrm>
            <a:off x="264939" y="932452"/>
            <a:ext cx="11809312" cy="2308324"/>
          </a:xfrm>
          <a:prstGeom prst="rect">
            <a:avLst/>
          </a:prstGeom>
          <a:noFill/>
        </p:spPr>
        <p:txBody>
          <a:bodyPr wrap="square" rtlCol="0">
            <a:spAutoFit/>
          </a:bodyPr>
          <a:lstStyle/>
          <a:p>
            <a:r>
              <a:rPr lang="zh-CN" altLang="en-US" sz="2400" dirty="0" smtClean="0"/>
              <a:t>       高考物理试题着重考查考生的</a:t>
            </a:r>
            <a:r>
              <a:rPr lang="zh-CN" altLang="en-US" sz="2400" dirty="0" smtClean="0">
                <a:solidFill>
                  <a:srgbClr val="FF0000"/>
                </a:solidFill>
              </a:rPr>
              <a:t>知识</a:t>
            </a:r>
            <a:r>
              <a:rPr lang="zh-CN" altLang="en-US" sz="2400" dirty="0" smtClean="0"/>
              <a:t>、</a:t>
            </a:r>
            <a:r>
              <a:rPr lang="zh-CN" altLang="en-US" sz="2400" dirty="0" smtClean="0">
                <a:solidFill>
                  <a:srgbClr val="FF0000"/>
                </a:solidFill>
              </a:rPr>
              <a:t>能力</a:t>
            </a:r>
            <a:r>
              <a:rPr lang="zh-CN" altLang="en-US" sz="2400" dirty="0" smtClean="0"/>
              <a:t>和</a:t>
            </a:r>
            <a:r>
              <a:rPr lang="zh-CN" altLang="en-US" sz="2400" dirty="0" smtClean="0">
                <a:solidFill>
                  <a:srgbClr val="FF0000"/>
                </a:solidFill>
              </a:rPr>
              <a:t>科学素养</a:t>
            </a:r>
            <a:r>
              <a:rPr lang="zh-CN" altLang="en-US" sz="2400" dirty="0" smtClean="0"/>
              <a:t>，注重</a:t>
            </a:r>
            <a:r>
              <a:rPr lang="zh-CN" altLang="en-US" sz="2400" dirty="0" smtClean="0">
                <a:solidFill>
                  <a:srgbClr val="FF0000"/>
                </a:solidFill>
              </a:rPr>
              <a:t>理论联系实际</a:t>
            </a:r>
            <a:r>
              <a:rPr lang="zh-CN" altLang="en-US" sz="2400" dirty="0" smtClean="0"/>
              <a:t>，注意</a:t>
            </a:r>
            <a:r>
              <a:rPr lang="zh-CN" altLang="en-US" sz="2400" dirty="0" smtClean="0">
                <a:solidFill>
                  <a:srgbClr val="FF0000"/>
                </a:solidFill>
              </a:rPr>
              <a:t>物理与科学技术</a:t>
            </a:r>
            <a:r>
              <a:rPr lang="zh-CN" altLang="en-US" sz="2400" dirty="0" smtClean="0"/>
              <a:t>、</a:t>
            </a:r>
            <a:r>
              <a:rPr lang="zh-CN" altLang="en-US" sz="2400" dirty="0" smtClean="0">
                <a:solidFill>
                  <a:srgbClr val="FF0000"/>
                </a:solidFill>
              </a:rPr>
              <a:t>社会和经济发展</a:t>
            </a:r>
            <a:r>
              <a:rPr lang="zh-CN" altLang="en-US" sz="2400" dirty="0" smtClean="0"/>
              <a:t>的联系，注意</a:t>
            </a:r>
            <a:r>
              <a:rPr lang="zh-CN" altLang="en-US" sz="2400" dirty="0" smtClean="0">
                <a:solidFill>
                  <a:srgbClr val="FF0000"/>
                </a:solidFill>
              </a:rPr>
              <a:t>物理知识在日常学习生活、生产劳动实践</a:t>
            </a:r>
            <a:r>
              <a:rPr lang="zh-CN" altLang="en-US" sz="2400" dirty="0" smtClean="0"/>
              <a:t>等方面的广泛应用，大力引导学生从“</a:t>
            </a:r>
            <a:r>
              <a:rPr lang="zh-CN" altLang="en-US" sz="2400" b="1" dirty="0" smtClean="0">
                <a:solidFill>
                  <a:srgbClr val="FF0000"/>
                </a:solidFill>
              </a:rPr>
              <a:t>解题</a:t>
            </a:r>
            <a:r>
              <a:rPr lang="zh-CN" altLang="en-US" sz="2400" dirty="0" smtClean="0"/>
              <a:t>”向“</a:t>
            </a:r>
            <a:r>
              <a:rPr lang="zh-CN" altLang="en-US" sz="2400" b="1" dirty="0" smtClean="0">
                <a:solidFill>
                  <a:srgbClr val="FF0000"/>
                </a:solidFill>
              </a:rPr>
              <a:t>解决问题</a:t>
            </a:r>
            <a:r>
              <a:rPr lang="zh-CN" altLang="en-US" sz="2400" dirty="0" smtClean="0"/>
              <a:t>”转变，以利于高校选拔新生，有利于</a:t>
            </a:r>
            <a:r>
              <a:rPr lang="zh-CN" altLang="en-US" sz="2400" b="1" dirty="0" smtClean="0">
                <a:solidFill>
                  <a:srgbClr val="FF0000"/>
                </a:solidFill>
              </a:rPr>
              <a:t>培养学生的综合能力和创新思维</a:t>
            </a:r>
            <a:r>
              <a:rPr lang="zh-CN" altLang="en-US" sz="2400" dirty="0" smtClean="0"/>
              <a:t>，有利于激发学生</a:t>
            </a:r>
            <a:r>
              <a:rPr lang="zh-CN" altLang="en-US" sz="2400" b="1" dirty="0" smtClean="0">
                <a:solidFill>
                  <a:srgbClr val="FF0000"/>
                </a:solidFill>
              </a:rPr>
              <a:t>学习的兴趣</a:t>
            </a:r>
            <a:r>
              <a:rPr lang="zh-CN" altLang="en-US" sz="2400" dirty="0" smtClean="0"/>
              <a:t>，培养实事求是的态度，形成正确的价值观，促进“知识与技能”“过程与方法”“情感态度与价值观”三维课程培养目标的实现，促进学生德智体美劳全面发展。</a:t>
            </a:r>
            <a:endParaRPr lang="zh-CN" altLang="en-US" sz="2400" dirty="0"/>
          </a:p>
        </p:txBody>
      </p:sp>
      <p:sp>
        <p:nvSpPr>
          <p:cNvPr id="13" name="文本框 12"/>
          <p:cNvSpPr txBox="1"/>
          <p:nvPr/>
        </p:nvSpPr>
        <p:spPr>
          <a:xfrm>
            <a:off x="1633091" y="3176700"/>
            <a:ext cx="9433048" cy="2739211"/>
          </a:xfrm>
          <a:prstGeom prst="rect">
            <a:avLst/>
          </a:prstGeom>
          <a:noFill/>
        </p:spPr>
        <p:txBody>
          <a:bodyPr wrap="square" rtlCol="0">
            <a:spAutoFit/>
          </a:bodyPr>
          <a:lstStyle/>
          <a:p>
            <a:r>
              <a:rPr lang="zh-CN" altLang="en-US" sz="3200" b="1" dirty="0" smtClean="0">
                <a:solidFill>
                  <a:srgbClr val="0000FF"/>
                </a:solidFill>
                <a:latin typeface="隶书" panose="02010509060101010101" pitchFamily="49" charset="-122"/>
                <a:ea typeface="隶书" panose="02010509060101010101" pitchFamily="49" charset="-122"/>
              </a:rPr>
              <a:t>高考物理学科考查的能务主要包括以下方面：</a:t>
            </a:r>
            <a:endParaRPr lang="en-US" altLang="zh-CN" sz="3200" b="1" dirty="0" smtClean="0">
              <a:solidFill>
                <a:srgbClr val="0000FF"/>
              </a:solidFill>
              <a:latin typeface="隶书" panose="02010509060101010101" pitchFamily="49" charset="-122"/>
              <a:ea typeface="隶书" panose="02010509060101010101" pitchFamily="49" charset="-122"/>
            </a:endParaRPr>
          </a:p>
          <a:p>
            <a:r>
              <a:rPr lang="en-US" altLang="zh-CN" sz="2800" b="1" dirty="0" smtClean="0">
                <a:solidFill>
                  <a:srgbClr val="7030A0"/>
                </a:solidFill>
              </a:rPr>
              <a:t>1.</a:t>
            </a:r>
            <a:r>
              <a:rPr lang="zh-CN" altLang="en-US" sz="2800" b="1" dirty="0" smtClean="0">
                <a:solidFill>
                  <a:srgbClr val="7030A0"/>
                </a:solidFill>
              </a:rPr>
              <a:t>理解能力</a:t>
            </a:r>
            <a:endParaRPr lang="en-US" altLang="zh-CN" sz="2800" b="1" dirty="0" smtClean="0">
              <a:solidFill>
                <a:srgbClr val="7030A0"/>
              </a:solidFill>
            </a:endParaRPr>
          </a:p>
          <a:p>
            <a:r>
              <a:rPr lang="en-US" altLang="zh-CN" sz="2800" b="1" dirty="0" smtClean="0">
                <a:solidFill>
                  <a:srgbClr val="7030A0"/>
                </a:solidFill>
              </a:rPr>
              <a:t>2.</a:t>
            </a:r>
            <a:r>
              <a:rPr lang="zh-CN" altLang="en-US" sz="2800" b="1" dirty="0" smtClean="0">
                <a:solidFill>
                  <a:srgbClr val="7030A0"/>
                </a:solidFill>
              </a:rPr>
              <a:t>推理能力</a:t>
            </a:r>
            <a:endParaRPr lang="en-US" altLang="zh-CN" sz="2800" b="1" dirty="0" smtClean="0">
              <a:solidFill>
                <a:srgbClr val="7030A0"/>
              </a:solidFill>
            </a:endParaRPr>
          </a:p>
          <a:p>
            <a:r>
              <a:rPr lang="en-US" altLang="zh-CN" sz="2800" b="1" dirty="0" smtClean="0">
                <a:solidFill>
                  <a:srgbClr val="7030A0"/>
                </a:solidFill>
              </a:rPr>
              <a:t>3.</a:t>
            </a:r>
            <a:r>
              <a:rPr lang="zh-CN" altLang="en-US" sz="2800" b="1" dirty="0" smtClean="0">
                <a:solidFill>
                  <a:srgbClr val="7030A0"/>
                </a:solidFill>
              </a:rPr>
              <a:t>分析综合能力</a:t>
            </a:r>
            <a:endParaRPr lang="en-US" altLang="zh-CN" sz="2800" b="1" dirty="0" smtClean="0">
              <a:solidFill>
                <a:srgbClr val="7030A0"/>
              </a:solidFill>
            </a:endParaRPr>
          </a:p>
          <a:p>
            <a:r>
              <a:rPr lang="en-US" altLang="zh-CN" sz="2800" b="1" dirty="0" smtClean="0">
                <a:solidFill>
                  <a:srgbClr val="7030A0"/>
                </a:solidFill>
              </a:rPr>
              <a:t>4.</a:t>
            </a:r>
            <a:r>
              <a:rPr lang="zh-CN" altLang="en-US" sz="2800" b="1" dirty="0" smtClean="0">
                <a:solidFill>
                  <a:srgbClr val="7030A0"/>
                </a:solidFill>
              </a:rPr>
              <a:t>应用数学处理物理问题的能力</a:t>
            </a:r>
            <a:endParaRPr lang="en-US" altLang="zh-CN" sz="2800" b="1" dirty="0" smtClean="0">
              <a:solidFill>
                <a:srgbClr val="7030A0"/>
              </a:solidFill>
            </a:endParaRPr>
          </a:p>
          <a:p>
            <a:r>
              <a:rPr lang="en-US" altLang="zh-CN" sz="2800" b="1" dirty="0" smtClean="0">
                <a:solidFill>
                  <a:srgbClr val="7030A0"/>
                </a:solidFill>
              </a:rPr>
              <a:t>5.</a:t>
            </a:r>
            <a:r>
              <a:rPr lang="zh-CN" altLang="en-US" sz="2800" b="1" dirty="0" smtClean="0">
                <a:solidFill>
                  <a:srgbClr val="7030A0"/>
                </a:solidFill>
              </a:rPr>
              <a:t>实验能力</a:t>
            </a:r>
            <a:endParaRPr lang="zh-CN" altLang="en-US" sz="2800" b="1" dirty="0">
              <a:solidFill>
                <a:srgbClr val="7030A0"/>
              </a:solidFill>
            </a:endParaRPr>
          </a:p>
        </p:txBody>
      </p:sp>
    </p:spTree>
  </p:cSld>
  <p:clrMapOvr>
    <a:masterClrMapping/>
  </p:clrMapOvr>
  <p:transition advTm="0"/>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2366</Words>
  <Application>Microsoft Office PowerPoint</Application>
  <PresentationFormat>自定义</PresentationFormat>
  <Paragraphs>193</Paragraphs>
  <Slides>22</Slides>
  <Notes>19</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1110__红色微立体工作汇报ppt模板</dc:title>
  <dc:creator/>
  <cp:lastModifiedBy/>
  <cp:revision>8</cp:revision>
  <dcterms:created xsi:type="dcterms:W3CDTF">2017-02-12T12:21:00Z</dcterms:created>
  <dcterms:modified xsi:type="dcterms:W3CDTF">2020-07-20T08:26:41Z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